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sldIdLst>
    <p:sldId id="257" r:id="rId2"/>
    <p:sldId id="352" r:id="rId3"/>
    <p:sldId id="258" r:id="rId4"/>
    <p:sldId id="259" r:id="rId5"/>
    <p:sldId id="304" r:id="rId6"/>
    <p:sldId id="260" r:id="rId7"/>
    <p:sldId id="349" r:id="rId8"/>
    <p:sldId id="309" r:id="rId9"/>
    <p:sldId id="261" r:id="rId10"/>
    <p:sldId id="262" r:id="rId11"/>
    <p:sldId id="263" r:id="rId12"/>
    <p:sldId id="264" r:id="rId13"/>
    <p:sldId id="265" r:id="rId14"/>
    <p:sldId id="266" r:id="rId15"/>
    <p:sldId id="267" r:id="rId16"/>
    <p:sldId id="268" r:id="rId17"/>
    <p:sldId id="305" r:id="rId18"/>
    <p:sldId id="269" r:id="rId19"/>
    <p:sldId id="270" r:id="rId20"/>
    <p:sldId id="271" r:id="rId21"/>
    <p:sldId id="302" r:id="rId22"/>
    <p:sldId id="303" r:id="rId23"/>
    <p:sldId id="307" r:id="rId24"/>
    <p:sldId id="272" r:id="rId25"/>
    <p:sldId id="273" r:id="rId26"/>
    <p:sldId id="274" r:id="rId27"/>
    <p:sldId id="275" r:id="rId28"/>
    <p:sldId id="276" r:id="rId29"/>
    <p:sldId id="306" r:id="rId30"/>
    <p:sldId id="277" r:id="rId31"/>
    <p:sldId id="278" r:id="rId32"/>
    <p:sldId id="350" r:id="rId33"/>
    <p:sldId id="279" r:id="rId34"/>
    <p:sldId id="280" r:id="rId35"/>
    <p:sldId id="281" r:id="rId36"/>
    <p:sldId id="283" r:id="rId37"/>
    <p:sldId id="284" r:id="rId38"/>
    <p:sldId id="285" r:id="rId39"/>
    <p:sldId id="286" r:id="rId40"/>
    <p:sldId id="287" r:id="rId41"/>
    <p:sldId id="289" r:id="rId42"/>
    <p:sldId id="290" r:id="rId43"/>
    <p:sldId id="291" r:id="rId44"/>
    <p:sldId id="292" r:id="rId45"/>
    <p:sldId id="293" r:id="rId46"/>
    <p:sldId id="294" r:id="rId47"/>
    <p:sldId id="295" r:id="rId48"/>
    <p:sldId id="296" r:id="rId49"/>
    <p:sldId id="298" r:id="rId50"/>
    <p:sldId id="299" r:id="rId51"/>
    <p:sldId id="300" r:id="rId52"/>
    <p:sldId id="30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4575" autoAdjust="0"/>
  </p:normalViewPr>
  <p:slideViewPr>
    <p:cSldViewPr snapToGrid="0" snapToObjects="1">
      <p:cViewPr varScale="1">
        <p:scale>
          <a:sx n="70" d="100"/>
          <a:sy n="70" d="100"/>
        </p:scale>
        <p:origin x="1589" y="43"/>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19969-AFDE-784A-A415-5997BDC72057}"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2DEAB-FE44-5543-B6E0-719A29EDC13F}" type="slidenum">
              <a:rPr lang="en-US" smtClean="0"/>
              <a:t>‹#›</a:t>
            </a:fld>
            <a:endParaRPr lang="en-US"/>
          </a:p>
        </p:txBody>
      </p:sp>
    </p:spTree>
    <p:extLst>
      <p:ext uri="{BB962C8B-B14F-4D97-AF65-F5344CB8AC3E}">
        <p14:creationId xmlns:p14="http://schemas.microsoft.com/office/powerpoint/2010/main" val="39406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a:xfrm>
            <a:off x="685800" y="1143000"/>
            <a:ext cx="5486400" cy="30861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532011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18502" lvl="1" indent="-168682">
              <a:buFontTx/>
              <a:buChar char="•"/>
            </a:pPr>
            <a:endParaRPr lang="en-US" altLang="en-US" dirty="0">
              <a:ea typeface="ＭＳ Ｐゴシック" pitchFamily="34" charset="-128"/>
            </a:endParaRPr>
          </a:p>
        </p:txBody>
      </p:sp>
    </p:spTree>
    <p:extLst>
      <p:ext uri="{BB962C8B-B14F-4D97-AF65-F5344CB8AC3E}">
        <p14:creationId xmlns:p14="http://schemas.microsoft.com/office/powerpoint/2010/main" val="381706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 </a:t>
            </a:r>
          </a:p>
        </p:txBody>
      </p:sp>
    </p:spTree>
    <p:extLst>
      <p:ext uri="{BB962C8B-B14F-4D97-AF65-F5344CB8AC3E}">
        <p14:creationId xmlns:p14="http://schemas.microsoft.com/office/powerpoint/2010/main" val="55783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All of these offices are here to support you. Some of them may seem intuitive, other may not, so I will briefly explain them. First, the confidential resources are such because they have a professional duty to do so. Everyone else on campus, we are all here to help you, but if we receive this information, we have to do something with this information. It will remain private, but it has to be reported.</a:t>
            </a:r>
          </a:p>
          <a:p>
            <a:endParaRPr lang="en-US" altLang="en-US" dirty="0">
              <a:ea typeface="ＭＳ Ｐゴシック" pitchFamily="34" charset="-128"/>
            </a:endParaRPr>
          </a:p>
          <a:p>
            <a:r>
              <a:rPr lang="en-US" altLang="en-US" dirty="0">
                <a:ea typeface="ＭＳ Ｐゴシック" pitchFamily="34" charset="-128"/>
              </a:rPr>
              <a:t>What is the Ombuds office? Ombuds office is confidential, impartial, informal, and independent.  They have the authority to contact senior officers of the University, to gather information in the course of looking into a problem, to mediate or negotiate settlements to disputes, to bring concerns to the attention of those in authority, and to attempt to expedite administrative processes.  The Ombuds Office does not conduct investigations.</a:t>
            </a:r>
          </a:p>
          <a:p>
            <a:endParaRPr lang="en-US" altLang="en-US" dirty="0">
              <a:ea typeface="ＭＳ Ｐゴシック" pitchFamily="34" charset="-128"/>
            </a:endParaRPr>
          </a:p>
        </p:txBody>
      </p:sp>
    </p:spTree>
    <p:extLst>
      <p:ext uri="{BB962C8B-B14F-4D97-AF65-F5344CB8AC3E}">
        <p14:creationId xmlns:p14="http://schemas.microsoft.com/office/powerpoint/2010/main" val="1974886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Resource letter will be attached to initial outreach (or sent in case of in person meetings).</a:t>
            </a:r>
          </a:p>
          <a:p>
            <a:endParaRPr lang="en-US" altLang="en-US" dirty="0">
              <a:ea typeface="ＭＳ Ｐゴシック" pitchFamily="34" charset="-128"/>
            </a:endParaRPr>
          </a:p>
          <a:p>
            <a:r>
              <a:rPr lang="en-US" altLang="en-US" dirty="0">
                <a:ea typeface="ＭＳ Ｐゴシック" pitchFamily="34" charset="-128"/>
              </a:rPr>
              <a:t>The first thing that happens is a case manager reaches out to provide support. We work with your Dean of Students and the other resources on campus to support you, whether you are a complainant or respondent</a:t>
            </a:r>
          </a:p>
          <a:p>
            <a:r>
              <a:rPr lang="en-US" altLang="en-US" dirty="0">
                <a:ea typeface="ＭＳ Ｐゴシック" pitchFamily="34" charset="-128"/>
              </a:rPr>
              <a:t>If something goes to an investigation, you have rights under that process, which is detailed in our process.</a:t>
            </a:r>
          </a:p>
          <a:p>
            <a:r>
              <a:rPr lang="en-US" altLang="en-US" dirty="0">
                <a:ea typeface="ＭＳ Ｐゴシック" pitchFamily="34" charset="-128"/>
              </a:rPr>
              <a:t>If a student is found responsible for a violation, there are serious outcomes. People are separated from the institution.</a:t>
            </a:r>
          </a:p>
        </p:txBody>
      </p:sp>
    </p:spTree>
    <p:extLst>
      <p:ext uri="{BB962C8B-B14F-4D97-AF65-F5344CB8AC3E}">
        <p14:creationId xmlns:p14="http://schemas.microsoft.com/office/powerpoint/2010/main" val="13705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attached to Columbia’s GBM policy, not all included here.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5D2CA2-4251-6540-BB22-3887E029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14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4433">
              <a:defRPr/>
            </a:pPr>
            <a:r>
              <a:rPr lang="en-US" dirty="0"/>
              <a:t>Eyes and ears: : can alert Columbia that a member of the community is in need of assistance, or is a threat to the community </a:t>
            </a:r>
          </a:p>
          <a:p>
            <a:endParaRPr lang="en-US" dirty="0"/>
          </a:p>
          <a:p>
            <a:r>
              <a:rPr lang="en-US" dirty="0"/>
              <a:t>Title IX: Letting coordinator access students so</a:t>
            </a:r>
            <a:r>
              <a:rPr lang="en-US" baseline="0" dirty="0"/>
              <a:t> she can provide info + resources</a:t>
            </a:r>
          </a:p>
          <a:p>
            <a:endParaRPr lang="en-US" dirty="0"/>
          </a:p>
          <a:p>
            <a:pPr marL="0" lvl="1" defTabSz="904433">
              <a:defRPr/>
            </a:pPr>
            <a:r>
              <a:rPr lang="en-US" dirty="0"/>
              <a:t>The individual can choose and decide for themselves what if any services, support or measures they would like to take to address and resolve the situation </a:t>
            </a:r>
          </a:p>
          <a:p>
            <a:endParaRPr lang="en-US" dirty="0"/>
          </a:p>
        </p:txBody>
      </p:sp>
    </p:spTree>
    <p:extLst>
      <p:ext uri="{BB962C8B-B14F-4D97-AF65-F5344CB8AC3E}">
        <p14:creationId xmlns:p14="http://schemas.microsoft.com/office/powerpoint/2010/main" val="3266318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Talking Points Taken from the following slides:</a:t>
            </a:r>
          </a:p>
          <a:p>
            <a:r>
              <a:rPr lang="en-US" dirty="0"/>
              <a:t>“How do the rest of us make a difference if we aren’t the victim or the perpetrator of sexual assault”</a:t>
            </a:r>
          </a:p>
          <a:p>
            <a:pPr marL="339162" indent="-339162" fontAlgn="base">
              <a:spcBef>
                <a:spcPct val="0"/>
              </a:spcBef>
              <a:spcAft>
                <a:spcPts val="5935"/>
              </a:spcAft>
              <a:buFont typeface="Wingdings" panose="05000000000000000000" pitchFamily="2" charset="2"/>
              <a:buChar char="§"/>
              <a:defRPr/>
            </a:pPr>
            <a:r>
              <a:rPr lang="en-US" dirty="0">
                <a:solidFill>
                  <a:srgbClr val="000000"/>
                </a:solidFill>
                <a:ea typeface="ＭＳ Ｐゴシック" pitchFamily="-111" charset="-128"/>
              </a:rPr>
              <a:t>Bystander intervention</a:t>
            </a:r>
          </a:p>
          <a:p>
            <a:pPr marL="339162" indent="-339162" fontAlgn="base">
              <a:spcBef>
                <a:spcPct val="0"/>
              </a:spcBef>
              <a:spcAft>
                <a:spcPts val="5935"/>
              </a:spcAft>
              <a:buFont typeface="Wingdings" panose="05000000000000000000" pitchFamily="2" charset="2"/>
              <a:buChar char="§"/>
              <a:defRPr/>
            </a:pPr>
            <a:r>
              <a:rPr lang="en-US" dirty="0">
                <a:solidFill>
                  <a:srgbClr val="000000"/>
                </a:solidFill>
                <a:ea typeface="ＭＳ Ｐゴシック" pitchFamily="-111" charset="-128"/>
              </a:rPr>
              <a:t>The “gold standard” in stopping the behavior before it is too late</a:t>
            </a:r>
          </a:p>
          <a:p>
            <a:pPr marL="339162" indent="-339162" fontAlgn="base">
              <a:spcBef>
                <a:spcPct val="0"/>
              </a:spcBef>
              <a:spcAft>
                <a:spcPts val="5935"/>
              </a:spcAft>
              <a:buFont typeface="Wingdings" panose="05000000000000000000" pitchFamily="2" charset="2"/>
              <a:buChar char="§"/>
              <a:defRPr/>
            </a:pPr>
            <a:r>
              <a:rPr lang="en-US" dirty="0">
                <a:solidFill>
                  <a:srgbClr val="000000"/>
                </a:solidFill>
                <a:ea typeface="ＭＳ Ｐゴシック" pitchFamily="-111" charset="-128"/>
              </a:rPr>
              <a:t>A study of college students found that 68% did not know how to help a student in danger of being sexually assaulted</a:t>
            </a:r>
          </a:p>
          <a:p>
            <a:pPr marL="339162" indent="-339162" fontAlgn="base">
              <a:spcBef>
                <a:spcPct val="0"/>
              </a:spcBef>
              <a:spcAft>
                <a:spcPts val="5935"/>
              </a:spcAft>
              <a:buFont typeface="Wingdings" panose="05000000000000000000" pitchFamily="2" charset="2"/>
              <a:buChar char="§"/>
              <a:defRPr/>
            </a:pPr>
            <a:r>
              <a:rPr lang="en-US" dirty="0">
                <a:solidFill>
                  <a:srgbClr val="000000"/>
                </a:solidFill>
                <a:ea typeface="ＭＳ Ｐゴシック" pitchFamily="-111" charset="-128"/>
              </a:rPr>
              <a:t>Of the respondents in the same study, over half (68%) of the respondents who knew a perpetrator did not confront the person about their behavior and or take any action</a:t>
            </a:r>
          </a:p>
          <a:p>
            <a:pPr marL="339162" indent="-339162" fontAlgn="base">
              <a:spcBef>
                <a:spcPct val="0"/>
              </a:spcBef>
              <a:spcAft>
                <a:spcPts val="5935"/>
              </a:spcAft>
              <a:buFont typeface="Wingdings" panose="05000000000000000000" pitchFamily="2" charset="2"/>
              <a:buChar char="§"/>
              <a:defRPr/>
            </a:pPr>
            <a:endParaRPr lang="en-US" dirty="0">
              <a:solidFill>
                <a:srgbClr val="000000"/>
              </a:solidFill>
              <a:ea typeface="ＭＳ Ｐゴシック" pitchFamily="-111" charset="-128"/>
            </a:endParaRPr>
          </a:p>
          <a:p>
            <a:pPr marL="339162" indent="-339162" fontAlgn="base">
              <a:spcBef>
                <a:spcPct val="0"/>
              </a:spcBef>
              <a:spcAft>
                <a:spcPts val="5935"/>
              </a:spcAft>
              <a:buFont typeface="Wingdings" panose="05000000000000000000" pitchFamily="2" charset="2"/>
              <a:buChar char="§"/>
              <a:defRPr/>
            </a:pPr>
            <a:r>
              <a:rPr lang="en-US" dirty="0">
                <a:solidFill>
                  <a:srgbClr val="000000"/>
                </a:solidFill>
                <a:ea typeface="ＭＳ Ｐゴシック" pitchFamily="-111" charset="-128"/>
              </a:rPr>
              <a:t>Taken From slide “An Example of what is being talked about on every college campus in the country</a:t>
            </a:r>
          </a:p>
          <a:p>
            <a:pPr marL="339162" indent="-339162" fontAlgn="base">
              <a:spcBef>
                <a:spcPct val="0"/>
              </a:spcBef>
              <a:spcAft>
                <a:spcPts val="5935"/>
              </a:spcAft>
              <a:buFont typeface="Wingdings" panose="05000000000000000000" pitchFamily="2" charset="2"/>
              <a:buChar char="§"/>
              <a:defRPr/>
            </a:pPr>
            <a:r>
              <a:rPr lang="en-US" dirty="0">
                <a:solidFill>
                  <a:srgbClr val="000000"/>
                </a:solidFill>
                <a:ea typeface="ＭＳ Ｐゴシック" pitchFamily="-111" charset="-128"/>
              </a:rPr>
              <a:t>Expectation:  That you step in when your team mates or your friends are in trouble</a:t>
            </a:r>
          </a:p>
          <a:p>
            <a:pPr marL="339162" indent="-339162" fontAlgn="base">
              <a:spcBef>
                <a:spcPct val="0"/>
              </a:spcBef>
              <a:spcAft>
                <a:spcPts val="5935"/>
              </a:spcAft>
              <a:buFont typeface="Wingdings" panose="05000000000000000000" pitchFamily="2" charset="2"/>
              <a:buChar char="§"/>
              <a:defRPr/>
            </a:pPr>
            <a:r>
              <a:rPr lang="en-US" dirty="0">
                <a:solidFill>
                  <a:srgbClr val="000000"/>
                </a:solidFill>
                <a:ea typeface="ＭＳ Ｐゴシック" pitchFamily="-111" charset="-128"/>
              </a:rPr>
              <a:t>Being and having a good friend, or a good team mate, can be the best way to avoid getting victimized, or being accused of sexual assault.  </a:t>
            </a:r>
          </a:p>
          <a:p>
            <a:pPr marL="339162" indent="-339162" fontAlgn="base">
              <a:spcBef>
                <a:spcPct val="0"/>
              </a:spcBef>
              <a:spcAft>
                <a:spcPts val="5935"/>
              </a:spcAft>
              <a:buFont typeface="Wingdings" panose="05000000000000000000" pitchFamily="2" charset="2"/>
              <a:buChar char="§"/>
              <a:defRPr/>
            </a:pPr>
            <a:r>
              <a:rPr lang="en-US" dirty="0">
                <a:solidFill>
                  <a:srgbClr val="000000"/>
                </a:solidFill>
                <a:ea typeface="ＭＳ Ｐゴシック" pitchFamily="-111" charset="-128"/>
              </a:rPr>
              <a:t>Bottom line</a:t>
            </a:r>
            <a:r>
              <a:rPr lang="is-IS" dirty="0">
                <a:solidFill>
                  <a:srgbClr val="000000"/>
                </a:solidFill>
                <a:ea typeface="ＭＳ Ｐゴシック" pitchFamily="-111" charset="-128"/>
              </a:rPr>
              <a:t>…</a:t>
            </a:r>
            <a:r>
              <a:rPr lang="en-US" dirty="0">
                <a:solidFill>
                  <a:srgbClr val="000000"/>
                </a:solidFill>
                <a:ea typeface="ＭＳ Ｐゴシック" pitchFamily="-111" charset="-128"/>
              </a:rPr>
              <a:t>If you see a team mate making sexual advances on someone who is intoxicated, or if you see someone doing this to someone on your team…. stop them</a:t>
            </a:r>
          </a:p>
          <a:p>
            <a:pPr marL="339162" indent="-339162" fontAlgn="base">
              <a:spcBef>
                <a:spcPct val="0"/>
              </a:spcBef>
              <a:spcAft>
                <a:spcPts val="5935"/>
              </a:spcAft>
              <a:buFont typeface="Wingdings" panose="05000000000000000000" pitchFamily="2" charset="2"/>
              <a:buChar char="§"/>
              <a:defRPr/>
            </a:pPr>
            <a:endParaRPr lang="en-US" dirty="0">
              <a:solidFill>
                <a:srgbClr val="000000"/>
              </a:solidFill>
              <a:ea typeface="ＭＳ Ｐゴシック" pitchFamily="-111" charset="-128"/>
            </a:endParaRPr>
          </a:p>
          <a:p>
            <a:endParaRPr lang="en-US" dirty="0"/>
          </a:p>
        </p:txBody>
      </p:sp>
    </p:spTree>
    <p:extLst>
      <p:ext uri="{BB962C8B-B14F-4D97-AF65-F5344CB8AC3E}">
        <p14:creationId xmlns:p14="http://schemas.microsoft.com/office/powerpoint/2010/main" val="312500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Most will say gender</a:t>
            </a:r>
            <a:r>
              <a:rPr lang="en-US" baseline="0" dirty="0"/>
              <a:t> equity in sports…which is still true.  But now T9 has been re-interpreted to define discrimination as the creation of a hostile educational environment, when there is sexual violence, sexual harassment or dating or dv, or stalking…if any of these conditions exist, the University is tasked with eliminating it.</a:t>
            </a:r>
            <a:endParaRPr lang="en-US" dirty="0"/>
          </a:p>
        </p:txBody>
      </p:sp>
    </p:spTree>
    <p:extLst>
      <p:ext uri="{BB962C8B-B14F-4D97-AF65-F5344CB8AC3E}">
        <p14:creationId xmlns:p14="http://schemas.microsoft.com/office/powerpoint/2010/main" val="423104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Rot="1" noChangeAspect="1" noChangeArrowheads="1" noTextEdit="1"/>
          </p:cNvSpPr>
          <p:nvPr>
            <p:ph type="sldImg"/>
          </p:nvPr>
        </p:nvSpPr>
        <p:spPr>
          <a:xfrm>
            <a:off x="685800" y="1143000"/>
            <a:ext cx="5486400" cy="308610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Sports Illustrated cover from early 1970s…T9</a:t>
            </a:r>
            <a:r>
              <a:rPr lang="en-US" altLang="en-US" baseline="0" dirty="0">
                <a:ea typeface="ＭＳ Ｐゴシック" pitchFamily="34" charset="-128"/>
              </a:rPr>
              <a:t> then compared to T9 now</a:t>
            </a:r>
            <a:endParaRPr lang="en-US" altLang="en-US" dirty="0">
              <a:ea typeface="ＭＳ Ｐゴシック" pitchFamily="34" charset="-128"/>
            </a:endParaRPr>
          </a:p>
        </p:txBody>
      </p:sp>
    </p:spTree>
    <p:extLst>
      <p:ext uri="{BB962C8B-B14F-4D97-AF65-F5344CB8AC3E}">
        <p14:creationId xmlns:p14="http://schemas.microsoft.com/office/powerpoint/2010/main" val="354425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541" indent="-170541">
              <a:buFontTx/>
              <a:buChar char="•"/>
            </a:pPr>
            <a:r>
              <a:rPr lang="en-US" altLang="en-US" dirty="0">
                <a:ea typeface="ＭＳ Ｐゴシック" pitchFamily="34" charset="-128"/>
              </a:rPr>
              <a:t>Consent is the backbone of our policy. This is our policy definition of consent, consistent with NYS law.</a:t>
            </a:r>
          </a:p>
          <a:p>
            <a:pPr marL="170541" indent="-170541">
              <a:buFontTx/>
              <a:buChar char="•"/>
            </a:pPr>
            <a:r>
              <a:rPr lang="en-US" altLang="en-US" dirty="0">
                <a:ea typeface="ＭＳ Ｐゴシック" pitchFamily="34" charset="-128"/>
              </a:rPr>
              <a:t>Columbia implemented an affirmative consent requirement before this recent legislation, it has simply now been codified for all institutions of higher education that receive state funds and directly incorporated (word-for-word) into our Policy.</a:t>
            </a:r>
          </a:p>
          <a:p>
            <a:pPr marL="170541" indent="-170541">
              <a:buFontTx/>
              <a:buChar char="•"/>
            </a:pPr>
            <a:r>
              <a:rPr lang="en-US" altLang="en-US" dirty="0">
                <a:ea typeface="ＭＳ Ｐゴシック" pitchFamily="34" charset="-128"/>
              </a:rPr>
              <a:t>Something</a:t>
            </a:r>
            <a:r>
              <a:rPr lang="en-US" altLang="en-US" baseline="0" dirty="0">
                <a:ea typeface="ＭＳ Ｐゴシック" pitchFamily="34" charset="-128"/>
              </a:rPr>
              <a:t> similar to this on all campuses in the United States, due to guidance under T9</a:t>
            </a:r>
            <a:endParaRPr lang="en-US" altLang="en-US" dirty="0">
              <a:ea typeface="ＭＳ Ｐゴシック"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24" eaLnBrk="0" hangingPunct="0">
              <a:spcBef>
                <a:spcPct val="30000"/>
              </a:spcBef>
              <a:defRPr sz="1200">
                <a:solidFill>
                  <a:schemeClr val="tx1"/>
                </a:solidFill>
                <a:latin typeface="Arial" charset="0"/>
                <a:ea typeface="ＭＳ Ｐゴシック" pitchFamily="34" charset="-128"/>
              </a:defRPr>
            </a:lvl1pPr>
            <a:lvl2pPr marL="739012" indent="-284236" defTabSz="926924" eaLnBrk="0" hangingPunct="0">
              <a:spcBef>
                <a:spcPct val="30000"/>
              </a:spcBef>
              <a:defRPr sz="1200">
                <a:solidFill>
                  <a:schemeClr val="tx1"/>
                </a:solidFill>
                <a:latin typeface="Arial" charset="0"/>
                <a:ea typeface="ＭＳ Ｐゴシック" pitchFamily="34" charset="-128"/>
              </a:defRPr>
            </a:lvl2pPr>
            <a:lvl3pPr marL="1136942" indent="-227388" defTabSz="926924" eaLnBrk="0" hangingPunct="0">
              <a:spcBef>
                <a:spcPct val="30000"/>
              </a:spcBef>
              <a:defRPr sz="1200">
                <a:solidFill>
                  <a:schemeClr val="tx1"/>
                </a:solidFill>
                <a:latin typeface="Arial" charset="0"/>
                <a:ea typeface="ＭＳ Ｐゴシック" pitchFamily="34" charset="-128"/>
              </a:defRPr>
            </a:lvl3pPr>
            <a:lvl4pPr marL="1591719" indent="-227388" defTabSz="926924" eaLnBrk="0" hangingPunct="0">
              <a:spcBef>
                <a:spcPct val="30000"/>
              </a:spcBef>
              <a:defRPr sz="1200">
                <a:solidFill>
                  <a:schemeClr val="tx1"/>
                </a:solidFill>
                <a:latin typeface="Arial" charset="0"/>
                <a:ea typeface="ＭＳ Ｐゴシック" pitchFamily="34" charset="-128"/>
              </a:defRPr>
            </a:lvl4pPr>
            <a:lvl5pPr marL="2046496" indent="-227388" defTabSz="926924" eaLnBrk="0" hangingPunct="0">
              <a:spcBef>
                <a:spcPct val="30000"/>
              </a:spcBef>
              <a:defRPr sz="1200">
                <a:solidFill>
                  <a:schemeClr val="tx1"/>
                </a:solidFill>
                <a:latin typeface="Arial" charset="0"/>
                <a:ea typeface="ＭＳ Ｐゴシック" pitchFamily="34" charset="-128"/>
              </a:defRPr>
            </a:lvl5pPr>
            <a:lvl6pPr marL="2501273" indent="-227388" defTabSz="926924" eaLnBrk="0" fontAlgn="base" hangingPunct="0">
              <a:spcBef>
                <a:spcPct val="30000"/>
              </a:spcBef>
              <a:spcAft>
                <a:spcPct val="0"/>
              </a:spcAft>
              <a:defRPr sz="1200">
                <a:solidFill>
                  <a:schemeClr val="tx1"/>
                </a:solidFill>
                <a:latin typeface="Arial" charset="0"/>
                <a:ea typeface="ＭＳ Ｐゴシック" pitchFamily="34" charset="-128"/>
              </a:defRPr>
            </a:lvl6pPr>
            <a:lvl7pPr marL="2956049" indent="-227388" defTabSz="926924" eaLnBrk="0" fontAlgn="base" hangingPunct="0">
              <a:spcBef>
                <a:spcPct val="30000"/>
              </a:spcBef>
              <a:spcAft>
                <a:spcPct val="0"/>
              </a:spcAft>
              <a:defRPr sz="1200">
                <a:solidFill>
                  <a:schemeClr val="tx1"/>
                </a:solidFill>
                <a:latin typeface="Arial" charset="0"/>
                <a:ea typeface="ＭＳ Ｐゴシック" pitchFamily="34" charset="-128"/>
              </a:defRPr>
            </a:lvl7pPr>
            <a:lvl8pPr marL="3410826" indent="-227388" defTabSz="926924" eaLnBrk="0" fontAlgn="base" hangingPunct="0">
              <a:spcBef>
                <a:spcPct val="30000"/>
              </a:spcBef>
              <a:spcAft>
                <a:spcPct val="0"/>
              </a:spcAft>
              <a:defRPr sz="1200">
                <a:solidFill>
                  <a:schemeClr val="tx1"/>
                </a:solidFill>
                <a:latin typeface="Arial" charset="0"/>
                <a:ea typeface="ＭＳ Ｐゴシック" pitchFamily="34" charset="-128"/>
              </a:defRPr>
            </a:lvl8pPr>
            <a:lvl9pPr marL="3865603" indent="-227388" defTabSz="926924"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r" defTabSz="926924" rtl="0" eaLnBrk="1" fontAlgn="auto" latinLnBrk="0" hangingPunct="1">
              <a:lnSpc>
                <a:spcPct val="100000"/>
              </a:lnSpc>
              <a:spcBef>
                <a:spcPct val="0"/>
              </a:spcBef>
              <a:spcAft>
                <a:spcPts val="0"/>
              </a:spcAft>
              <a:buClrTx/>
              <a:buSzTx/>
              <a:buFontTx/>
              <a:buNone/>
              <a:tabLst/>
              <a:defRPr/>
            </a:pPr>
            <a:fld id="{FB726DC6-63A0-434B-B917-3B299FFDAFDA}" type="slidenum">
              <a:rPr kumimoji="0" lang="en-US"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26924"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97668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2200" dirty="0"/>
              <a:t>Defined in the OCR’s 2001 Guidance as someone who: </a:t>
            </a:r>
          </a:p>
          <a:p>
            <a:pPr lvl="1"/>
            <a:r>
              <a:rPr lang="en-US" dirty="0"/>
              <a:t>Has the authority to redress sexual assault or harassment; or </a:t>
            </a:r>
            <a:endParaRPr lang="en-US" sz="1600" dirty="0"/>
          </a:p>
          <a:p>
            <a:pPr lvl="1"/>
            <a:r>
              <a:rPr lang="en-US" dirty="0"/>
              <a:t>Has the duty to report sexual harassment </a:t>
            </a:r>
            <a:r>
              <a:rPr lang="en-US" b="1" i="1" dirty="0"/>
              <a:t>or any other misconduct by students or </a:t>
            </a:r>
            <a:r>
              <a:rPr lang="en-US" dirty="0"/>
              <a:t>employees; or </a:t>
            </a:r>
            <a:endParaRPr lang="en-US" sz="1600" dirty="0"/>
          </a:p>
          <a:p>
            <a:pPr lvl="1"/>
            <a:r>
              <a:rPr lang="en-US" dirty="0"/>
              <a:t>Is someone whom a student could “reasonably believe” has such authority or duty to report</a:t>
            </a:r>
            <a:r>
              <a:rPr lang="en-US" i="1" dirty="0"/>
              <a:t>. </a:t>
            </a:r>
            <a:endParaRPr lang="en-US" sz="1600" dirty="0"/>
          </a:p>
          <a:p>
            <a:endParaRPr lang="en-US" dirty="0"/>
          </a:p>
        </p:txBody>
      </p:sp>
    </p:spTree>
    <p:extLst>
      <p:ext uri="{BB962C8B-B14F-4D97-AF65-F5344CB8AC3E}">
        <p14:creationId xmlns:p14="http://schemas.microsoft.com/office/powerpoint/2010/main" val="178031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259" indent="-353259" fontAlgn="base">
              <a:spcBef>
                <a:spcPct val="0"/>
              </a:spcBef>
              <a:spcAft>
                <a:spcPts val="3091"/>
              </a:spcAft>
              <a:buFont typeface="Wingdings" panose="05000000000000000000" pitchFamily="2" charset="2"/>
              <a:buChar char="§"/>
              <a:defRPr/>
            </a:pPr>
            <a:r>
              <a:rPr lang="en-US" dirty="0">
                <a:solidFill>
                  <a:srgbClr val="000000"/>
                </a:solidFill>
                <a:ea typeface="ＭＳ Ｐゴシック" pitchFamily="-111" charset="-128"/>
              </a:rPr>
              <a:t>Ask for definition from group:  difference</a:t>
            </a:r>
            <a:r>
              <a:rPr lang="en-US" baseline="0" dirty="0">
                <a:solidFill>
                  <a:srgbClr val="000000"/>
                </a:solidFill>
                <a:ea typeface="ＭＳ Ｐゴシック" pitchFamily="-111" charset="-128"/>
              </a:rPr>
              <a:t> between intoxication, incapacitation, and black out.  It is a spectrum.</a:t>
            </a:r>
          </a:p>
          <a:p>
            <a:pPr marL="353259" indent="-353259" fontAlgn="base">
              <a:spcBef>
                <a:spcPct val="0"/>
              </a:spcBef>
              <a:spcAft>
                <a:spcPts val="3091"/>
              </a:spcAft>
              <a:buFont typeface="Wingdings" panose="05000000000000000000" pitchFamily="2" charset="2"/>
              <a:buChar char="§"/>
              <a:defRPr/>
            </a:pPr>
            <a:endParaRPr lang="en-US" baseline="0" dirty="0">
              <a:solidFill>
                <a:srgbClr val="000000"/>
              </a:solidFill>
              <a:ea typeface="ＭＳ Ｐゴシック" pitchFamily="-111" charset="-128"/>
            </a:endParaRPr>
          </a:p>
          <a:p>
            <a:pPr marL="353259" indent="-353259" fontAlgn="base">
              <a:spcBef>
                <a:spcPct val="0"/>
              </a:spcBef>
              <a:spcAft>
                <a:spcPts val="3091"/>
              </a:spcAft>
              <a:buFont typeface="Wingdings" panose="05000000000000000000" pitchFamily="2" charset="2"/>
              <a:buChar char="§"/>
              <a:defRPr/>
            </a:pPr>
            <a:r>
              <a:rPr lang="en-US" dirty="0">
                <a:solidFill>
                  <a:srgbClr val="000000"/>
                </a:solidFill>
                <a:ea typeface="ＭＳ Ｐゴシック" pitchFamily="-111" charset="-128"/>
              </a:rPr>
              <a:t>“Out cold” on the one end and “totally fine” on the other</a:t>
            </a:r>
          </a:p>
          <a:p>
            <a:pPr marL="353259" indent="-353259" fontAlgn="base">
              <a:spcBef>
                <a:spcPct val="0"/>
              </a:spcBef>
              <a:spcAft>
                <a:spcPts val="3091"/>
              </a:spcAft>
              <a:buFont typeface="Wingdings" panose="05000000000000000000" pitchFamily="2" charset="2"/>
              <a:buChar char="§"/>
              <a:defRPr/>
            </a:pPr>
            <a:r>
              <a:rPr lang="en-US" dirty="0">
                <a:solidFill>
                  <a:srgbClr val="000000"/>
                </a:solidFill>
                <a:ea typeface="ＭＳ Ｐゴシック" pitchFamily="-111" charset="-128"/>
              </a:rPr>
              <a:t>Where is the line between the two?</a:t>
            </a:r>
          </a:p>
          <a:p>
            <a:pPr marL="353259" indent="-353259" fontAlgn="base">
              <a:spcBef>
                <a:spcPct val="0"/>
              </a:spcBef>
              <a:spcAft>
                <a:spcPts val="3091"/>
              </a:spcAft>
              <a:buFont typeface="Wingdings" panose="05000000000000000000" pitchFamily="2" charset="2"/>
              <a:buChar char="§"/>
              <a:defRPr/>
            </a:pPr>
            <a:r>
              <a:rPr lang="en-US" dirty="0">
                <a:solidFill>
                  <a:srgbClr val="000000"/>
                </a:solidFill>
                <a:ea typeface="ＭＳ Ｐゴシック" pitchFamily="-111" charset="-128"/>
              </a:rPr>
              <a:t>How about on verge of losing consciousness?</a:t>
            </a:r>
          </a:p>
          <a:p>
            <a:pPr marL="353259" indent="-353259" fontAlgn="base">
              <a:spcBef>
                <a:spcPct val="0"/>
              </a:spcBef>
              <a:spcAft>
                <a:spcPts val="3091"/>
              </a:spcAft>
              <a:buFont typeface="Wingdings" panose="05000000000000000000" pitchFamily="2" charset="2"/>
              <a:buChar char="§"/>
              <a:defRPr/>
            </a:pPr>
            <a:r>
              <a:rPr lang="en-US" dirty="0">
                <a:solidFill>
                  <a:srgbClr val="000000"/>
                </a:solidFill>
                <a:ea typeface="ＭＳ Ｐゴシック" pitchFamily="-111" charset="-128"/>
              </a:rPr>
              <a:t>How about enough drinks to be a little “high”?</a:t>
            </a:r>
          </a:p>
          <a:p>
            <a:pPr marL="353259" indent="-353259" fontAlgn="base">
              <a:spcBef>
                <a:spcPct val="0"/>
              </a:spcBef>
              <a:spcAft>
                <a:spcPts val="3091"/>
              </a:spcAft>
              <a:buFont typeface="Wingdings" panose="05000000000000000000" pitchFamily="2" charset="2"/>
              <a:buChar char="§"/>
              <a:defRPr/>
            </a:pPr>
            <a:r>
              <a:rPr lang="en-US" dirty="0">
                <a:solidFill>
                  <a:srgbClr val="000000"/>
                </a:solidFill>
                <a:ea typeface="ＭＳ Ｐゴシック" pitchFamily="-111" charset="-128"/>
              </a:rPr>
              <a:t>When does impaired judgment become incapacitation?</a:t>
            </a:r>
          </a:p>
          <a:p>
            <a:pPr marL="353259" indent="-353259" fontAlgn="base">
              <a:spcBef>
                <a:spcPct val="0"/>
              </a:spcBef>
              <a:spcAft>
                <a:spcPts val="3091"/>
              </a:spcAft>
              <a:buFont typeface="Wingdings" panose="05000000000000000000" pitchFamily="2" charset="2"/>
              <a:buChar char="§"/>
              <a:defRPr/>
            </a:pPr>
            <a:r>
              <a:rPr lang="en-US" dirty="0">
                <a:solidFill>
                  <a:srgbClr val="000000"/>
                </a:solidFill>
                <a:ea typeface="ＭＳ Ｐゴシック" pitchFamily="-111" charset="-128"/>
              </a:rPr>
              <a:t>Is it when you are “legally” intoxicated, i.e., over .08 BAC?</a:t>
            </a:r>
          </a:p>
          <a:p>
            <a:pPr marL="353259" indent="-353259" fontAlgn="base">
              <a:spcBef>
                <a:spcPct val="0"/>
              </a:spcBef>
              <a:spcAft>
                <a:spcPts val="3091"/>
              </a:spcAft>
              <a:buFont typeface="Wingdings" panose="05000000000000000000" pitchFamily="2" charset="2"/>
              <a:buChar char="§"/>
              <a:defRPr/>
            </a:pPr>
            <a:r>
              <a:rPr lang="en-US" b="1" u="sng" dirty="0">
                <a:solidFill>
                  <a:srgbClr val="000000"/>
                </a:solidFill>
                <a:ea typeface="ＭＳ Ｐゴシック" pitchFamily="-111" charset="-128"/>
              </a:rPr>
              <a:t>Intoxication is not the same thing as incapacitation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4FE45B-A17D-4940-8ECF-D28740E96A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65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t’s important to note that we take this very seriously because our office adjudicates these non-GBM charges also and if you are talking to students who worry about this any may think that there will be an imminent investigation for drug or alcohol related events, you can calm their fears.  Columbia has always practiced this, even though it is recently part of the Enough is Enough law.</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0FF74-E816-4081-8A2F-CDA08D41146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11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803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04433">
              <a:defRPr/>
            </a:pPr>
            <a:r>
              <a:rPr lang="en-US" dirty="0"/>
              <a:t>Why the controversy? And has the OCR taken a orientation leader one way or the other?</a:t>
            </a:r>
          </a:p>
          <a:p>
            <a:endParaRPr lang="en-US" dirty="0"/>
          </a:p>
        </p:txBody>
      </p:sp>
    </p:spTree>
    <p:extLst>
      <p:ext uri="{BB962C8B-B14F-4D97-AF65-F5344CB8AC3E}">
        <p14:creationId xmlns:p14="http://schemas.microsoft.com/office/powerpoint/2010/main" val="309730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5253180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0929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42805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3"/>
            <a:ext cx="12192000" cy="6126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324603"/>
            <a:ext cx="2987040" cy="42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46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45153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15721797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5474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1859760"/>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893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76397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dirty="0">
              <a:solidFill>
                <a:srgbClr val="04617B">
                  <a:shade val="90000"/>
                </a:srgbClr>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0" y="6324603"/>
            <a:ext cx="2987040" cy="42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98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84542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812800" y="1176999"/>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10769600" y="6356353"/>
            <a:ext cx="812800" cy="365125"/>
          </a:xfrm>
        </p:spPr>
        <p:txBody>
          <a:bodyPr/>
          <a:lstStyle/>
          <a:p>
            <a:fld id="{59DE6EB8-52AB-45EA-A660-3E1EBFA72987}"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Freeform 10"/>
          <p:cNvSpPr>
            <a:spLocks/>
          </p:cNvSpPr>
          <p:nvPr/>
        </p:nvSpPr>
        <p:spPr bwMode="auto">
          <a:xfrm flipV="1">
            <a:off x="5842000" y="6219828"/>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Tree>
    <p:extLst>
      <p:ext uri="{BB962C8B-B14F-4D97-AF65-F5344CB8AC3E}">
        <p14:creationId xmlns:p14="http://schemas.microsoft.com/office/powerpoint/2010/main" val="262650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22" name="Footer Placeholder 21"/>
          <p:cNvSpPr>
            <a:spLocks noGrp="1"/>
          </p:cNvSpPr>
          <p:nvPr>
            <p:ph type="ftr" sz="quarter" idx="3"/>
          </p:nvPr>
        </p:nvSpPr>
        <p:spPr>
          <a:xfrm>
            <a:off x="3556000" y="6356353"/>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grpSp>
      <p:sp>
        <p:nvSpPr>
          <p:cNvPr id="14" name="Rectangle 4"/>
          <p:cNvSpPr>
            <a:spLocks noChangeArrowheads="1"/>
          </p:cNvSpPr>
          <p:nvPr/>
        </p:nvSpPr>
        <p:spPr bwMode="auto">
          <a:xfrm>
            <a:off x="0" y="2"/>
            <a:ext cx="12192000" cy="8620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4400" dirty="0">
              <a:solidFill>
                <a:srgbClr val="000000"/>
              </a:solidFill>
            </a:endParaRPr>
          </a:p>
        </p:txBody>
      </p:sp>
      <p:pic>
        <p:nvPicPr>
          <p:cNvPr id="15" name="Picture 6" descr="approved_bluegrey.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8002" y="6330950"/>
            <a:ext cx="268816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8000" y="6324603"/>
            <a:ext cx="2987040" cy="42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37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titleix@columbia.edu"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sexualrespect.columbia.edu/"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 descr="Displaying scrn-1-cropped.png"/>
          <p:cNvSpPr>
            <a:spLocks noChangeAspect="1" noChangeArrowheads="1"/>
          </p:cNvSpPr>
          <p:nvPr/>
        </p:nvSpPr>
        <p:spPr bwMode="auto">
          <a:xfrm>
            <a:off x="2799160" y="-1825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7" name="Title 1"/>
          <p:cNvSpPr txBox="1">
            <a:spLocks/>
          </p:cNvSpPr>
          <p:nvPr/>
        </p:nvSpPr>
        <p:spPr>
          <a:xfrm>
            <a:off x="1524001" y="1110462"/>
            <a:ext cx="8929511" cy="44591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aramond" panose="02020404030301010803" pitchFamily="18" charset="0"/>
                <a:ea typeface="+mj-ea"/>
                <a:cs typeface="+mj-cs"/>
              </a:rPr>
              <a:t>Training for Mentors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a:solidFill>
                  <a:prstClr val="black"/>
                </a:solidFill>
                <a:latin typeface="Garamond" panose="02020404030301010803" pitchFamily="18" charset="0"/>
              </a:rPr>
              <a:t>CUSP</a:t>
            </a:r>
            <a:endParaRPr kumimoji="0" lang="en-US" sz="3200" b="1" i="0" u="none" strike="noStrike" kern="1200" cap="none" spc="0" normalizeH="0" baseline="0" noProof="0">
              <a:ln>
                <a:noFill/>
              </a:ln>
              <a:solidFill>
                <a:prstClr val="black"/>
              </a:solidFill>
              <a:effectLst/>
              <a:uLnTx/>
              <a:uFillTx/>
              <a:latin typeface="Garamond" panose="02020404030301010803"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Garamond" panose="02020404030301010803" pitchFamily="18" charset="0"/>
                <a:ea typeface="+mj-ea"/>
                <a:cs typeface="+mj-cs"/>
              </a:rPr>
              <a:t>Title IX:  Sexual Misconduct and Dating Violence and Required Reporting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Garamond" panose="02020404030301010803" pitchFamily="18"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aramond" panose="02020404030301010803" pitchFamily="18" charset="0"/>
                <a:ea typeface="+mj-ea"/>
                <a:cs typeface="+mj-cs"/>
              </a:rPr>
              <a:t>Summer, 2022</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Garamond" panose="02020404030301010803" pitchFamily="18" charset="0"/>
              <a:ea typeface="+mj-ea"/>
              <a:cs typeface="+mj-cs"/>
            </a:endParaRPr>
          </a:p>
        </p:txBody>
      </p:sp>
      <p:sp>
        <p:nvSpPr>
          <p:cNvPr id="8" name="Subtitle 2"/>
          <p:cNvSpPr txBox="1">
            <a:spLocks/>
          </p:cNvSpPr>
          <p:nvPr/>
        </p:nvSpPr>
        <p:spPr>
          <a:xfrm>
            <a:off x="3216384" y="5583683"/>
            <a:ext cx="5829300" cy="91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Marjory Fisher, Columbia University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Title IX Coordinator</a:t>
            </a:r>
            <a:b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5" name="Subtitle 2"/>
          <p:cNvSpPr txBox="1">
            <a:spLocks/>
          </p:cNvSpPr>
          <p:nvPr/>
        </p:nvSpPr>
        <p:spPr>
          <a:xfrm>
            <a:off x="3952875" y="4367464"/>
            <a:ext cx="4286250" cy="106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1200"/>
              </a:spcAft>
              <a:buClrTx/>
              <a:buSzTx/>
              <a:buFont typeface="Arial" panose="020B0604020202020204" pitchFamily="34" charset="0"/>
              <a:buNone/>
              <a:tabLst/>
              <a:defRPr/>
            </a:pPr>
            <a:br>
              <a:rPr kumimoji="0" lang="en-US"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endParaRPr kumimoji="0" lang="en-US"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 name="Rectangle 1"/>
          <p:cNvSpPr/>
          <p:nvPr/>
        </p:nvSpPr>
        <p:spPr>
          <a:xfrm>
            <a:off x="3050338" y="5020635"/>
            <a:ext cx="616139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Garamond" panose="02020404030301010803" pitchFamily="18" charset="0"/>
                <a:ea typeface="+mn-ea"/>
                <a:cs typeface="+mn-cs"/>
              </a:rPr>
              <a:t>Columbia University </a:t>
            </a:r>
            <a:endParaRPr kumimoji="0" lang="en-US" sz="3200" b="0" i="0" u="none" strike="noStrike" kern="1200" cap="none" spc="0" normalizeH="0" baseline="0" noProof="0" dirty="0">
              <a:ln>
                <a:noFill/>
              </a:ln>
              <a:solidFill>
                <a:srgbClr val="0070C0"/>
              </a:solidFill>
              <a:effectLst/>
              <a:uLnTx/>
              <a:uFillTx/>
              <a:latin typeface="Constantia"/>
              <a:ea typeface="+mn-ea"/>
              <a:cs typeface="+mn-cs"/>
            </a:endParaRPr>
          </a:p>
        </p:txBody>
      </p:sp>
    </p:spTree>
    <p:extLst>
      <p:ext uri="{BB962C8B-B14F-4D97-AF65-F5344CB8AC3E}">
        <p14:creationId xmlns:p14="http://schemas.microsoft.com/office/powerpoint/2010/main" val="381846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952750" y="2133600"/>
            <a:ext cx="6286500" cy="1905000"/>
          </a:xfrm>
        </p:spPr>
        <p:txBody>
          <a:bodyPr>
            <a:normAutofit/>
          </a:bodyPr>
          <a:lstStyle/>
          <a:p>
            <a:pPr marL="0" indent="0" algn="ctr">
              <a:buNone/>
            </a:pPr>
            <a:r>
              <a:rPr lang="en-US" sz="4500" b="1" dirty="0">
                <a:latin typeface="Garamond" panose="02020404030301010803" pitchFamily="18" charset="0"/>
              </a:rPr>
              <a:t>The Duty to Report:  What you need to know.</a:t>
            </a:r>
          </a:p>
        </p:txBody>
      </p:sp>
    </p:spTree>
    <p:extLst>
      <p:ext uri="{BB962C8B-B14F-4D97-AF65-F5344CB8AC3E}">
        <p14:creationId xmlns:p14="http://schemas.microsoft.com/office/powerpoint/2010/main" val="67056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774371" y="147486"/>
            <a:ext cx="8643258" cy="658963"/>
          </a:xfrm>
        </p:spPr>
        <p:txBody>
          <a:bodyPr>
            <a:noAutofit/>
          </a:bodyPr>
          <a:lstStyle/>
          <a:p>
            <a:pPr algn="ctr"/>
            <a:r>
              <a:rPr lang="en-US" altLang="en-US" sz="2800" b="1" dirty="0">
                <a:solidFill>
                  <a:schemeClr val="tx1"/>
                </a:solidFill>
                <a:latin typeface="Garamond"/>
                <a:cs typeface="Garamond"/>
              </a:rPr>
              <a:t>Columbia’s Policy:  </a:t>
            </a:r>
            <a:br>
              <a:rPr lang="en-US" altLang="en-US" sz="2800" b="1" dirty="0">
                <a:solidFill>
                  <a:schemeClr val="tx1"/>
                </a:solidFill>
                <a:latin typeface="Garamond"/>
                <a:cs typeface="Garamond"/>
              </a:rPr>
            </a:br>
            <a:r>
              <a:rPr lang="en-US" altLang="en-US" sz="2800" b="1" dirty="0">
                <a:solidFill>
                  <a:schemeClr val="tx1"/>
                </a:solidFill>
                <a:latin typeface="Garamond"/>
                <a:cs typeface="Garamond"/>
              </a:rPr>
              <a:t>Reporting Such Misconduct when Students are Involved </a:t>
            </a:r>
          </a:p>
        </p:txBody>
      </p:sp>
      <p:sp>
        <p:nvSpPr>
          <p:cNvPr id="67587" name="Content Placeholder 2"/>
          <p:cNvSpPr>
            <a:spLocks noGrp="1"/>
          </p:cNvSpPr>
          <p:nvPr>
            <p:ph idx="1"/>
          </p:nvPr>
        </p:nvSpPr>
        <p:spPr>
          <a:xfrm>
            <a:off x="2113548" y="1368778"/>
            <a:ext cx="7809386" cy="4876800"/>
          </a:xfrm>
        </p:spPr>
        <p:txBody>
          <a:bodyPr>
            <a:noAutofit/>
          </a:bodyPr>
          <a:lstStyle/>
          <a:p>
            <a:r>
              <a:rPr lang="en-US" altLang="en-US" sz="2400" dirty="0">
                <a:latin typeface="Garamond" panose="02020404030301010803" pitchFamily="18" charset="0"/>
              </a:rPr>
              <a:t>When prohibited conduct involves students, there are additional reporting obligations. The following employees, and you… have a </a:t>
            </a:r>
            <a:r>
              <a:rPr lang="en-US" altLang="en-US" sz="2400" b="1" dirty="0">
                <a:latin typeface="Garamond" panose="02020404030301010803" pitchFamily="18" charset="0"/>
              </a:rPr>
              <a:t>duty to report </a:t>
            </a:r>
            <a:r>
              <a:rPr lang="en-US" altLang="en-US" sz="2400" dirty="0">
                <a:latin typeface="Garamond" panose="02020404030301010803" pitchFamily="18" charset="0"/>
              </a:rPr>
              <a:t>any instance or allegation of prohibited conduct involving a student that is disclosed to, observed, or otherwise known by him or her whether the student is a Complainant or a Respondent:</a:t>
            </a:r>
          </a:p>
          <a:p>
            <a:endParaRPr lang="en-US" altLang="en-US" sz="2000" dirty="0">
              <a:latin typeface="Garamond" panose="02020404030301010803" pitchFamily="18" charset="0"/>
            </a:endParaRPr>
          </a:p>
          <a:p>
            <a:pPr marL="1027113" lvl="1" indent="-350838">
              <a:buFont typeface="Wingdings" panose="05000000000000000000" pitchFamily="2" charset="2"/>
              <a:buChar char="§"/>
            </a:pPr>
            <a:r>
              <a:rPr lang="en-US" altLang="en-US" sz="2200" dirty="0">
                <a:latin typeface="Garamond" panose="02020404030301010803" pitchFamily="18" charset="0"/>
              </a:rPr>
              <a:t>Staff who work directly with students, including: teaching assistants, </a:t>
            </a:r>
            <a:r>
              <a:rPr lang="en-US" altLang="en-US" sz="2200" dirty="0">
                <a:solidFill>
                  <a:srgbClr val="FF0000"/>
                </a:solidFill>
                <a:latin typeface="Garamond" panose="02020404030301010803" pitchFamily="18" charset="0"/>
              </a:rPr>
              <a:t>advising and residential program staff (including residence assistants and student affairs staff). </a:t>
            </a:r>
          </a:p>
          <a:p>
            <a:pPr marL="1027113" lvl="1" indent="-350838">
              <a:buFont typeface="Wingdings" panose="05000000000000000000" pitchFamily="2" charset="2"/>
              <a:buChar char="§"/>
            </a:pPr>
            <a:r>
              <a:rPr lang="en-US" altLang="en-US" sz="2200" dirty="0">
                <a:latin typeface="Garamond" panose="02020404030301010803" pitchFamily="18" charset="0"/>
              </a:rPr>
              <a:t>Faculty, Officers of Administration, Research, the Libraries and the Coaching Staff. </a:t>
            </a:r>
          </a:p>
          <a:p>
            <a:pPr lvl="1">
              <a:buClrTx/>
              <a:buFont typeface="Wingdings" charset="2"/>
              <a:buChar char="§"/>
            </a:pPr>
            <a:endParaRPr lang="en-US" altLang="en-US" sz="2200" dirty="0"/>
          </a:p>
        </p:txBody>
      </p:sp>
    </p:spTree>
    <p:extLst>
      <p:ext uri="{BB962C8B-B14F-4D97-AF65-F5344CB8AC3E}">
        <p14:creationId xmlns:p14="http://schemas.microsoft.com/office/powerpoint/2010/main" val="397290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62891" y="164432"/>
            <a:ext cx="9840666" cy="593724"/>
          </a:xfrm>
        </p:spPr>
        <p:txBody>
          <a:bodyPr>
            <a:noAutofit/>
          </a:bodyPr>
          <a:lstStyle/>
          <a:p>
            <a:r>
              <a:rPr lang="en-US" altLang="en-US" sz="2800" b="1" dirty="0">
                <a:solidFill>
                  <a:schemeClr val="tx1"/>
                </a:solidFill>
                <a:latin typeface="Garamond"/>
                <a:cs typeface="Garamond"/>
              </a:rPr>
              <a:t>Those student facing employees are called “Responsible Employees”</a:t>
            </a:r>
          </a:p>
        </p:txBody>
      </p:sp>
      <p:sp>
        <p:nvSpPr>
          <p:cNvPr id="5" name="Content Placeholder 4"/>
          <p:cNvSpPr>
            <a:spLocks noGrp="1"/>
          </p:cNvSpPr>
          <p:nvPr>
            <p:ph idx="1"/>
          </p:nvPr>
        </p:nvSpPr>
        <p:spPr>
          <a:xfrm>
            <a:off x="1748589" y="1143000"/>
            <a:ext cx="8734354" cy="5257800"/>
          </a:xfrm>
        </p:spPr>
        <p:txBody>
          <a:bodyPr>
            <a:normAutofit/>
          </a:bodyPr>
          <a:lstStyle/>
          <a:p>
            <a:pPr lvl="0"/>
            <a:r>
              <a:rPr lang="en-US" sz="3200" dirty="0">
                <a:latin typeface="Garamond" panose="02020404030301010803" pitchFamily="18" charset="0"/>
              </a:rPr>
              <a:t>Responsible employees include any employees </a:t>
            </a:r>
            <a:r>
              <a:rPr lang="en-US" sz="3200" b="1" dirty="0">
                <a:latin typeface="Garamond" panose="02020404030301010803" pitchFamily="18" charset="0"/>
              </a:rPr>
              <a:t>who:</a:t>
            </a:r>
          </a:p>
          <a:p>
            <a:pPr marL="0" indent="0">
              <a:buNone/>
            </a:pPr>
            <a:r>
              <a:rPr lang="en-US" sz="3200" b="1" dirty="0">
                <a:latin typeface="Garamond" panose="02020404030301010803" pitchFamily="18" charset="0"/>
              </a:rPr>
              <a:t> </a:t>
            </a:r>
          </a:p>
          <a:p>
            <a:pPr marL="1084263" lvl="1" indent="-463550">
              <a:spcBef>
                <a:spcPts val="0"/>
              </a:spcBef>
              <a:buFont typeface="Wingdings" panose="05000000000000000000" pitchFamily="2" charset="2"/>
              <a:buChar char="§"/>
            </a:pPr>
            <a:r>
              <a:rPr lang="en-US" sz="2800" dirty="0">
                <a:latin typeface="Garamond" panose="02020404030301010803" pitchFamily="18" charset="0"/>
              </a:rPr>
              <a:t>have the authority to take action to redress the harassment, </a:t>
            </a:r>
          </a:p>
          <a:p>
            <a:pPr marL="1084263" lvl="1" indent="-463550">
              <a:spcBef>
                <a:spcPts val="0"/>
              </a:spcBef>
              <a:buFont typeface="Wingdings" panose="05000000000000000000" pitchFamily="2" charset="2"/>
              <a:buChar char="§"/>
            </a:pPr>
            <a:r>
              <a:rPr lang="en-US" sz="2800" dirty="0">
                <a:latin typeface="Garamond" panose="02020404030301010803" pitchFamily="18" charset="0"/>
              </a:rPr>
              <a:t>who have the duty to report sexual harassment to appropriate school officials, </a:t>
            </a:r>
          </a:p>
          <a:p>
            <a:pPr marL="1084263" lvl="1" indent="-463550">
              <a:spcBef>
                <a:spcPts val="0"/>
              </a:spcBef>
              <a:buFont typeface="Wingdings" panose="05000000000000000000" pitchFamily="2" charset="2"/>
              <a:buChar char="§"/>
            </a:pPr>
            <a:r>
              <a:rPr lang="en-US" sz="2800" dirty="0">
                <a:latin typeface="Garamond" panose="02020404030301010803" pitchFamily="18" charset="0"/>
              </a:rPr>
              <a:t>or are individuals who a student could reasonably  believe has this authority or responsibility.</a:t>
            </a:r>
          </a:p>
          <a:p>
            <a:pPr marL="1084263" lvl="1" indent="-463550">
              <a:spcBef>
                <a:spcPts val="0"/>
              </a:spcBef>
              <a:buFont typeface="Wingdings" panose="05000000000000000000" pitchFamily="2" charset="2"/>
              <a:buChar char="§"/>
            </a:pPr>
            <a:r>
              <a:rPr lang="en-US" sz="2800" dirty="0">
                <a:latin typeface="Garamond" panose="02020404030301010803" pitchFamily="18" charset="0"/>
              </a:rPr>
              <a:t>New Trump regulations don’t require all of these people to report.  We do.</a:t>
            </a:r>
          </a:p>
          <a:p>
            <a:endParaRPr lang="en-US" dirty="0"/>
          </a:p>
        </p:txBody>
      </p:sp>
    </p:spTree>
    <p:extLst>
      <p:ext uri="{BB962C8B-B14F-4D97-AF65-F5344CB8AC3E}">
        <p14:creationId xmlns:p14="http://schemas.microsoft.com/office/powerpoint/2010/main" val="101044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157664" y="315685"/>
            <a:ext cx="8386159" cy="381000"/>
          </a:xfrm>
        </p:spPr>
        <p:txBody>
          <a:bodyPr>
            <a:noAutofit/>
          </a:bodyPr>
          <a:lstStyle/>
          <a:p>
            <a:r>
              <a:rPr lang="en-US" altLang="en-US" sz="4000" b="1" dirty="0">
                <a:solidFill>
                  <a:schemeClr val="tx1"/>
                </a:solidFill>
                <a:latin typeface="Garamond"/>
                <a:cs typeface="Garamond"/>
              </a:rPr>
              <a:t>Who are Responsible Employees?</a:t>
            </a:r>
          </a:p>
        </p:txBody>
      </p:sp>
      <p:sp>
        <p:nvSpPr>
          <p:cNvPr id="5" name="Content Placeholder 4"/>
          <p:cNvSpPr>
            <a:spLocks noGrp="1"/>
          </p:cNvSpPr>
          <p:nvPr>
            <p:ph idx="1"/>
          </p:nvPr>
        </p:nvSpPr>
        <p:spPr>
          <a:xfrm>
            <a:off x="4121931" y="1391355"/>
            <a:ext cx="6026781" cy="4389120"/>
          </a:xfrm>
        </p:spPr>
        <p:txBody>
          <a:bodyPr>
            <a:normAutofit lnSpcReduction="10000"/>
          </a:bodyPr>
          <a:lstStyle/>
          <a:p>
            <a:pPr lvl="0"/>
            <a:r>
              <a:rPr lang="en-US" dirty="0">
                <a:latin typeface="Garamond" panose="02020404030301010803" pitchFamily="18" charset="0"/>
              </a:rPr>
              <a:t>Academic Advisors</a:t>
            </a:r>
          </a:p>
          <a:p>
            <a:pPr lvl="0"/>
            <a:r>
              <a:rPr lang="en-US" dirty="0">
                <a:latin typeface="Garamond" panose="02020404030301010803" pitchFamily="18" charset="0"/>
              </a:rPr>
              <a:t>Student affairs staff</a:t>
            </a:r>
          </a:p>
          <a:p>
            <a:pPr lvl="0"/>
            <a:r>
              <a:rPr lang="en-US" dirty="0">
                <a:latin typeface="Garamond" panose="02020404030301010803" pitchFamily="18" charset="0"/>
              </a:rPr>
              <a:t>RAs</a:t>
            </a:r>
          </a:p>
          <a:p>
            <a:pPr lvl="0"/>
            <a:r>
              <a:rPr lang="en-US" dirty="0">
                <a:latin typeface="Garamond" panose="02020404030301010803" pitchFamily="18" charset="0"/>
              </a:rPr>
              <a:t>Student Peer Mentor Staff</a:t>
            </a:r>
          </a:p>
          <a:p>
            <a:pPr lvl="0"/>
            <a:r>
              <a:rPr lang="en-US" dirty="0">
                <a:latin typeface="Garamond" panose="02020404030301010803" pitchFamily="18" charset="0"/>
              </a:rPr>
              <a:t>Orientation Leaders during their term as Leaders</a:t>
            </a:r>
          </a:p>
          <a:p>
            <a:pPr lvl="0"/>
            <a:r>
              <a:rPr lang="en-US" dirty="0">
                <a:latin typeface="Garamond" panose="02020404030301010803" pitchFamily="18" charset="0"/>
              </a:rPr>
              <a:t>Admissions Staff</a:t>
            </a:r>
          </a:p>
          <a:p>
            <a:pPr lvl="0"/>
            <a:r>
              <a:rPr lang="en-US" dirty="0">
                <a:latin typeface="Garamond" panose="02020404030301010803" pitchFamily="18" charset="0"/>
              </a:rPr>
              <a:t>Deans</a:t>
            </a:r>
          </a:p>
          <a:p>
            <a:pPr lvl="0"/>
            <a:r>
              <a:rPr lang="en-US" dirty="0">
                <a:latin typeface="Garamond" panose="02020404030301010803" pitchFamily="18" charset="0"/>
              </a:rPr>
              <a:t>Officers of the institution </a:t>
            </a:r>
          </a:p>
          <a:p>
            <a:pPr lvl="0"/>
            <a:r>
              <a:rPr lang="en-US" b="1" dirty="0">
                <a:latin typeface="Garamond" panose="02020404030301010803" pitchFamily="18" charset="0"/>
              </a:rPr>
              <a:t>Faculty and TAs</a:t>
            </a:r>
          </a:p>
        </p:txBody>
      </p:sp>
    </p:spTree>
    <p:extLst>
      <p:ext uri="{BB962C8B-B14F-4D97-AF65-F5344CB8AC3E}">
        <p14:creationId xmlns:p14="http://schemas.microsoft.com/office/powerpoint/2010/main" val="4032109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3240"/>
            <a:ext cx="8229600" cy="663677"/>
          </a:xfrm>
        </p:spPr>
        <p:txBody>
          <a:bodyPr>
            <a:normAutofit fontScale="90000"/>
          </a:bodyPr>
          <a:lstStyle/>
          <a:p>
            <a:pPr algn="ctr"/>
            <a:r>
              <a:rPr lang="en-US" b="1" dirty="0">
                <a:solidFill>
                  <a:schemeClr val="tx1"/>
                </a:solidFill>
                <a:latin typeface="Garamond" charset="0"/>
                <a:ea typeface="Garamond" charset="0"/>
                <a:cs typeface="Garamond" charset="0"/>
              </a:rPr>
              <a:t>You</a:t>
            </a:r>
            <a:r>
              <a:rPr lang="is-IS" b="1" dirty="0">
                <a:solidFill>
                  <a:schemeClr val="tx1"/>
                </a:solidFill>
                <a:latin typeface="Garamond" charset="0"/>
                <a:ea typeface="Garamond" charset="0"/>
                <a:cs typeface="Garamond" charset="0"/>
              </a:rPr>
              <a:t>….</a:t>
            </a:r>
            <a:endParaRPr lang="en-US" b="1" dirty="0">
              <a:solidFill>
                <a:schemeClr val="tx1"/>
              </a:solidFill>
              <a:latin typeface="Garamond" charset="0"/>
              <a:ea typeface="Garamond" charset="0"/>
              <a:cs typeface="Garamond" charset="0"/>
            </a:endParaRPr>
          </a:p>
        </p:txBody>
      </p:sp>
      <p:sp>
        <p:nvSpPr>
          <p:cNvPr id="3" name="Content Placeholder 2"/>
          <p:cNvSpPr>
            <a:spLocks noGrp="1"/>
          </p:cNvSpPr>
          <p:nvPr>
            <p:ph idx="1"/>
          </p:nvPr>
        </p:nvSpPr>
        <p:spPr>
          <a:xfrm>
            <a:off x="2641600" y="1935480"/>
            <a:ext cx="7292622" cy="4389120"/>
          </a:xfrm>
        </p:spPr>
        <p:txBody>
          <a:bodyPr/>
          <a:lstStyle/>
          <a:p>
            <a:r>
              <a:rPr lang="en-US" dirty="0"/>
              <a:t>“In your capacity as mentor, you have a duty to report any instance or allegation of discrimination, discriminatory harassment, or gender-based misconduct you encounter, or are made aware of, upon the arrival of students to campus through the completion of  your orientation program.”</a:t>
            </a:r>
          </a:p>
        </p:txBody>
      </p:sp>
    </p:spTree>
    <p:extLst>
      <p:ext uri="{BB962C8B-B14F-4D97-AF65-F5344CB8AC3E}">
        <p14:creationId xmlns:p14="http://schemas.microsoft.com/office/powerpoint/2010/main" val="990521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687" y="508053"/>
            <a:ext cx="5572626" cy="210312"/>
          </a:xfrm>
        </p:spPr>
        <p:txBody>
          <a:bodyPr>
            <a:noAutofit/>
          </a:bodyPr>
          <a:lstStyle/>
          <a:p>
            <a:r>
              <a:rPr lang="en-US" sz="4000" b="1" dirty="0">
                <a:solidFill>
                  <a:schemeClr val="tx1"/>
                </a:solidFill>
                <a:latin typeface="Garamond" charset="0"/>
                <a:ea typeface="Garamond" charset="0"/>
                <a:cs typeface="Garamond" charset="0"/>
              </a:rPr>
              <a:t>What must be reported?</a:t>
            </a:r>
          </a:p>
        </p:txBody>
      </p:sp>
      <p:sp>
        <p:nvSpPr>
          <p:cNvPr id="3" name="Content Placeholder 2"/>
          <p:cNvSpPr>
            <a:spLocks noGrp="1"/>
          </p:cNvSpPr>
          <p:nvPr>
            <p:ph idx="1"/>
          </p:nvPr>
        </p:nvSpPr>
        <p:spPr>
          <a:xfrm>
            <a:off x="2788356" y="1376294"/>
            <a:ext cx="7054961" cy="4684265"/>
          </a:xfrm>
        </p:spPr>
        <p:txBody>
          <a:bodyPr>
            <a:normAutofit lnSpcReduction="10000"/>
          </a:bodyPr>
          <a:lstStyle/>
          <a:p>
            <a:r>
              <a:rPr lang="en-US" dirty="0">
                <a:latin typeface="Garamond" panose="02020404030301010803" pitchFamily="18" charset="0"/>
              </a:rPr>
              <a:t>Any of the following cases involving students:</a:t>
            </a:r>
          </a:p>
          <a:p>
            <a:pPr lvl="1">
              <a:buFont typeface="Wingdings" panose="05000000000000000000" pitchFamily="2" charset="2"/>
              <a:buChar char="§"/>
            </a:pPr>
            <a:r>
              <a:rPr lang="en-US" dirty="0">
                <a:latin typeface="Garamond" panose="02020404030301010803" pitchFamily="18" charset="0"/>
              </a:rPr>
              <a:t>Sexual assault </a:t>
            </a:r>
          </a:p>
          <a:p>
            <a:pPr lvl="2" indent="246888">
              <a:spcBef>
                <a:spcPts val="0"/>
              </a:spcBef>
              <a:buFont typeface="Wingdings" panose="05000000000000000000" pitchFamily="2" charset="2"/>
              <a:buChar char="§"/>
            </a:pPr>
            <a:r>
              <a:rPr lang="en-US" dirty="0">
                <a:latin typeface="Garamond" panose="02020404030301010803" pitchFamily="18" charset="0"/>
              </a:rPr>
              <a:t>Without affirmative consent</a:t>
            </a:r>
          </a:p>
          <a:p>
            <a:pPr lvl="2" indent="246888">
              <a:spcBef>
                <a:spcPts val="0"/>
              </a:spcBef>
              <a:buFont typeface="Wingdings" panose="05000000000000000000" pitchFamily="2" charset="2"/>
              <a:buChar char="§"/>
            </a:pPr>
            <a:r>
              <a:rPr lang="en-US" dirty="0">
                <a:latin typeface="Garamond" panose="02020404030301010803" pitchFamily="18" charset="0"/>
              </a:rPr>
              <a:t>When someone is incapacitated</a:t>
            </a:r>
          </a:p>
          <a:p>
            <a:pPr lvl="1">
              <a:buFont typeface="Wingdings" panose="05000000000000000000" pitchFamily="2" charset="2"/>
              <a:buChar char="§"/>
            </a:pPr>
            <a:r>
              <a:rPr lang="en-US" dirty="0">
                <a:latin typeface="Garamond" panose="02020404030301010803" pitchFamily="18" charset="0"/>
              </a:rPr>
              <a:t>Gender-based violence </a:t>
            </a:r>
          </a:p>
          <a:p>
            <a:pPr lvl="1">
              <a:spcBef>
                <a:spcPts val="0"/>
              </a:spcBef>
              <a:buFont typeface="Wingdings" panose="05000000000000000000" pitchFamily="2" charset="2"/>
              <a:buChar char="§"/>
            </a:pPr>
            <a:r>
              <a:rPr lang="en-US" dirty="0">
                <a:latin typeface="Garamond" panose="02020404030301010803" pitchFamily="18" charset="0"/>
              </a:rPr>
              <a:t>Sexual harassment/misconduct by an employee, towards and employee </a:t>
            </a:r>
          </a:p>
          <a:p>
            <a:pPr lvl="1">
              <a:buFont typeface="Wingdings" panose="05000000000000000000" pitchFamily="2" charset="2"/>
              <a:buChar char="§"/>
            </a:pPr>
            <a:r>
              <a:rPr lang="en-US" dirty="0">
                <a:latin typeface="Garamond" panose="02020404030301010803" pitchFamily="18" charset="0"/>
              </a:rPr>
              <a:t>Domestic violence, dating violence, stalking.</a:t>
            </a:r>
          </a:p>
          <a:p>
            <a:pPr lvl="1">
              <a:buFont typeface="Wingdings" panose="05000000000000000000" pitchFamily="2" charset="2"/>
              <a:buChar char="§"/>
            </a:pPr>
            <a:r>
              <a:rPr lang="en-US" dirty="0">
                <a:latin typeface="Garamond" panose="02020404030301010803" pitchFamily="18" charset="0"/>
              </a:rPr>
              <a:t>Discrimination</a:t>
            </a:r>
          </a:p>
          <a:p>
            <a:r>
              <a:rPr lang="en-US" dirty="0">
                <a:latin typeface="Garamond" panose="02020404030301010803" pitchFamily="18" charset="0"/>
              </a:rPr>
              <a:t>You are responsible employees and as such, you must refer these cases immediately to the University</a:t>
            </a:r>
            <a:endParaRPr lang="en-US" dirty="0"/>
          </a:p>
        </p:txBody>
      </p:sp>
    </p:spTree>
    <p:extLst>
      <p:ext uri="{BB962C8B-B14F-4D97-AF65-F5344CB8AC3E}">
        <p14:creationId xmlns:p14="http://schemas.microsoft.com/office/powerpoint/2010/main" val="295232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0" y="1378767"/>
            <a:ext cx="6743700" cy="5170889"/>
          </a:xfrm>
        </p:spPr>
        <p:txBody>
          <a:bodyPr>
            <a:normAutofit/>
          </a:bodyPr>
          <a:lstStyle/>
          <a:p>
            <a:pPr marL="0" indent="0">
              <a:buNone/>
            </a:pPr>
            <a:r>
              <a:rPr lang="en-US" sz="2100" b="1" dirty="0">
                <a:latin typeface="Garamond" panose="02020404030301010803" pitchFamily="18" charset="0"/>
              </a:rPr>
              <a:t>You can find all policies – and the new Interim Title IX Policy--and all resources and policies on Columbia’s Sexual Respect website</a:t>
            </a:r>
          </a:p>
          <a:p>
            <a:pPr marL="0" indent="0">
              <a:buNone/>
            </a:pPr>
            <a:endParaRPr lang="en-US" sz="2100" b="1" dirty="0">
              <a:latin typeface="Garamond" panose="02020404030301010803" pitchFamily="18" charset="0"/>
            </a:endParaRPr>
          </a:p>
          <a:p>
            <a:pPr marL="0" indent="0" algn="ctr">
              <a:buNone/>
            </a:pPr>
            <a:r>
              <a:rPr lang="en-US" sz="3200" b="1" dirty="0" err="1">
                <a:latin typeface="Garamond" panose="02020404030301010803" pitchFamily="18" charset="0"/>
              </a:rPr>
              <a:t>www.sexualrespect.columbia.edu</a:t>
            </a:r>
            <a:endParaRPr lang="en-US" sz="3200" b="1" dirty="0">
              <a:latin typeface="Garamond" panose="02020404030301010803" pitchFamily="18" charset="0"/>
            </a:endParaRPr>
          </a:p>
          <a:p>
            <a:pPr marL="0" indent="0">
              <a:buNone/>
            </a:pPr>
            <a:endParaRPr lang="en-US" sz="2100" dirty="0">
              <a:latin typeface="Garamond" panose="02020404030301010803" pitchFamily="18" charset="0"/>
            </a:endParaRPr>
          </a:p>
          <a:p>
            <a:pPr marL="0" indent="0">
              <a:buNone/>
            </a:pPr>
            <a:endParaRPr lang="en-US" sz="2100" b="1" dirty="0">
              <a:latin typeface="Garamond" panose="02020404030301010803" pitchFamily="18" charset="0"/>
            </a:endParaRPr>
          </a:p>
          <a:p>
            <a:pPr marL="0" indent="0">
              <a:buNone/>
            </a:pPr>
            <a:endParaRPr lang="en-US" sz="1500" b="1" dirty="0">
              <a:latin typeface="Garamond" panose="02020404030301010803" pitchFamily="18" charset="0"/>
            </a:endParaRPr>
          </a:p>
          <a:p>
            <a:endParaRPr lang="en-US" sz="1500" b="1" dirty="0">
              <a:latin typeface="Garamond" panose="02020404030301010803" pitchFamily="18" charset="0"/>
            </a:endParaRPr>
          </a:p>
          <a:p>
            <a:endParaRPr lang="en-US" sz="1500" b="1" dirty="0">
              <a:latin typeface="Garamond" panose="02020404030301010803"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8D165-B06F-42F2-890A-5CA754183B61}" type="slidenum">
              <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4" name="Title 3"/>
          <p:cNvSpPr>
            <a:spLocks noGrp="1"/>
          </p:cNvSpPr>
          <p:nvPr>
            <p:ph type="title"/>
          </p:nvPr>
        </p:nvSpPr>
        <p:spPr>
          <a:xfrm>
            <a:off x="-577516" y="-132521"/>
            <a:ext cx="13425797" cy="940904"/>
          </a:xfrm>
        </p:spPr>
        <p:txBody>
          <a:bodyPr>
            <a:noAutofit/>
          </a:bodyPr>
          <a:lstStyle/>
          <a:p>
            <a:pPr algn="ctr"/>
            <a:r>
              <a:rPr lang="en-US" sz="2400" b="1" dirty="0">
                <a:solidFill>
                  <a:schemeClr val="tx1"/>
                </a:solidFill>
                <a:latin typeface="Garamond" panose="02020404030301010803" pitchFamily="18" charset="0"/>
              </a:rPr>
              <a:t>Columbia’s policies:  What type of behavior, exactly, is prohibited and therefore reportable?</a:t>
            </a:r>
          </a:p>
        </p:txBody>
      </p:sp>
    </p:spTree>
    <p:extLst>
      <p:ext uri="{BB962C8B-B14F-4D97-AF65-F5344CB8AC3E}">
        <p14:creationId xmlns:p14="http://schemas.microsoft.com/office/powerpoint/2010/main" val="294053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E749F-C10D-2E42-8406-A8A96F443363}"/>
              </a:ext>
            </a:extLst>
          </p:cNvPr>
          <p:cNvSpPr>
            <a:spLocks noGrp="1"/>
          </p:cNvSpPr>
          <p:nvPr>
            <p:ph type="title"/>
          </p:nvPr>
        </p:nvSpPr>
        <p:spPr>
          <a:xfrm>
            <a:off x="609600" y="278296"/>
            <a:ext cx="10972800" cy="543339"/>
          </a:xfrm>
        </p:spPr>
        <p:txBody>
          <a:bodyPr>
            <a:noAutofit/>
          </a:bodyPr>
          <a:lstStyle/>
          <a:p>
            <a:r>
              <a:rPr lang="en-US" sz="2400" dirty="0">
                <a:solidFill>
                  <a:schemeClr val="tx1"/>
                </a:solidFill>
                <a:latin typeface="+mn-lt"/>
              </a:rPr>
              <a:t>Examples of what you need to know to determine if something is reportable</a:t>
            </a:r>
          </a:p>
        </p:txBody>
      </p:sp>
      <p:sp>
        <p:nvSpPr>
          <p:cNvPr id="3" name="Content Placeholder 2">
            <a:extLst>
              <a:ext uri="{FF2B5EF4-FFF2-40B4-BE49-F238E27FC236}">
                <a16:creationId xmlns:a16="http://schemas.microsoft.com/office/drawing/2014/main" id="{8441256E-377D-1843-8917-64A1CC8CACC6}"/>
              </a:ext>
            </a:extLst>
          </p:cNvPr>
          <p:cNvSpPr>
            <a:spLocks noGrp="1"/>
          </p:cNvSpPr>
          <p:nvPr>
            <p:ph idx="1"/>
          </p:nvPr>
        </p:nvSpPr>
        <p:spPr/>
        <p:txBody>
          <a:bodyPr>
            <a:normAutofit fontScale="92500" lnSpcReduction="20000"/>
          </a:bodyPr>
          <a:lstStyle/>
          <a:p>
            <a:pPr marL="0" indent="0" algn="ctr">
              <a:buNone/>
              <a:defRPr/>
            </a:pPr>
            <a:r>
              <a:rPr lang="en-US" sz="2800" b="1" dirty="0">
                <a:solidFill>
                  <a:prstClr val="black"/>
                </a:solidFill>
                <a:latin typeface="Garamond" panose="02020404030301010803" pitchFamily="18" charset="0"/>
                <a:ea typeface="ＭＳ Ｐゴシック" pitchFamily="-111" charset="-128"/>
              </a:rPr>
              <a:t>Affirmative consent = Yes means Yes*</a:t>
            </a:r>
          </a:p>
          <a:p>
            <a:pPr marL="0" indent="0">
              <a:buNone/>
              <a:defRPr/>
            </a:pPr>
            <a:endParaRPr lang="en-US" sz="2800" b="1" dirty="0">
              <a:solidFill>
                <a:prstClr val="black"/>
              </a:solidFill>
              <a:latin typeface="Garamond" panose="02020404030301010803" pitchFamily="18" charset="0"/>
              <a:ea typeface="ＭＳ Ｐゴシック" pitchFamily="-111" charset="-128"/>
            </a:endParaRPr>
          </a:p>
          <a:p>
            <a:pPr marL="0" indent="0">
              <a:buNone/>
              <a:defRPr/>
            </a:pPr>
            <a:r>
              <a:rPr lang="en-US" sz="2800" b="1" dirty="0">
                <a:solidFill>
                  <a:prstClr val="black"/>
                </a:solidFill>
                <a:latin typeface="Garamond" panose="02020404030301010803" pitchFamily="18" charset="0"/>
                <a:ea typeface="ＭＳ Ｐゴシック" pitchFamily="-111" charset="-128"/>
              </a:rPr>
              <a:t>        How do you know if the other person has consented?</a:t>
            </a:r>
          </a:p>
          <a:p>
            <a:pPr marL="0" indent="0" algn="ctr">
              <a:buNone/>
              <a:defRPr/>
            </a:pPr>
            <a:endParaRPr lang="en-US" sz="2800" dirty="0">
              <a:solidFill>
                <a:prstClr val="black"/>
              </a:solidFill>
              <a:latin typeface="Garamond" panose="02020404030301010803" pitchFamily="18" charset="0"/>
              <a:ea typeface="ＭＳ Ｐゴシック" pitchFamily="-111" charset="-128"/>
            </a:endParaRPr>
          </a:p>
          <a:p>
            <a:pPr marL="0" indent="0" algn="ctr">
              <a:buNone/>
              <a:defRPr/>
            </a:pPr>
            <a:r>
              <a:rPr lang="en-US" sz="2800" b="1" i="1" dirty="0">
                <a:solidFill>
                  <a:prstClr val="black"/>
                </a:solidFill>
                <a:latin typeface="Garamond" panose="02020404030301010803" pitchFamily="18" charset="0"/>
                <a:ea typeface="ＭＳ Ｐゴシック" pitchFamily="-111" charset="-128"/>
              </a:rPr>
              <a:t>Your partner (hook-up, boy/girlfriend, spouse, or any other sexual partner)  must clearly indicate, </a:t>
            </a:r>
          </a:p>
          <a:p>
            <a:pPr marL="0" indent="0" algn="ctr">
              <a:buNone/>
              <a:defRPr/>
            </a:pPr>
            <a:r>
              <a:rPr lang="en-US" sz="2800" b="1" i="1" dirty="0">
                <a:solidFill>
                  <a:prstClr val="black"/>
                </a:solidFill>
                <a:latin typeface="Garamond" panose="02020404030301010803" pitchFamily="18" charset="0"/>
                <a:ea typeface="ＭＳ Ｐゴシック" pitchFamily="-111" charset="-128"/>
              </a:rPr>
              <a:t>through words or actions, that they are consenting to each type of sexual activity you engage in.</a:t>
            </a:r>
          </a:p>
          <a:p>
            <a:pPr marL="0" indent="0" algn="ctr">
              <a:buNone/>
              <a:defRPr/>
            </a:pPr>
            <a:r>
              <a:rPr lang="en-US" sz="2800" b="1" dirty="0">
                <a:solidFill>
                  <a:prstClr val="black"/>
                </a:solidFill>
                <a:latin typeface="Garamond" panose="02020404030301010803" pitchFamily="18" charset="0"/>
                <a:ea typeface="ＭＳ Ｐゴシック" pitchFamily="-111" charset="-128"/>
              </a:rPr>
              <a:t>Silence or lack of resistance is NOT consent.  </a:t>
            </a:r>
          </a:p>
          <a:p>
            <a:pPr marL="0" indent="0" algn="ctr">
              <a:buNone/>
              <a:defRPr/>
            </a:pPr>
            <a:r>
              <a:rPr lang="en-US" sz="2800" b="1" dirty="0">
                <a:solidFill>
                  <a:prstClr val="black"/>
                </a:solidFill>
                <a:latin typeface="Garamond" panose="02020404030301010803" pitchFamily="18" charset="0"/>
                <a:ea typeface="ＭＳ Ｐゴシック" pitchFamily="-111" charset="-128"/>
              </a:rPr>
              <a:t> </a:t>
            </a:r>
            <a:endParaRPr lang="en-US" sz="2800" dirty="0">
              <a:solidFill>
                <a:prstClr val="black"/>
              </a:solidFill>
              <a:latin typeface="Garamond" panose="02020404030301010803" pitchFamily="18" charset="0"/>
              <a:ea typeface="ＭＳ Ｐゴシック" pitchFamily="-111" charset="-128"/>
            </a:endParaRPr>
          </a:p>
          <a:p>
            <a:pPr marL="0" indent="0" algn="ctr">
              <a:buNone/>
              <a:defRPr/>
            </a:pPr>
            <a:r>
              <a:rPr lang="en-US" sz="2800" dirty="0">
                <a:solidFill>
                  <a:prstClr val="black"/>
                </a:solidFill>
                <a:latin typeface="Garamond" panose="02020404030301010803" pitchFamily="18" charset="0"/>
                <a:ea typeface="ＭＳ Ｐゴシック" pitchFamily="-111" charset="-128"/>
              </a:rPr>
              <a:t>*For the full definition, see the Sexual Respect website.</a:t>
            </a:r>
          </a:p>
          <a:p>
            <a:endParaRPr lang="en-US" dirty="0"/>
          </a:p>
        </p:txBody>
      </p:sp>
    </p:spTree>
    <p:extLst>
      <p:ext uri="{BB962C8B-B14F-4D97-AF65-F5344CB8AC3E}">
        <p14:creationId xmlns:p14="http://schemas.microsoft.com/office/powerpoint/2010/main" val="369364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p:nvPr>
        </p:nvSpPr>
        <p:spPr bwMode="auto">
          <a:xfrm>
            <a:off x="206062" y="0"/>
            <a:ext cx="11307651" cy="1551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pPr marL="0" indent="0" algn="ctr">
              <a:buNone/>
            </a:pPr>
            <a:r>
              <a:rPr lang="en-US" altLang="en-US" sz="2800" b="1" dirty="0">
                <a:latin typeface="Garamond" panose="02020404030301010803" pitchFamily="18" charset="0"/>
                <a:ea typeface="ＭＳ Ｐゴシック" pitchFamily="34" charset="-128"/>
              </a:rPr>
              <a:t>What about drinking, drugs and sex?  Can there still be consent?  </a:t>
            </a:r>
          </a:p>
        </p:txBody>
      </p:sp>
      <p:sp>
        <p:nvSpPr>
          <p:cNvPr id="5" name="TextBox 4"/>
          <p:cNvSpPr txBox="1"/>
          <p:nvPr/>
        </p:nvSpPr>
        <p:spPr>
          <a:xfrm>
            <a:off x="4530436" y="997527"/>
            <a:ext cx="6137564" cy="6140142"/>
          </a:xfrm>
          <a:prstGeom prst="rect">
            <a:avLst/>
          </a:prstGeom>
          <a:noFill/>
        </p:spPr>
        <p:txBody>
          <a:bodyPr wrap="square">
            <a:spAutoFit/>
          </a:bodyPr>
          <a:lstStyle/>
          <a:p>
            <a:pPr marL="257175" marR="0" lvl="0" indent="-257175"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Someone cannot make rational, reasonable decisions if they are </a:t>
            </a:r>
            <a:r>
              <a:rPr kumimoji="0" lang="en-US" sz="1800" b="1" i="0" u="sng"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incapacitated</a:t>
            </a:r>
            <a:r>
              <a:rPr kumimoji="0" lang="en-US" sz="1800" b="1"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 by drinking, drugs or anything else. This is because they lack the </a:t>
            </a:r>
            <a:r>
              <a:rPr kumimoji="0" lang="en-US" sz="1800" b="1" i="0" u="sng"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capacity</a:t>
            </a:r>
            <a:r>
              <a:rPr kumimoji="0" lang="en-US" sz="1800" b="1"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 to give knowing consent </a:t>
            </a:r>
            <a:r>
              <a:rPr kumimoji="0" lang="en-US" sz="18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(i.e., to understand the “who, what, when, where, why or how” of the sexual interaction) </a:t>
            </a: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endParaRPr>
          </a:p>
          <a:p>
            <a:pPr marL="257175" marR="0" lvl="0" indent="-257175"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If I have had a few drinks, can I still consent?  Can my partner consent?</a:t>
            </a:r>
          </a:p>
          <a:p>
            <a:pPr marL="600075" marR="0" lvl="1" indent="-257175"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C00000"/>
                </a:solidFill>
                <a:effectLst/>
                <a:uLnTx/>
                <a:uFillTx/>
                <a:latin typeface="Garamond" panose="02020404030301010803" pitchFamily="18" charset="0"/>
                <a:ea typeface="ＭＳ Ｐゴシック" pitchFamily="-111" charset="-128"/>
                <a:cs typeface="+mn-cs"/>
              </a:rPr>
              <a:t>It depends!  You can be tipsy or intoxicated and </a:t>
            </a:r>
            <a:r>
              <a:rPr kumimoji="0" lang="en-US" sz="1800" b="1" i="0" u="none" strike="noStrike" kern="1200" cap="none" spc="0" normalizeH="0" baseline="0" noProof="0" dirty="0">
                <a:ln>
                  <a:noFill/>
                </a:ln>
                <a:solidFill>
                  <a:srgbClr val="C00000"/>
                </a:solidFill>
                <a:effectLst/>
                <a:uLnTx/>
                <a:uFillTx/>
                <a:latin typeface="Garamond" panose="02020404030301010803" pitchFamily="18" charset="0"/>
                <a:ea typeface="ＭＳ Ｐゴシック" pitchFamily="-111" charset="-128"/>
                <a:cs typeface="+mn-cs"/>
              </a:rPr>
              <a:t>still able to consent</a:t>
            </a:r>
            <a:r>
              <a:rPr kumimoji="0" lang="en-US" sz="1800" b="0" i="0" u="none" strike="noStrike" kern="1200" cap="none" spc="0" normalizeH="0" baseline="0" noProof="0" dirty="0">
                <a:ln>
                  <a:noFill/>
                </a:ln>
                <a:solidFill>
                  <a:srgbClr val="C00000"/>
                </a:solidFill>
                <a:effectLst/>
                <a:uLnTx/>
                <a:uFillTx/>
                <a:latin typeface="Garamond" panose="02020404030301010803" pitchFamily="18" charset="0"/>
                <a:ea typeface="ＭＳ Ｐゴシック" pitchFamily="-111" charset="-128"/>
                <a:cs typeface="+mn-cs"/>
              </a:rPr>
              <a:t>, or incapacitated and almost unconscious, and </a:t>
            </a:r>
            <a:r>
              <a:rPr kumimoji="0" lang="en-US" sz="1800" b="1" i="0" u="none" strike="noStrike" kern="1200" cap="none" spc="0" normalizeH="0" baseline="0" noProof="0" dirty="0">
                <a:ln>
                  <a:noFill/>
                </a:ln>
                <a:solidFill>
                  <a:srgbClr val="C00000"/>
                </a:solidFill>
                <a:effectLst/>
                <a:uLnTx/>
                <a:uFillTx/>
                <a:latin typeface="Garamond" panose="02020404030301010803" pitchFamily="18" charset="0"/>
                <a:ea typeface="ＭＳ Ｐゴシック" pitchFamily="-111" charset="-128"/>
                <a:cs typeface="+mn-cs"/>
              </a:rPr>
              <a:t>unable to consent</a:t>
            </a:r>
            <a:r>
              <a:rPr kumimoji="0" lang="en-US" sz="1800" b="0" i="0" u="none" strike="noStrike" kern="1200" cap="none" spc="0" normalizeH="0" baseline="0" noProof="0" dirty="0">
                <a:ln>
                  <a:noFill/>
                </a:ln>
                <a:solidFill>
                  <a:srgbClr val="C00000"/>
                </a:solidFill>
                <a:effectLst/>
                <a:uLnTx/>
                <a:uFillTx/>
                <a:latin typeface="Garamond" panose="02020404030301010803" pitchFamily="18" charset="0"/>
                <a:ea typeface="ＭＳ Ｐゴシック" pitchFamily="-111" charset="-128"/>
                <a:cs typeface="+mn-cs"/>
              </a:rPr>
              <a:t>.  Remember:  if your partner has not affirmatively consented, that is sexual assault under Columbia’s Affirmative Consent policy (and NYS law).</a:t>
            </a:r>
          </a:p>
          <a:p>
            <a:pPr marL="600075" marR="0" lvl="1" indent="-257175"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C00000"/>
              </a:solidFill>
              <a:effectLst/>
              <a:uLnTx/>
              <a:uFillTx/>
              <a:latin typeface="Garamond" panose="02020404030301010803" pitchFamily="18" charset="0"/>
              <a:ea typeface="ＭＳ Ｐゴシック" pitchFamily="-111" charset="-128"/>
              <a:cs typeface="+mn-cs"/>
            </a:endParaRPr>
          </a:p>
          <a:p>
            <a:pPr marL="257175" marR="0" lvl="0" indent="-257175"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r>
              <a:rPr kumimoji="0" lang="en-US" sz="1800" b="1"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What about “blackout”?  </a:t>
            </a: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“Blackout” doesn’t mean you can’t consent.  It means that you can’t remember what happened.  </a:t>
            </a:r>
          </a:p>
          <a:p>
            <a:pPr marL="600075" marR="0" lvl="1" indent="-257175"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C00000"/>
              </a:solidFill>
              <a:effectLst/>
              <a:uLnTx/>
              <a:uFillTx/>
              <a:latin typeface="Garamond" panose="02020404030301010803" pitchFamily="18" charset="0"/>
              <a:ea typeface="ＭＳ Ｐゴシック" pitchFamily="-111" charset="-128"/>
              <a:cs typeface="+mn-cs"/>
            </a:endParaRPr>
          </a:p>
          <a:p>
            <a:pPr marL="257175" marR="0" lvl="0" indent="-257175"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It’s </a:t>
            </a:r>
            <a:r>
              <a:rPr kumimoji="0" lang="en-US" sz="1800" b="1"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NO EXCUSE </a:t>
            </a:r>
            <a:r>
              <a:rPr kumimoji="0" lang="en-US" sz="18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to say that you were intoxicated at the time and that you didn’t realize your partner was incapacitated! </a:t>
            </a:r>
          </a:p>
          <a:p>
            <a:pPr marL="257175" marR="0" lvl="0" indent="-257175"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C00000"/>
              </a:solidFill>
              <a:effectLst/>
              <a:uLnTx/>
              <a:uFillTx/>
              <a:latin typeface="Garamond" panose="02020404030301010803" pitchFamily="18" charset="0"/>
              <a:ea typeface="ＭＳ Ｐゴシック" pitchFamily="-111" charset="-128"/>
              <a:cs typeface="+mn-cs"/>
            </a:endParaRPr>
          </a:p>
          <a:p>
            <a:pPr marL="600075" marR="0" lvl="1" indent="-257175" algn="l" defTabSz="914400" rtl="0" eaLnBrk="1" fontAlgn="base" latinLnBrk="0" hangingPunct="1">
              <a:lnSpc>
                <a:spcPct val="100000"/>
              </a:lnSpc>
              <a:spcBef>
                <a:spcPct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C00000"/>
              </a:solidFill>
              <a:effectLst/>
              <a:uLnTx/>
              <a:uFillTx/>
              <a:latin typeface="Garamond" panose="02020404030301010803" pitchFamily="18" charset="0"/>
              <a:ea typeface="ＭＳ Ｐゴシック" pitchFamily="-111" charset="-128"/>
              <a:cs typeface="+mn-cs"/>
            </a:endParaRPr>
          </a:p>
          <a:p>
            <a:pPr marL="600075" marR="0" lvl="1" indent="-257175" algn="l" defTabSz="914400" rtl="0" eaLnBrk="1" fontAlgn="base" latinLnBrk="0" hangingPunct="1">
              <a:lnSpc>
                <a:spcPct val="100000"/>
              </a:lnSpc>
              <a:spcBef>
                <a:spcPct val="0"/>
              </a:spcBef>
              <a:spcAft>
                <a:spcPts val="2250"/>
              </a:spcAft>
              <a:buClrTx/>
              <a:buSzTx/>
              <a:buFont typeface="Wingdings" panose="05000000000000000000" pitchFamily="2" charset="2"/>
              <a:buChar char="§"/>
              <a:tabLst/>
              <a:defRPr/>
            </a:pPr>
            <a:endParaRPr kumimoji="0" lang="en-US" sz="15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endParaRP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497" y="3984685"/>
            <a:ext cx="2237676" cy="1107289"/>
          </a:xfrm>
          <a:prstGeom prst="rect">
            <a:avLst/>
          </a:prstGeom>
        </p:spPr>
      </p:pic>
      <p:pic>
        <p:nvPicPr>
          <p:cNvPr id="6" name="Picture 2" descr="C:\Users\mdf2166\Pictures\woman-drinking-cocktai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133" y="1658896"/>
            <a:ext cx="2374041" cy="21265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7771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8559" y="1680210"/>
            <a:ext cx="7191632" cy="3806190"/>
          </a:xfrm>
        </p:spPr>
        <p:txBody>
          <a:bodyPr>
            <a:normAutofit fontScale="77500" lnSpcReduction="20000"/>
          </a:bodyPr>
          <a:lstStyle/>
          <a:p>
            <a:pPr marL="85725" indent="0">
              <a:buNone/>
            </a:pPr>
            <a:endParaRPr lang="en-US" dirty="0">
              <a:latin typeface="Garamond" panose="02020404030301010803" pitchFamily="18" charset="0"/>
            </a:endParaRPr>
          </a:p>
          <a:p>
            <a:pPr marL="85725" indent="0" algn="ctr">
              <a:buNone/>
            </a:pPr>
            <a:r>
              <a:rPr lang="en-US" sz="2325" b="1" dirty="0">
                <a:solidFill>
                  <a:srgbClr val="FF0000"/>
                </a:solidFill>
                <a:latin typeface="Garamond" panose="02020404030301010803" pitchFamily="18" charset="0"/>
              </a:rPr>
              <a:t>Columbia wants to be sure students are as comfortable as possible reporting incidents of sexual assault or other gender-based misconduct – including dating and relationship violence, stalking, and sexual and gender-based harassment.</a:t>
            </a:r>
          </a:p>
          <a:p>
            <a:pPr marL="85725" indent="0" algn="ctr">
              <a:buNone/>
            </a:pPr>
            <a:endParaRPr lang="en-US" sz="2325" b="1" dirty="0">
              <a:solidFill>
                <a:srgbClr val="FF0000"/>
              </a:solidFill>
              <a:latin typeface="Garamond" panose="02020404030301010803" pitchFamily="18" charset="0"/>
            </a:endParaRPr>
          </a:p>
          <a:p>
            <a:pPr marL="85725" indent="0" algn="ctr">
              <a:buNone/>
            </a:pPr>
            <a:r>
              <a:rPr lang="en-US" sz="2325" b="1" dirty="0">
                <a:solidFill>
                  <a:srgbClr val="FF0000"/>
                </a:solidFill>
                <a:latin typeface="Garamond" panose="02020404030301010803" pitchFamily="18" charset="0"/>
              </a:rPr>
              <a:t>We recognize that students who have violated the University’s alcohol or drug policies at the time of an incident may be hesitant to report an incident.</a:t>
            </a:r>
          </a:p>
          <a:p>
            <a:pPr marL="85725" indent="0" algn="ctr">
              <a:buNone/>
            </a:pPr>
            <a:endParaRPr lang="en-US" sz="2325" b="1" dirty="0">
              <a:solidFill>
                <a:srgbClr val="FF0000"/>
              </a:solidFill>
              <a:latin typeface="Garamond" panose="02020404030301010803" pitchFamily="18" charset="0"/>
            </a:endParaRPr>
          </a:p>
          <a:p>
            <a:pPr marL="85725" indent="0" algn="ctr">
              <a:buNone/>
            </a:pPr>
            <a:r>
              <a:rPr lang="en-US" sz="2325" b="1" dirty="0">
                <a:solidFill>
                  <a:srgbClr val="FF0000"/>
                </a:solidFill>
                <a:latin typeface="Garamond" panose="02020404030301010803" pitchFamily="18" charset="0"/>
              </a:rPr>
              <a:t>So, we do </a:t>
            </a:r>
            <a:r>
              <a:rPr lang="en-US" sz="2325" b="1" u="sng" dirty="0">
                <a:solidFill>
                  <a:srgbClr val="FF0000"/>
                </a:solidFill>
                <a:latin typeface="Garamond" panose="02020404030301010803" pitchFamily="18" charset="0"/>
              </a:rPr>
              <a:t>not </a:t>
            </a:r>
            <a:r>
              <a:rPr lang="en-US" sz="2325" b="1" dirty="0">
                <a:solidFill>
                  <a:srgbClr val="FF0000"/>
                </a:solidFill>
                <a:latin typeface="Garamond" panose="02020404030301010803" pitchFamily="18" charset="0"/>
              </a:rPr>
              <a:t>discipline students for these violations if they report an incident that happened at the same time as drinking or drug use.  (See the Sexual Respect website for the full Amnesty policy.)</a:t>
            </a:r>
          </a:p>
          <a:p>
            <a:pPr marL="85725" indent="0" algn="ctr">
              <a:buNone/>
            </a:pPr>
            <a:endParaRPr lang="en-US" sz="2550" b="1" dirty="0">
              <a:solidFill>
                <a:srgbClr val="FF0000"/>
              </a:solidFill>
              <a:latin typeface="Garamond" panose="02020404030301010803" pitchFamily="18"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8D165-B06F-42F2-890A-5CA754183B61}" type="slidenum">
              <a:rPr kumimoji="0" lang="en-US" sz="1200" b="0" i="0" u="none" strike="noStrike" kern="1200" cap="none" spc="0" normalizeH="0" baseline="0" noProof="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4" name="Title 3"/>
          <p:cNvSpPr>
            <a:spLocks noGrp="1"/>
          </p:cNvSpPr>
          <p:nvPr>
            <p:ph type="title"/>
          </p:nvPr>
        </p:nvSpPr>
        <p:spPr>
          <a:xfrm>
            <a:off x="357809" y="0"/>
            <a:ext cx="11436626" cy="872835"/>
          </a:xfrm>
        </p:spPr>
        <p:txBody>
          <a:bodyPr>
            <a:noAutofit/>
          </a:bodyPr>
          <a:lstStyle/>
          <a:p>
            <a:r>
              <a:rPr lang="en-US" sz="2000" b="1" dirty="0">
                <a:solidFill>
                  <a:schemeClr val="tx1"/>
                </a:solidFill>
                <a:latin typeface="Garamond" panose="02020404030301010803" pitchFamily="18" charset="0"/>
              </a:rPr>
              <a:t>Will your student  get in trouble with Columbia  if they make a report to you about an assault but they were drinking/using drugs?  NO!  (of course, they should not be doing so during orientation programs!)</a:t>
            </a:r>
          </a:p>
        </p:txBody>
      </p:sp>
    </p:spTree>
    <p:extLst>
      <p:ext uri="{BB962C8B-B14F-4D97-AF65-F5344CB8AC3E}">
        <p14:creationId xmlns:p14="http://schemas.microsoft.com/office/powerpoint/2010/main" val="158129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A220-99EB-7A7D-6058-86C1CCF83221}"/>
              </a:ext>
            </a:extLst>
          </p:cNvPr>
          <p:cNvSpPr>
            <a:spLocks noGrp="1"/>
          </p:cNvSpPr>
          <p:nvPr>
            <p:ph type="ctrTitle"/>
          </p:nvPr>
        </p:nvSpPr>
        <p:spPr>
          <a:xfrm>
            <a:off x="0" y="1371600"/>
            <a:ext cx="12192000" cy="3200400"/>
          </a:xfrm>
        </p:spPr>
        <p:txBody>
          <a:bodyPr>
            <a:normAutofit fontScale="90000"/>
          </a:bodyPr>
          <a:lstStyle/>
          <a:p>
            <a:pPr algn="ctr"/>
            <a:r>
              <a:rPr lang="en-US" b="1" i="0" dirty="0">
                <a:solidFill>
                  <a:srgbClr val="222222"/>
                </a:solidFill>
                <a:effectLst/>
                <a:latin typeface="Garamond" panose="02020404030301010803" pitchFamily="18" charset="0"/>
              </a:rPr>
              <a:t>Duty to Report Training</a:t>
            </a:r>
            <a:br>
              <a:rPr lang="en-US" b="1" i="0" dirty="0">
                <a:solidFill>
                  <a:srgbClr val="222222"/>
                </a:solidFill>
                <a:effectLst/>
                <a:latin typeface="Garamond" panose="02020404030301010803" pitchFamily="18" charset="0"/>
              </a:rPr>
            </a:br>
            <a:r>
              <a:rPr lang="en-US" b="1" i="0" dirty="0">
                <a:solidFill>
                  <a:srgbClr val="222222"/>
                </a:solidFill>
                <a:effectLst/>
                <a:latin typeface="Garamond" panose="02020404030301010803" pitchFamily="18" charset="0"/>
              </a:rPr>
              <a:t>Residential Counselors </a:t>
            </a:r>
            <a:br>
              <a:rPr lang="en-US" b="1" i="0" dirty="0">
                <a:solidFill>
                  <a:srgbClr val="222222"/>
                </a:solidFill>
                <a:effectLst/>
                <a:latin typeface="Garamond" panose="02020404030301010803" pitchFamily="18" charset="0"/>
              </a:rPr>
            </a:br>
            <a:r>
              <a:rPr lang="en-US" b="1" i="0" dirty="0">
                <a:solidFill>
                  <a:srgbClr val="222222"/>
                </a:solidFill>
                <a:effectLst/>
                <a:latin typeface="Garamond" panose="02020404030301010803" pitchFamily="18" charset="0"/>
              </a:rPr>
              <a:t>Academic Success Program’s Summer Bridge Program</a:t>
            </a:r>
            <a:endParaRPr lang="en-US" dirty="0">
              <a:latin typeface="Garamond" panose="02020404030301010803" pitchFamily="18" charset="0"/>
            </a:endParaRPr>
          </a:p>
        </p:txBody>
      </p:sp>
    </p:spTree>
    <p:extLst>
      <p:ext uri="{BB962C8B-B14F-4D97-AF65-F5344CB8AC3E}">
        <p14:creationId xmlns:p14="http://schemas.microsoft.com/office/powerpoint/2010/main" val="2302617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861236"/>
          </a:xfrm>
        </p:spPr>
        <p:txBody>
          <a:bodyPr>
            <a:noAutofit/>
          </a:bodyPr>
          <a:lstStyle/>
          <a:p>
            <a:r>
              <a:rPr lang="en-US" sz="4000" dirty="0">
                <a:solidFill>
                  <a:schemeClr val="tx1"/>
                </a:solidFill>
                <a:latin typeface="Times New Roman"/>
                <a:cs typeface="Times New Roman"/>
              </a:rPr>
              <a:t>What about sexual harassment?  </a:t>
            </a:r>
          </a:p>
        </p:txBody>
      </p:sp>
      <p:sp>
        <p:nvSpPr>
          <p:cNvPr id="3" name="Content Placeholder 2"/>
          <p:cNvSpPr>
            <a:spLocks noGrp="1"/>
          </p:cNvSpPr>
          <p:nvPr>
            <p:ph idx="1"/>
          </p:nvPr>
        </p:nvSpPr>
        <p:spPr>
          <a:xfrm>
            <a:off x="1981200" y="1820335"/>
            <a:ext cx="8229600" cy="3780367"/>
          </a:xfrm>
        </p:spPr>
        <p:txBody>
          <a:bodyPr>
            <a:normAutofit/>
          </a:bodyPr>
          <a:lstStyle/>
          <a:p>
            <a:pPr lvl="1">
              <a:buFont typeface="Arial" panose="020B0604020202020204" pitchFamily="34" charset="0"/>
              <a:buChar char="•"/>
            </a:pPr>
            <a:r>
              <a:rPr lang="en-US" sz="3000" dirty="0">
                <a:latin typeface="Garamond" panose="02020404030301010803" pitchFamily="18" charset="0"/>
              </a:rPr>
              <a:t>Frequent question….</a:t>
            </a:r>
          </a:p>
          <a:p>
            <a:pPr>
              <a:buFont typeface="Arial" panose="020B0604020202020204" pitchFamily="34" charset="0"/>
              <a:buChar char="•"/>
            </a:pPr>
            <a:endParaRPr lang="en-US" sz="3200" dirty="0">
              <a:latin typeface="Garamond" panose="02020404030301010803" pitchFamily="18" charset="0"/>
            </a:endParaRPr>
          </a:p>
          <a:p>
            <a:pPr marL="843534" lvl="1" indent="-457200">
              <a:buFont typeface="Arial" panose="020B0604020202020204" pitchFamily="34" charset="0"/>
              <a:buChar char="•"/>
            </a:pPr>
            <a:r>
              <a:rPr lang="en-US" sz="3000" dirty="0">
                <a:latin typeface="Garamond" panose="02020404030301010803" pitchFamily="18" charset="0"/>
              </a:rPr>
              <a:t>Is this something we should report?</a:t>
            </a:r>
          </a:p>
          <a:p>
            <a:pPr marL="477774" indent="-457200">
              <a:buFont typeface="Arial" panose="020B0604020202020204" pitchFamily="34" charset="0"/>
              <a:buChar char="•"/>
            </a:pPr>
            <a:endParaRPr lang="en-US" sz="3200" dirty="0">
              <a:latin typeface="Garamond" panose="02020404030301010803" pitchFamily="18" charset="0"/>
            </a:endParaRPr>
          </a:p>
          <a:p>
            <a:pPr marL="843534" lvl="1" indent="-457200">
              <a:buFont typeface="Arial" panose="020B0604020202020204" pitchFamily="34" charset="0"/>
              <a:buChar char="•"/>
            </a:pPr>
            <a:r>
              <a:rPr lang="en-US" sz="3000" dirty="0">
                <a:latin typeface="Garamond" panose="02020404030301010803" pitchFamily="18" charset="0"/>
              </a:rPr>
              <a:t>If so, I am not so sure what it can look like.</a:t>
            </a:r>
            <a:br>
              <a:rPr lang="en-US" sz="3000" dirty="0">
                <a:latin typeface="Garamond" panose="02020404030301010803" pitchFamily="18" charset="0"/>
              </a:rPr>
            </a:br>
            <a:endParaRPr lang="en-US" sz="3000" dirty="0">
              <a:latin typeface="Garamond" panose="02020404030301010803" pitchFamily="18" charset="0"/>
            </a:endParaRPr>
          </a:p>
          <a:p>
            <a:pPr marL="20574" indent="0">
              <a:buNone/>
            </a:pPr>
            <a:endParaRPr lang="en-US" sz="1875" dirty="0">
              <a:latin typeface="Garamond" panose="02020404030301010803" pitchFamily="18" charset="0"/>
            </a:endParaRPr>
          </a:p>
          <a:p>
            <a:endParaRPr lang="en-US" dirty="0"/>
          </a:p>
        </p:txBody>
      </p:sp>
    </p:spTree>
    <p:extLst>
      <p:ext uri="{BB962C8B-B14F-4D97-AF65-F5344CB8AC3E}">
        <p14:creationId xmlns:p14="http://schemas.microsoft.com/office/powerpoint/2010/main" val="386989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981200" y="76200"/>
            <a:ext cx="6172200" cy="556200"/>
          </a:xfrm>
          <a:prstGeom prst="rect">
            <a:avLst/>
          </a:prstGeom>
          <a:noFill/>
          <a:ln>
            <a:noFill/>
          </a:ln>
        </p:spPr>
        <p:txBody>
          <a:bodyPr spcFirstLastPara="1" wrap="square" lIns="0" tIns="45700" rIns="0" bIns="0" anchor="b" anchorCtr="0">
            <a:noAutofit/>
          </a:bodyPr>
          <a:lstStyle/>
          <a:p>
            <a:pPr>
              <a:buClr>
                <a:schemeClr val="dk1"/>
              </a:buClr>
              <a:buSzPts val="3200"/>
            </a:pPr>
            <a:r>
              <a:rPr lang="en-US" sz="3200" b="1">
                <a:solidFill>
                  <a:schemeClr val="dk1"/>
                </a:solidFill>
                <a:latin typeface="Garamond"/>
                <a:ea typeface="Garamond"/>
                <a:cs typeface="Garamond"/>
                <a:sym typeface="Garamond"/>
              </a:rPr>
              <a:t>Sexual Harassment:  Two kinds</a:t>
            </a:r>
            <a:endParaRPr/>
          </a:p>
        </p:txBody>
      </p:sp>
      <p:sp>
        <p:nvSpPr>
          <p:cNvPr id="349" name="Shape 349"/>
          <p:cNvSpPr txBox="1">
            <a:spLocks noGrp="1"/>
          </p:cNvSpPr>
          <p:nvPr>
            <p:ph type="body" idx="1"/>
          </p:nvPr>
        </p:nvSpPr>
        <p:spPr>
          <a:xfrm>
            <a:off x="1524000" y="1219200"/>
            <a:ext cx="8839200" cy="5105400"/>
          </a:xfrm>
          <a:prstGeom prst="rect">
            <a:avLst/>
          </a:prstGeom>
          <a:noFill/>
          <a:ln>
            <a:noFill/>
          </a:ln>
        </p:spPr>
        <p:txBody>
          <a:bodyPr spcFirstLastPara="1" wrap="square" lIns="91425" tIns="45700" rIns="91425" bIns="45700" anchor="t" anchorCtr="0">
            <a:noAutofit/>
          </a:bodyPr>
          <a:lstStyle/>
          <a:p>
            <a:pPr marL="274320" indent="-274320" algn="just">
              <a:spcBef>
                <a:spcPts val="0"/>
              </a:spcBef>
              <a:buSzPts val="2090"/>
            </a:pPr>
            <a:r>
              <a:rPr lang="en-US" sz="2200" dirty="0">
                <a:latin typeface="Garamond"/>
                <a:ea typeface="Garamond"/>
                <a:cs typeface="Garamond"/>
                <a:sym typeface="Garamond"/>
              </a:rPr>
              <a:t>Unwelcome sexual advances, requests for sexual favors, and other verbal or physical conduct of a sexual nature are prohibited, when:  	</a:t>
            </a:r>
            <a:endParaRPr dirty="0"/>
          </a:p>
          <a:p>
            <a:pPr marL="640080" lvl="1" indent="-246888" algn="just">
              <a:spcBef>
                <a:spcPts val="440"/>
              </a:spcBef>
              <a:buSzPts val="1870"/>
            </a:pPr>
            <a:r>
              <a:rPr lang="en-US" sz="2200" b="1" dirty="0">
                <a:latin typeface="Garamond"/>
                <a:ea typeface="Garamond"/>
                <a:cs typeface="Garamond"/>
                <a:sym typeface="Garamond"/>
              </a:rPr>
              <a:t>(Quid Pro Quo):  </a:t>
            </a:r>
            <a:r>
              <a:rPr lang="en-US" sz="2200" dirty="0">
                <a:latin typeface="Garamond"/>
                <a:ea typeface="Garamond"/>
                <a:cs typeface="Garamond"/>
                <a:sym typeface="Garamond"/>
              </a:rPr>
              <a:t>submission to such conduct is made either implicitly or explicitly a term or condition of an </a:t>
            </a:r>
            <a:endParaRPr dirty="0"/>
          </a:p>
          <a:p>
            <a:pPr marL="914400" lvl="2" indent="-246887" algn="just">
              <a:spcBef>
                <a:spcPts val="440"/>
              </a:spcBef>
              <a:buClr>
                <a:schemeClr val="dk1"/>
              </a:buClr>
              <a:buSzPts val="1540"/>
              <a:buFont typeface="Noto Sans Symbols"/>
              <a:buChar char="▪"/>
            </a:pPr>
            <a:r>
              <a:rPr lang="en-US" sz="2200" dirty="0">
                <a:latin typeface="Garamond"/>
                <a:ea typeface="Garamond"/>
                <a:cs typeface="Garamond"/>
                <a:sym typeface="Garamond"/>
              </a:rPr>
              <a:t>individual's employment  or academic experience,</a:t>
            </a:r>
            <a:endParaRPr dirty="0"/>
          </a:p>
          <a:p>
            <a:pPr marL="914400" lvl="2" indent="-246887" algn="just">
              <a:spcBef>
                <a:spcPts val="440"/>
              </a:spcBef>
              <a:buClr>
                <a:schemeClr val="dk1"/>
              </a:buClr>
              <a:buSzPts val="1540"/>
              <a:buFont typeface="Noto Sans Symbols"/>
              <a:buChar char="▪"/>
            </a:pPr>
            <a:r>
              <a:rPr lang="en-US" sz="2200" dirty="0">
                <a:latin typeface="Garamond"/>
                <a:ea typeface="Garamond"/>
                <a:cs typeface="Garamond"/>
                <a:sym typeface="Garamond"/>
              </a:rPr>
              <a:t> or status in a program or activity </a:t>
            </a:r>
            <a:endParaRPr dirty="0"/>
          </a:p>
          <a:p>
            <a:pPr marL="914400" lvl="2" indent="-246887" algn="just">
              <a:spcBef>
                <a:spcPts val="440"/>
              </a:spcBef>
              <a:buClr>
                <a:schemeClr val="dk1"/>
              </a:buClr>
              <a:buSzPts val="1540"/>
              <a:buFont typeface="Noto Sans Symbols"/>
              <a:buChar char="▪"/>
            </a:pPr>
            <a:r>
              <a:rPr lang="en-US" sz="2200" dirty="0">
                <a:latin typeface="Garamond"/>
                <a:ea typeface="Garamond"/>
                <a:cs typeface="Garamond"/>
                <a:sym typeface="Garamond"/>
              </a:rPr>
              <a:t>Or as the basis for an employment decision</a:t>
            </a:r>
            <a:endParaRPr dirty="0"/>
          </a:p>
          <a:p>
            <a:pPr marL="640080" lvl="1" indent="-246888" algn="just">
              <a:spcBef>
                <a:spcPts val="440"/>
              </a:spcBef>
              <a:buSzPts val="1870"/>
            </a:pPr>
            <a:r>
              <a:rPr lang="en-US" sz="2200" b="1" dirty="0">
                <a:latin typeface="Garamond"/>
                <a:ea typeface="Garamond"/>
                <a:cs typeface="Garamond"/>
                <a:sym typeface="Garamond"/>
              </a:rPr>
              <a:t>(Hostile work or educational Environment): </a:t>
            </a:r>
            <a:r>
              <a:rPr lang="en-US" sz="2200" dirty="0">
                <a:latin typeface="Garamond"/>
                <a:ea typeface="Garamond"/>
                <a:cs typeface="Garamond"/>
                <a:sym typeface="Garamond"/>
              </a:rPr>
              <a:t>such conduct has the purpose or effect of </a:t>
            </a:r>
            <a:endParaRPr dirty="0"/>
          </a:p>
          <a:p>
            <a:pPr marL="914400" lvl="2" indent="-246887" algn="just">
              <a:spcBef>
                <a:spcPts val="440"/>
              </a:spcBef>
              <a:buClr>
                <a:schemeClr val="dk1"/>
              </a:buClr>
              <a:buSzPts val="1540"/>
              <a:buFont typeface="Noto Sans Symbols"/>
              <a:buChar char="▪"/>
            </a:pPr>
            <a:r>
              <a:rPr lang="en-US" sz="2200" dirty="0">
                <a:latin typeface="Garamond"/>
                <a:ea typeface="Garamond"/>
                <a:cs typeface="Garamond"/>
                <a:sym typeface="Garamond"/>
              </a:rPr>
              <a:t>interfering with the individual’s work or educational experience or performance; </a:t>
            </a:r>
            <a:endParaRPr dirty="0"/>
          </a:p>
          <a:p>
            <a:pPr marL="914400" lvl="2" indent="-246887" algn="just">
              <a:spcBef>
                <a:spcPts val="440"/>
              </a:spcBef>
              <a:buClr>
                <a:schemeClr val="dk1"/>
              </a:buClr>
              <a:buSzPts val="1540"/>
              <a:buFont typeface="Noto Sans Symbols"/>
              <a:buChar char="▪"/>
            </a:pPr>
            <a:r>
              <a:rPr lang="en-US" sz="2200" dirty="0">
                <a:latin typeface="Garamond"/>
                <a:ea typeface="Garamond"/>
                <a:cs typeface="Garamond"/>
                <a:sym typeface="Garamond"/>
              </a:rPr>
              <a:t>of creating an intimidating, hostile, or offensive working or school environment;</a:t>
            </a:r>
            <a:endParaRPr dirty="0"/>
          </a:p>
          <a:p>
            <a:pPr marL="914400" lvl="2" indent="-246887" algn="just">
              <a:spcBef>
                <a:spcPts val="440"/>
              </a:spcBef>
              <a:buClr>
                <a:schemeClr val="dk1"/>
              </a:buClr>
              <a:buSzPts val="1540"/>
              <a:buFont typeface="Noto Sans Symbols"/>
              <a:buChar char="▪"/>
            </a:pPr>
            <a:r>
              <a:rPr lang="en-US" sz="2200" dirty="0">
                <a:latin typeface="Garamond"/>
                <a:ea typeface="Garamond"/>
                <a:cs typeface="Garamond"/>
                <a:sym typeface="Garamond"/>
              </a:rPr>
              <a:t> or of interfering with one’s ability to participate in or benefit from a program or activity.</a:t>
            </a:r>
            <a:endParaRPr dirty="0"/>
          </a:p>
          <a:p>
            <a:pPr marL="640080" lvl="1" indent="-149733" algn="just">
              <a:spcBef>
                <a:spcPts val="360"/>
              </a:spcBef>
              <a:buSzPts val="1530"/>
              <a:buNone/>
            </a:pPr>
            <a:endParaRPr sz="1800" dirty="0"/>
          </a:p>
        </p:txBody>
      </p:sp>
      <p:sp>
        <p:nvSpPr>
          <p:cNvPr id="350" name="Shape 350"/>
          <p:cNvSpPr txBox="1">
            <a:spLocks noGrp="1"/>
          </p:cNvSpPr>
          <p:nvPr>
            <p:ph type="dt" idx="10"/>
          </p:nvPr>
        </p:nvSpPr>
        <p:spPr>
          <a:xfrm>
            <a:off x="1981200" y="6356353"/>
            <a:ext cx="2133600" cy="365125"/>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35C75"/>
                </a:solidFill>
                <a:effectLst/>
                <a:uLnTx/>
                <a:uFillTx/>
                <a:latin typeface="Constantia"/>
                <a:ea typeface="+mn-ea"/>
                <a:cs typeface="+mn-cs"/>
                <a:sym typeface="Constantia"/>
              </a:rPr>
              <a:t>4/17/18</a:t>
            </a:r>
            <a:endParaRPr kumimoji="0" sz="1200" b="0" i="0" u="none" strike="noStrike" kern="0" cap="none" spc="0" normalizeH="0" baseline="0" noProof="0">
              <a:ln>
                <a:noFill/>
              </a:ln>
              <a:solidFill>
                <a:srgbClr val="035C75"/>
              </a:solidFill>
              <a:effectLst/>
              <a:uLnTx/>
              <a:uFillTx/>
              <a:latin typeface="Constantia"/>
              <a:ea typeface="+mn-ea"/>
              <a:cs typeface="+mn-cs"/>
              <a:sym typeface="Constantia"/>
            </a:endParaRPr>
          </a:p>
        </p:txBody>
      </p:sp>
      <p:sp>
        <p:nvSpPr>
          <p:cNvPr id="351" name="Shape 351"/>
          <p:cNvSpPr txBox="1">
            <a:spLocks noGrp="1"/>
          </p:cNvSpPr>
          <p:nvPr>
            <p:ph type="ftr" idx="11"/>
          </p:nvPr>
        </p:nvSpPr>
        <p:spPr>
          <a:xfrm>
            <a:off x="4191000" y="6356353"/>
            <a:ext cx="3352800" cy="365125"/>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35C75"/>
                </a:solidFill>
                <a:effectLst/>
                <a:uLnTx/>
                <a:uFillTx/>
                <a:latin typeface="Constantia"/>
                <a:ea typeface="+mn-ea"/>
                <a:cs typeface="+mn-cs"/>
                <a:sym typeface="Constantia"/>
              </a:rPr>
              <a:t>Confidential</a:t>
            </a:r>
            <a:endParaRPr kumimoji="0" sz="1200" b="0" i="0" u="none" strike="noStrike" kern="0" cap="none" spc="0" normalizeH="0" baseline="0" noProof="0">
              <a:ln>
                <a:noFill/>
              </a:ln>
              <a:solidFill>
                <a:srgbClr val="035C75"/>
              </a:solidFill>
              <a:effectLst/>
              <a:uLnTx/>
              <a:uFillTx/>
              <a:latin typeface="Constantia"/>
              <a:ea typeface="+mn-ea"/>
              <a:cs typeface="+mn-cs"/>
              <a:sym typeface="Constantia"/>
            </a:endParaRPr>
          </a:p>
        </p:txBody>
      </p:sp>
      <p:sp>
        <p:nvSpPr>
          <p:cNvPr id="352" name="Shape 352"/>
          <p:cNvSpPr txBox="1">
            <a:spLocks noGrp="1"/>
          </p:cNvSpPr>
          <p:nvPr>
            <p:ph type="sldNum" idx="12"/>
          </p:nvPr>
        </p:nvSpPr>
        <p:spPr>
          <a:xfrm>
            <a:off x="9448800" y="6356353"/>
            <a:ext cx="762000" cy="365125"/>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35C75"/>
                </a:solidFill>
                <a:effectLst/>
                <a:uLnTx/>
                <a:uFillTx/>
                <a:latin typeface="Constantia"/>
                <a:ea typeface="+mn-ea"/>
                <a:cs typeface="+mn-cs"/>
                <a:sym typeface="Constantia"/>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200" b="0" i="0" u="none" strike="noStrike" kern="0" cap="none" spc="0" normalizeH="0" baseline="0" noProof="0">
              <a:ln>
                <a:noFill/>
              </a:ln>
              <a:solidFill>
                <a:srgbClr val="035C75"/>
              </a:solidFill>
              <a:effectLst/>
              <a:uLnTx/>
              <a:uFillTx/>
              <a:latin typeface="Constantia"/>
              <a:ea typeface="+mn-ea"/>
              <a:cs typeface="+mn-cs"/>
              <a:sym typeface="Constantia"/>
            </a:endParaRPr>
          </a:p>
        </p:txBody>
      </p:sp>
    </p:spTree>
    <p:extLst>
      <p:ext uri="{BB962C8B-B14F-4D97-AF65-F5344CB8AC3E}">
        <p14:creationId xmlns:p14="http://schemas.microsoft.com/office/powerpoint/2010/main" val="2150710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DBEA-35FF-3242-98AD-2A508E513F1E}"/>
              </a:ext>
            </a:extLst>
          </p:cNvPr>
          <p:cNvSpPr>
            <a:spLocks noGrp="1"/>
          </p:cNvSpPr>
          <p:nvPr>
            <p:ph type="title"/>
          </p:nvPr>
        </p:nvSpPr>
        <p:spPr>
          <a:xfrm>
            <a:off x="609600" y="-387926"/>
            <a:ext cx="10972800" cy="1080653"/>
          </a:xfrm>
        </p:spPr>
        <p:txBody>
          <a:bodyPr>
            <a:normAutofit/>
          </a:bodyPr>
          <a:lstStyle/>
          <a:p>
            <a:r>
              <a:rPr lang="en-US" sz="2800" dirty="0">
                <a:solidFill>
                  <a:schemeClr val="tx1"/>
                </a:solidFill>
                <a:latin typeface="+mn-lt"/>
              </a:rPr>
              <a:t>Examples of sexual harassment on an orientation  or student activity.</a:t>
            </a:r>
          </a:p>
        </p:txBody>
      </p:sp>
      <p:sp>
        <p:nvSpPr>
          <p:cNvPr id="3" name="Content Placeholder 2">
            <a:extLst>
              <a:ext uri="{FF2B5EF4-FFF2-40B4-BE49-F238E27FC236}">
                <a16:creationId xmlns:a16="http://schemas.microsoft.com/office/drawing/2014/main" id="{4002FC3A-33A2-3041-A91B-8EFC8A6174E4}"/>
              </a:ext>
            </a:extLst>
          </p:cNvPr>
          <p:cNvSpPr>
            <a:spLocks noGrp="1"/>
          </p:cNvSpPr>
          <p:nvPr>
            <p:ph idx="1"/>
          </p:nvPr>
        </p:nvSpPr>
        <p:spPr/>
        <p:txBody>
          <a:bodyPr/>
          <a:lstStyle/>
          <a:p>
            <a:r>
              <a:rPr lang="en-US" dirty="0"/>
              <a:t>Repeatedly showing around sexts a student’s partner sent him.</a:t>
            </a:r>
          </a:p>
          <a:p>
            <a:r>
              <a:rPr lang="en-US" dirty="0"/>
              <a:t>Telling homophobic jokes.</a:t>
            </a:r>
          </a:p>
          <a:p>
            <a:r>
              <a:rPr lang="en-US" dirty="0"/>
              <a:t>Asking overly personal questions about a new friend’s sex life.</a:t>
            </a:r>
          </a:p>
          <a:p>
            <a:r>
              <a:rPr lang="en-US" dirty="0"/>
              <a:t>Repeatedly requesting sexual interactions from someone who has told his new friend they are not interested.</a:t>
            </a:r>
          </a:p>
          <a:p>
            <a:r>
              <a:rPr lang="en-US" dirty="0"/>
              <a:t>Unwelcome hugs, massages, kisses.</a:t>
            </a:r>
          </a:p>
          <a:p>
            <a:r>
              <a:rPr lang="en-US" dirty="0"/>
              <a:t>Making a benefit in a student activity, or a class contingent upon a sexual favor.</a:t>
            </a:r>
          </a:p>
          <a:p>
            <a:endParaRPr lang="en-US" dirty="0"/>
          </a:p>
          <a:p>
            <a:endParaRPr lang="en-US" dirty="0"/>
          </a:p>
        </p:txBody>
      </p:sp>
    </p:spTree>
    <p:extLst>
      <p:ext uri="{BB962C8B-B14F-4D97-AF65-F5344CB8AC3E}">
        <p14:creationId xmlns:p14="http://schemas.microsoft.com/office/powerpoint/2010/main" val="278445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1EE9-62CE-8A48-8A04-98168DC95448}"/>
              </a:ext>
            </a:extLst>
          </p:cNvPr>
          <p:cNvSpPr>
            <a:spLocks noGrp="1"/>
          </p:cNvSpPr>
          <p:nvPr>
            <p:ph type="title"/>
          </p:nvPr>
        </p:nvSpPr>
        <p:spPr>
          <a:xfrm>
            <a:off x="609600" y="-308610"/>
            <a:ext cx="10972800" cy="1223010"/>
          </a:xfrm>
        </p:spPr>
        <p:txBody>
          <a:bodyPr>
            <a:normAutofit/>
          </a:bodyPr>
          <a:lstStyle/>
          <a:p>
            <a:r>
              <a:rPr lang="en-US" sz="2800" b="1" dirty="0">
                <a:solidFill>
                  <a:schemeClr val="tx1"/>
                </a:solidFill>
                <a:latin typeface="+mn-lt"/>
              </a:rPr>
              <a:t>Prohibited Romantic &amp; Sexual Relationships</a:t>
            </a:r>
            <a:endParaRPr lang="en-US" sz="2800" dirty="0">
              <a:solidFill>
                <a:schemeClr val="tx1"/>
              </a:solidFill>
              <a:latin typeface="+mn-lt"/>
            </a:endParaRPr>
          </a:p>
        </p:txBody>
      </p:sp>
      <p:sp>
        <p:nvSpPr>
          <p:cNvPr id="3" name="Content Placeholder 2">
            <a:extLst>
              <a:ext uri="{FF2B5EF4-FFF2-40B4-BE49-F238E27FC236}">
                <a16:creationId xmlns:a16="http://schemas.microsoft.com/office/drawing/2014/main" id="{5B384A0E-A9F5-404D-8668-B8D97893737A}"/>
              </a:ext>
            </a:extLst>
          </p:cNvPr>
          <p:cNvSpPr>
            <a:spLocks noGrp="1"/>
          </p:cNvSpPr>
          <p:nvPr>
            <p:ph idx="1"/>
          </p:nvPr>
        </p:nvSpPr>
        <p:spPr>
          <a:xfrm>
            <a:off x="609600" y="914400"/>
            <a:ext cx="10972800" cy="4880610"/>
          </a:xfrm>
        </p:spPr>
        <p:txBody>
          <a:bodyPr>
            <a:normAutofit fontScale="85000" lnSpcReduction="20000"/>
          </a:bodyPr>
          <a:lstStyle/>
          <a:p>
            <a:pPr marL="0" indent="0">
              <a:buNone/>
            </a:pPr>
            <a:br>
              <a:rPr lang="en-US" b="1" dirty="0"/>
            </a:br>
            <a:r>
              <a:rPr lang="en-US" dirty="0"/>
              <a:t>→ Faculty and staff may not engage in sexual or romantic relationships with undergraduate students. </a:t>
            </a:r>
          </a:p>
          <a:p>
            <a:pPr marL="0" indent="0">
              <a:buNone/>
            </a:pPr>
            <a:r>
              <a:rPr lang="en-US" dirty="0"/>
              <a:t>→ Graduate students who teach, advise, or supervise undergraduate students may not have sexual or romantic relationships with any undergraduate students for any period of time that they have that role.</a:t>
            </a:r>
            <a:br>
              <a:rPr lang="en-US" dirty="0"/>
            </a:br>
            <a:r>
              <a:rPr lang="en-US" dirty="0"/>
              <a:t>→ Faculty cannot be in a sexual or romantic relationship with a graduate student who is in any school, department, or program where the faculty member is connected, or with whom they engage in any direct or indirect way, or with any graduate student with whom they were previously connected.</a:t>
            </a:r>
            <a:br>
              <a:rPr lang="en-US" dirty="0"/>
            </a:br>
            <a:r>
              <a:rPr lang="en-US" dirty="0"/>
              <a:t>→ Staff may not hire, supervise, employ, evaluate, advise, or mentor any Columbia student with whom they have - or have had - a romantic or sexual relationship.</a:t>
            </a:r>
            <a:br>
              <a:rPr lang="en-US" dirty="0"/>
            </a:br>
            <a:r>
              <a:rPr lang="en-US" dirty="0"/>
              <a:t>→ Staff may not hire, supervise, employ, evaluate, or make decisions about salary for another staff member with whom they have or have had a relationship. </a:t>
            </a:r>
          </a:p>
          <a:p>
            <a:pPr marL="0" indent="0">
              <a:buNone/>
            </a:pPr>
            <a:endParaRPr lang="en-US" dirty="0"/>
          </a:p>
          <a:p>
            <a:pPr marL="0" indent="0">
              <a:buNone/>
            </a:pPr>
            <a:r>
              <a:rPr lang="en-US" dirty="0"/>
              <a:t>Why are you telling us this??</a:t>
            </a:r>
          </a:p>
          <a:p>
            <a:endParaRPr lang="en-US" dirty="0"/>
          </a:p>
        </p:txBody>
      </p:sp>
    </p:spTree>
    <p:extLst>
      <p:ext uri="{BB962C8B-B14F-4D97-AF65-F5344CB8AC3E}">
        <p14:creationId xmlns:p14="http://schemas.microsoft.com/office/powerpoint/2010/main" val="1121501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578" y="857250"/>
            <a:ext cx="8235315" cy="1015340"/>
          </a:xfrm>
        </p:spPr>
        <p:txBody>
          <a:bodyPr>
            <a:noAutofit/>
          </a:bodyPr>
          <a:lstStyle/>
          <a:p>
            <a:r>
              <a:rPr lang="en-US" sz="2100" b="1" dirty="0">
                <a:solidFill>
                  <a:schemeClr val="tx1"/>
                </a:solidFill>
                <a:latin typeface="Garamond" panose="02020404030301010803" pitchFamily="18" charset="0"/>
              </a:rPr>
              <a:t>The Sexual Respect website (</a:t>
            </a:r>
            <a:r>
              <a:rPr lang="en-US" sz="2100" b="1" dirty="0" err="1">
                <a:solidFill>
                  <a:schemeClr val="tx1"/>
                </a:solidFill>
                <a:latin typeface="Garamond" panose="02020404030301010803" pitchFamily="18" charset="0"/>
              </a:rPr>
              <a:t>www.sexualrespect.columbia.edu</a:t>
            </a:r>
            <a:r>
              <a:rPr lang="en-US" sz="2100" b="1" dirty="0">
                <a:solidFill>
                  <a:schemeClr val="tx1"/>
                </a:solidFill>
                <a:latin typeface="Garamond" panose="02020404030301010803" pitchFamily="18" charset="0"/>
              </a:rPr>
              <a:t>)  is your Go-To Resource</a:t>
            </a:r>
            <a:br>
              <a:rPr lang="en-US" sz="2100" b="1" dirty="0">
                <a:solidFill>
                  <a:schemeClr val="tx1"/>
                </a:solidFill>
              </a:rPr>
            </a:br>
            <a:endParaRPr lang="en-US" sz="2100" b="1" dirty="0">
              <a:solidFill>
                <a:schemeClr val="tx1"/>
              </a:solidFill>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3858" y="2324219"/>
            <a:ext cx="4659593" cy="3169698"/>
          </a:xfrm>
        </p:spPr>
      </p:pic>
      <p:sp>
        <p:nvSpPr>
          <p:cNvPr id="6" name="Down Arrow 5"/>
          <p:cNvSpPr/>
          <p:nvPr/>
        </p:nvSpPr>
        <p:spPr>
          <a:xfrm>
            <a:off x="7793081" y="2189021"/>
            <a:ext cx="363474" cy="58074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7" name="Right Arrow 6"/>
          <p:cNvSpPr/>
          <p:nvPr/>
        </p:nvSpPr>
        <p:spPr>
          <a:xfrm>
            <a:off x="3529966" y="4409436"/>
            <a:ext cx="669595" cy="363474"/>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3" name="TextBox 2"/>
          <p:cNvSpPr txBox="1"/>
          <p:nvPr/>
        </p:nvSpPr>
        <p:spPr>
          <a:xfrm>
            <a:off x="2852739" y="1611939"/>
            <a:ext cx="8143875"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What if I want to report an incident, or  if I don’t…I just want someone to talk to? </a:t>
            </a:r>
            <a:br>
              <a:rPr kumimoji="0" lang="en-US" sz="16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br>
            <a:endParaRPr kumimoji="0" lang="en-US" sz="16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773888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1487906"/>
            <a:ext cx="8237621" cy="838200"/>
          </a:xfrm>
        </p:spPr>
        <p:txBody>
          <a:bodyPr>
            <a:noAutofit/>
          </a:bodyPr>
          <a:lstStyle/>
          <a:p>
            <a:r>
              <a:rPr lang="en-US" sz="3000" b="1" dirty="0">
                <a:solidFill>
                  <a:schemeClr val="tx1"/>
                </a:solidFill>
                <a:latin typeface="Garamond" panose="02020404030301010803" pitchFamily="18" charset="0"/>
              </a:rPr>
              <a:t>A student comes to me, tearful, says they need a few minutes to talk about something that happened last night...</a:t>
            </a:r>
          </a:p>
        </p:txBody>
      </p:sp>
      <p:sp>
        <p:nvSpPr>
          <p:cNvPr id="3" name="Content Placeholder 2"/>
          <p:cNvSpPr>
            <a:spLocks noGrp="1"/>
          </p:cNvSpPr>
          <p:nvPr>
            <p:ph idx="1"/>
          </p:nvPr>
        </p:nvSpPr>
        <p:spPr>
          <a:xfrm>
            <a:off x="2765779" y="2608329"/>
            <a:ext cx="7123289" cy="3815050"/>
          </a:xfrm>
        </p:spPr>
        <p:txBody>
          <a:bodyPr>
            <a:normAutofit/>
          </a:bodyPr>
          <a:lstStyle/>
          <a:p>
            <a:r>
              <a:rPr lang="en-US" sz="2400" dirty="0">
                <a:latin typeface="Garamond" panose="02020404030301010803" pitchFamily="18" charset="0"/>
              </a:rPr>
              <a:t>You can anticipate what is coming</a:t>
            </a:r>
          </a:p>
          <a:p>
            <a:r>
              <a:rPr lang="en-US" sz="2400" dirty="0">
                <a:latin typeface="Garamond" panose="02020404030301010803" pitchFamily="18" charset="0"/>
              </a:rPr>
              <a:t>Explain your responsibility to report</a:t>
            </a:r>
          </a:p>
          <a:p>
            <a:r>
              <a:rPr lang="en-US" sz="2400" dirty="0">
                <a:latin typeface="Garamond" panose="02020404030301010803" pitchFamily="18" charset="0"/>
              </a:rPr>
              <a:t>Complainant says he/she wants confidentiality…direct the victim to confidential resources here.</a:t>
            </a:r>
          </a:p>
          <a:p>
            <a:r>
              <a:rPr lang="en-US" sz="2400" dirty="0">
                <a:latin typeface="Garamond" panose="02020404030301010803" pitchFamily="18" charset="0"/>
              </a:rPr>
              <a:t>If the victim says he/she wants to report, and wants something done, but wants confidentiality, tell the victim that their request will be considered, but no guarantees.</a:t>
            </a:r>
          </a:p>
          <a:p>
            <a:endParaRPr lang="en-US" dirty="0"/>
          </a:p>
        </p:txBody>
      </p:sp>
    </p:spTree>
    <p:extLst>
      <p:ext uri="{BB962C8B-B14F-4D97-AF65-F5344CB8AC3E}">
        <p14:creationId xmlns:p14="http://schemas.microsoft.com/office/powerpoint/2010/main" val="384789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69" y="96253"/>
            <a:ext cx="8229600" cy="730156"/>
          </a:xfrm>
        </p:spPr>
        <p:txBody>
          <a:bodyPr>
            <a:normAutofit/>
          </a:bodyPr>
          <a:lstStyle/>
          <a:p>
            <a:pPr algn="ctr"/>
            <a:r>
              <a:rPr lang="en-US" sz="4000" b="1" dirty="0">
                <a:solidFill>
                  <a:schemeClr val="tx1"/>
                </a:solidFill>
                <a:latin typeface="Garamond" panose="02020404030301010803" pitchFamily="18" charset="0"/>
              </a:rPr>
              <a:t>How do we explain this?</a:t>
            </a:r>
          </a:p>
        </p:txBody>
      </p:sp>
      <p:sp>
        <p:nvSpPr>
          <p:cNvPr id="3" name="Content Placeholder 2"/>
          <p:cNvSpPr>
            <a:spLocks noGrp="1"/>
          </p:cNvSpPr>
          <p:nvPr>
            <p:ph idx="1"/>
          </p:nvPr>
        </p:nvSpPr>
        <p:spPr>
          <a:xfrm>
            <a:off x="2166131" y="1080092"/>
            <a:ext cx="7988077" cy="4970752"/>
          </a:xfrm>
        </p:spPr>
        <p:txBody>
          <a:bodyPr>
            <a:noAutofit/>
          </a:bodyPr>
          <a:lstStyle/>
          <a:p>
            <a:r>
              <a:rPr lang="en-US" sz="2000" dirty="0">
                <a:latin typeface="Garamond" panose="02020404030301010803" pitchFamily="18" charset="0"/>
              </a:rPr>
              <a:t>As you get to know me as [your OL, COOP/ISOP/CUE leader, RA] it's important that you understand my role.  I am someone who is required to share information when disclosed to me about gender based misconduct or harm to self or others.  I'll share with my supervisor or program advisor on a "need to know" basis in the hopes of getting you the most appropriate referral or resources."</a:t>
            </a:r>
          </a:p>
          <a:p>
            <a:endParaRPr lang="en-US" sz="1200" dirty="0">
              <a:latin typeface="Garamond" panose="02020404030301010803" pitchFamily="18" charset="0"/>
            </a:endParaRPr>
          </a:p>
          <a:p>
            <a:r>
              <a:rPr lang="en-US" sz="2000" dirty="0">
                <a:latin typeface="Garamond" panose="02020404030301010803" pitchFamily="18" charset="0"/>
              </a:rPr>
              <a:t>"It seems you may be about to share something very personal, and I'm open to hearing whatever you are comfortable sharing with me- it's just important you realize I may not be able to keep what you share with me private.  I work with a team of staff [in Res Life/Student Engagement/Multicultural Affairs] and may be required to refer you to appropriate resources.”</a:t>
            </a:r>
          </a:p>
          <a:p>
            <a:endParaRPr lang="en-US" sz="1200" dirty="0">
              <a:latin typeface="Garamond" panose="02020404030301010803" pitchFamily="18" charset="0"/>
            </a:endParaRPr>
          </a:p>
          <a:p>
            <a:r>
              <a:rPr lang="en-US" sz="2000" dirty="0">
                <a:latin typeface="Garamond" panose="02020404030301010803" pitchFamily="18" charset="0"/>
              </a:rPr>
              <a:t>“Depending upon what you tell me, it is possible that the University may need to investigate, to make certain that you, and others are not at risk for this behavior.  However, it is up to you to decide whether or not to participate.”</a:t>
            </a:r>
          </a:p>
        </p:txBody>
      </p:sp>
    </p:spTree>
    <p:extLst>
      <p:ext uri="{BB962C8B-B14F-4D97-AF65-F5344CB8AC3E}">
        <p14:creationId xmlns:p14="http://schemas.microsoft.com/office/powerpoint/2010/main" val="159472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0"/>
            <a:ext cx="6172200" cy="762000"/>
          </a:xfrm>
        </p:spPr>
        <p:txBody>
          <a:bodyPr>
            <a:normAutofit/>
          </a:bodyPr>
          <a:lstStyle/>
          <a:p>
            <a:pPr algn="ctr"/>
            <a:r>
              <a:rPr lang="en-US" sz="4000" b="1" dirty="0">
                <a:solidFill>
                  <a:schemeClr val="tx1"/>
                </a:solidFill>
                <a:latin typeface="Garamond" panose="02020404030301010803" pitchFamily="18" charset="0"/>
              </a:rPr>
              <a:t>Support</a:t>
            </a:r>
          </a:p>
        </p:txBody>
      </p:sp>
      <p:sp>
        <p:nvSpPr>
          <p:cNvPr id="3" name="Content Placeholder 2"/>
          <p:cNvSpPr>
            <a:spLocks noGrp="1"/>
          </p:cNvSpPr>
          <p:nvPr>
            <p:ph idx="1"/>
          </p:nvPr>
        </p:nvSpPr>
        <p:spPr>
          <a:xfrm>
            <a:off x="2466623" y="1366580"/>
            <a:ext cx="7399866" cy="4389120"/>
          </a:xfrm>
        </p:spPr>
        <p:txBody>
          <a:bodyPr/>
          <a:lstStyle/>
          <a:p>
            <a:r>
              <a:rPr lang="en-US" b="1" i="1" dirty="0">
                <a:latin typeface="Garamond" panose="02020404030301010803" pitchFamily="18" charset="0"/>
              </a:rPr>
              <a:t>Be patient</a:t>
            </a:r>
            <a:r>
              <a:rPr lang="en-US" dirty="0">
                <a:latin typeface="Garamond" panose="02020404030301010803" pitchFamily="18" charset="0"/>
              </a:rPr>
              <a:t>, as it may be difficult for someone to talk about what has happened. </a:t>
            </a:r>
          </a:p>
          <a:p>
            <a:r>
              <a:rPr lang="en-US" b="1" i="1" dirty="0">
                <a:latin typeface="Garamond" panose="02020404030301010803" pitchFamily="18" charset="0"/>
              </a:rPr>
              <a:t>Be compassionate </a:t>
            </a:r>
            <a:r>
              <a:rPr lang="en-US" dirty="0">
                <a:latin typeface="Garamond" panose="02020404030301010803" pitchFamily="18" charset="0"/>
              </a:rPr>
              <a:t>even if you do not fully comprehend all that someone is trying to tell you. </a:t>
            </a:r>
          </a:p>
          <a:p>
            <a:r>
              <a:rPr lang="en-US" b="1" i="1" dirty="0">
                <a:latin typeface="Garamond" panose="02020404030301010803" pitchFamily="18" charset="0"/>
              </a:rPr>
              <a:t>Be encouraging</a:t>
            </a:r>
            <a:r>
              <a:rPr lang="en-US" dirty="0">
                <a:latin typeface="Garamond" panose="02020404030301010803" pitchFamily="18" charset="0"/>
              </a:rPr>
              <a:t> and give the individual as much space to say what they want and need to say in their own way. </a:t>
            </a:r>
          </a:p>
          <a:p>
            <a:r>
              <a:rPr lang="en-US" dirty="0">
                <a:latin typeface="Garamond" panose="02020404030301010803" pitchFamily="18" charset="0"/>
              </a:rPr>
              <a:t>If you encounter someone who is in need of immediate medical attention, call Campus Safety or 911.</a:t>
            </a:r>
          </a:p>
          <a:p>
            <a:endParaRPr lang="en-US" dirty="0"/>
          </a:p>
        </p:txBody>
      </p:sp>
    </p:spTree>
    <p:extLst>
      <p:ext uri="{BB962C8B-B14F-4D97-AF65-F5344CB8AC3E}">
        <p14:creationId xmlns:p14="http://schemas.microsoft.com/office/powerpoint/2010/main" val="302022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729343"/>
          </a:xfrm>
        </p:spPr>
        <p:txBody>
          <a:bodyPr>
            <a:noAutofit/>
          </a:bodyPr>
          <a:lstStyle/>
          <a:p>
            <a:pPr algn="ctr"/>
            <a:r>
              <a:rPr lang="en-US" sz="4000" b="1" dirty="0">
                <a:solidFill>
                  <a:schemeClr val="tx1"/>
                </a:solidFill>
                <a:latin typeface="Garamond" panose="02020404030301010803" pitchFamily="18" charset="0"/>
              </a:rPr>
              <a:t>Check Your Assumptions at the Door</a:t>
            </a:r>
          </a:p>
        </p:txBody>
      </p:sp>
      <p:sp>
        <p:nvSpPr>
          <p:cNvPr id="3" name="Content Placeholder 2"/>
          <p:cNvSpPr>
            <a:spLocks noGrp="1"/>
          </p:cNvSpPr>
          <p:nvPr>
            <p:ph idx="1"/>
          </p:nvPr>
        </p:nvSpPr>
        <p:spPr>
          <a:xfrm>
            <a:off x="4443868" y="1550810"/>
            <a:ext cx="6099955" cy="4343400"/>
          </a:xfrm>
        </p:spPr>
        <p:txBody>
          <a:bodyPr>
            <a:normAutofit/>
          </a:bodyPr>
          <a:lstStyle/>
          <a:p>
            <a:pPr lvl="1">
              <a:lnSpc>
                <a:spcPct val="150000"/>
              </a:lnSpc>
              <a:buClr>
                <a:schemeClr val="accent3"/>
              </a:buClr>
            </a:pPr>
            <a:r>
              <a:rPr lang="en-US" dirty="0">
                <a:latin typeface="Garamond" panose="02020404030301010803" pitchFamily="18" charset="0"/>
              </a:rPr>
              <a:t>The story makes no sense </a:t>
            </a:r>
          </a:p>
          <a:p>
            <a:pPr lvl="1">
              <a:lnSpc>
                <a:spcPct val="150000"/>
              </a:lnSpc>
              <a:buClr>
                <a:schemeClr val="accent3"/>
              </a:buClr>
            </a:pPr>
            <a:r>
              <a:rPr lang="en-US" dirty="0">
                <a:latin typeface="Garamond" panose="02020404030301010803" pitchFamily="18" charset="0"/>
              </a:rPr>
              <a:t>I know this guy, he’s no rapist </a:t>
            </a:r>
          </a:p>
          <a:p>
            <a:pPr lvl="1">
              <a:lnSpc>
                <a:spcPct val="150000"/>
              </a:lnSpc>
              <a:buClr>
                <a:schemeClr val="accent3"/>
              </a:buClr>
            </a:pPr>
            <a:r>
              <a:rPr lang="en-US" dirty="0">
                <a:latin typeface="Garamond" panose="02020404030301010803" pitchFamily="18" charset="0"/>
              </a:rPr>
              <a:t>I could tell she was making up the whole story just from the way she was acting </a:t>
            </a:r>
          </a:p>
          <a:p>
            <a:pPr lvl="1">
              <a:lnSpc>
                <a:spcPct val="150000"/>
              </a:lnSpc>
              <a:buClr>
                <a:schemeClr val="accent3"/>
              </a:buClr>
            </a:pPr>
            <a:r>
              <a:rPr lang="en-US" dirty="0">
                <a:latin typeface="Garamond" panose="02020404030301010803" pitchFamily="18" charset="0"/>
              </a:rPr>
              <a:t>YOU ARE NOT THERE TO DO A FULL BLOWN INVESTIGATION!!</a:t>
            </a:r>
          </a:p>
          <a:p>
            <a:pPr lvl="1">
              <a:lnSpc>
                <a:spcPct val="150000"/>
              </a:lnSpc>
              <a:buClr>
                <a:schemeClr val="accent3"/>
              </a:buClr>
            </a:pPr>
            <a:r>
              <a:rPr lang="en-US" dirty="0">
                <a:latin typeface="Garamond" panose="02020404030301010803" pitchFamily="18" charset="0"/>
              </a:rPr>
              <a:t>Not there to pass judgment.</a:t>
            </a:r>
          </a:p>
          <a:p>
            <a:pPr lvl="1"/>
            <a:endParaRPr lang="en-US" sz="1800" dirty="0"/>
          </a:p>
          <a:p>
            <a:pPr marL="0" indent="0">
              <a:buNone/>
            </a:pPr>
            <a:endParaRPr lang="en-US" sz="1800" dirty="0"/>
          </a:p>
        </p:txBody>
      </p:sp>
      <p:pic>
        <p:nvPicPr>
          <p:cNvPr id="2050" name="Picture 2" descr="C:\Users\mfisher\Desktop\skepticis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36044"/>
            <a:ext cx="2477012" cy="309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81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8858"/>
            <a:ext cx="8229600" cy="707571"/>
          </a:xfrm>
        </p:spPr>
        <p:txBody>
          <a:bodyPr>
            <a:normAutofit/>
          </a:bodyPr>
          <a:lstStyle/>
          <a:p>
            <a:pPr algn="ctr"/>
            <a:r>
              <a:rPr lang="en-US" sz="4000" b="1" dirty="0">
                <a:solidFill>
                  <a:schemeClr val="tx1"/>
                </a:solidFill>
                <a:latin typeface="Garamond" panose="02020404030301010803" pitchFamily="18" charset="0"/>
              </a:rPr>
              <a:t>Make the Call </a:t>
            </a:r>
            <a:endParaRPr lang="en-US" sz="4000" b="1" dirty="0">
              <a:latin typeface="Garamond" panose="02020404030301010803" pitchFamily="18" charset="0"/>
            </a:endParaRPr>
          </a:p>
        </p:txBody>
      </p:sp>
      <p:sp>
        <p:nvSpPr>
          <p:cNvPr id="3" name="Content Placeholder 2"/>
          <p:cNvSpPr>
            <a:spLocks noGrp="1"/>
          </p:cNvSpPr>
          <p:nvPr>
            <p:ph idx="1"/>
          </p:nvPr>
        </p:nvSpPr>
        <p:spPr>
          <a:xfrm>
            <a:off x="1873956" y="1140823"/>
            <a:ext cx="8336844" cy="5248689"/>
          </a:xfrm>
        </p:spPr>
        <p:txBody>
          <a:bodyPr>
            <a:normAutofit fontScale="40000" lnSpcReduction="20000"/>
          </a:bodyPr>
          <a:lstStyle/>
          <a:p>
            <a:r>
              <a:rPr lang="en-US" sz="5900" dirty="0">
                <a:latin typeface="Garamond" panose="02020404030301010803" pitchFamily="18" charset="0"/>
              </a:rPr>
              <a:t>Call your supervisor, and MAKE A REPORT (</a:t>
            </a:r>
            <a:r>
              <a:rPr lang="en-US" sz="5900" dirty="0" err="1">
                <a:latin typeface="Garamond" panose="02020404030301010803" pitchFamily="18" charset="0"/>
              </a:rPr>
              <a:t>sexualrespect.Columbia.edu</a:t>
            </a:r>
            <a:r>
              <a:rPr lang="en-US" sz="5900" dirty="0">
                <a:latin typeface="Garamond" panose="02020404030301010803" pitchFamily="18" charset="0"/>
              </a:rPr>
              <a:t>) as soon as possible and no later than 24 hours after you receive the information and relate what you know: </a:t>
            </a:r>
          </a:p>
          <a:p>
            <a:endParaRPr lang="en-US" sz="4400" dirty="0">
              <a:latin typeface="Garamond" panose="02020404030301010803" pitchFamily="18" charset="0"/>
            </a:endParaRPr>
          </a:p>
          <a:p>
            <a:pPr marL="1377950" lvl="1" indent="-427038">
              <a:buFont typeface="Wingdings" panose="05000000000000000000" pitchFamily="2" charset="2"/>
              <a:buChar char="§"/>
            </a:pPr>
            <a:r>
              <a:rPr lang="en-US" sz="5100" dirty="0">
                <a:latin typeface="Garamond" panose="02020404030301010803" pitchFamily="18" charset="0"/>
              </a:rPr>
              <a:t>Name(s) of individuals involved </a:t>
            </a:r>
          </a:p>
          <a:p>
            <a:pPr marL="1377950" lvl="1" indent="-427038">
              <a:buFont typeface="Wingdings" panose="05000000000000000000" pitchFamily="2" charset="2"/>
              <a:buChar char="§"/>
            </a:pPr>
            <a:r>
              <a:rPr lang="en-US" sz="5100" dirty="0">
                <a:latin typeface="Garamond" panose="02020404030301010803" pitchFamily="18" charset="0"/>
              </a:rPr>
              <a:t>Date, time and location </a:t>
            </a:r>
          </a:p>
          <a:p>
            <a:pPr marL="1377950" lvl="1" indent="-427038">
              <a:buFont typeface="Wingdings" panose="05000000000000000000" pitchFamily="2" charset="2"/>
              <a:buChar char="§"/>
            </a:pPr>
            <a:r>
              <a:rPr lang="en-US" sz="5100" dirty="0">
                <a:latin typeface="Garamond" panose="02020404030301010803" pitchFamily="18" charset="0"/>
              </a:rPr>
              <a:t>Anything you were told about the incident </a:t>
            </a:r>
          </a:p>
          <a:p>
            <a:pPr marL="1377950" lvl="1" indent="-427038">
              <a:buFont typeface="Wingdings" panose="05000000000000000000" pitchFamily="2" charset="2"/>
              <a:buChar char="§"/>
            </a:pPr>
            <a:r>
              <a:rPr lang="en-US" sz="5100" dirty="0">
                <a:latin typeface="Garamond" panose="02020404030301010803" pitchFamily="18" charset="0"/>
              </a:rPr>
              <a:t>Your contact information</a:t>
            </a:r>
          </a:p>
          <a:p>
            <a:pPr lvl="1">
              <a:buFont typeface="Wingdings" panose="05000000000000000000" pitchFamily="2" charset="2"/>
              <a:buChar char="§"/>
            </a:pPr>
            <a:endParaRPr lang="en-US" sz="5100" dirty="0">
              <a:latin typeface="Garamond" panose="02020404030301010803" pitchFamily="18" charset="0"/>
            </a:endParaRPr>
          </a:p>
          <a:p>
            <a:pPr marL="0" indent="0" algn="ctr">
              <a:buNone/>
            </a:pPr>
            <a:r>
              <a:rPr lang="en-US" sz="5100" dirty="0">
                <a:latin typeface="Garamond" panose="02020404030301010803" pitchFamily="18" charset="0"/>
              </a:rPr>
              <a:t>And remember, information shared with a faculty member is highly confidential and should be shared with no one else. </a:t>
            </a:r>
          </a:p>
          <a:p>
            <a:pPr marL="393192" lvl="1" indent="0" algn="ctr">
              <a:buNone/>
            </a:pPr>
            <a:endParaRPr lang="en-US" sz="5100" dirty="0">
              <a:latin typeface="Garamond" panose="02020404030301010803" pitchFamily="18" charset="0"/>
            </a:endParaRPr>
          </a:p>
          <a:p>
            <a:pPr marL="393192" lvl="1" indent="0" algn="ctr">
              <a:buNone/>
            </a:pPr>
            <a:r>
              <a:rPr lang="en-US" sz="5100" b="1" dirty="0">
                <a:latin typeface="Garamond" panose="02020404030301010803" pitchFamily="18" charset="0"/>
              </a:rPr>
              <a:t>REMEMBER, YOU CANNOT NOTIFY LAW ENFORCEMENT WITHOUT VICTIM’S CONSENT</a:t>
            </a:r>
          </a:p>
          <a:p>
            <a:pPr marL="457200" lvl="1" indent="0">
              <a:buNone/>
            </a:pPr>
            <a:endParaRPr lang="en-US" sz="5100" dirty="0"/>
          </a:p>
          <a:p>
            <a:pPr lvl="1">
              <a:buFont typeface="Wingdings" panose="05000000000000000000" pitchFamily="2" charset="2"/>
              <a:buChar char="§"/>
            </a:pPr>
            <a:endParaRPr lang="en-US" dirty="0"/>
          </a:p>
          <a:p>
            <a:pPr marL="0" indent="0">
              <a:buNone/>
            </a:pPr>
            <a:endParaRPr lang="en-US" dirty="0"/>
          </a:p>
        </p:txBody>
      </p:sp>
    </p:spTree>
    <p:extLst>
      <p:ext uri="{BB962C8B-B14F-4D97-AF65-F5344CB8AC3E}">
        <p14:creationId xmlns:p14="http://schemas.microsoft.com/office/powerpoint/2010/main" val="244169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9900" y="2257926"/>
            <a:ext cx="6172200" cy="1143000"/>
          </a:xfrm>
        </p:spPr>
        <p:txBody>
          <a:bodyPr>
            <a:normAutofit fontScale="90000"/>
          </a:bodyPr>
          <a:lstStyle/>
          <a:p>
            <a:pPr algn="ctr"/>
            <a:r>
              <a:rPr lang="en-US" b="1" dirty="0">
                <a:solidFill>
                  <a:schemeClr val="tx1"/>
                </a:solidFill>
                <a:latin typeface="Garamond" panose="02020404030301010803" pitchFamily="18" charset="0"/>
              </a:rPr>
              <a:t>Anyone know what </a:t>
            </a:r>
            <a:br>
              <a:rPr lang="en-US" b="1" dirty="0">
                <a:solidFill>
                  <a:schemeClr val="tx1"/>
                </a:solidFill>
                <a:latin typeface="Garamond" panose="02020404030301010803" pitchFamily="18" charset="0"/>
              </a:rPr>
            </a:br>
            <a:r>
              <a:rPr lang="en-US" b="1" dirty="0">
                <a:solidFill>
                  <a:schemeClr val="tx1"/>
                </a:solidFill>
                <a:latin typeface="Garamond" panose="02020404030301010803" pitchFamily="18" charset="0"/>
              </a:rPr>
              <a:t>Title IX is?</a:t>
            </a:r>
          </a:p>
        </p:txBody>
      </p:sp>
    </p:spTree>
    <p:extLst>
      <p:ext uri="{BB962C8B-B14F-4D97-AF65-F5344CB8AC3E}">
        <p14:creationId xmlns:p14="http://schemas.microsoft.com/office/powerpoint/2010/main" val="310898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812758" y="300789"/>
            <a:ext cx="8598568" cy="381000"/>
          </a:xfrm>
        </p:spPr>
        <p:txBody>
          <a:bodyPr>
            <a:noAutofit/>
          </a:bodyPr>
          <a:lstStyle/>
          <a:p>
            <a:pPr algn="ctr"/>
            <a:r>
              <a:rPr lang="en-US" altLang="en-US" sz="4000" b="1" dirty="0">
                <a:solidFill>
                  <a:schemeClr val="tx1"/>
                </a:solidFill>
                <a:latin typeface="Garamond"/>
                <a:cs typeface="Garamond"/>
              </a:rPr>
              <a:t>Should you be responsible employees?</a:t>
            </a:r>
          </a:p>
        </p:txBody>
      </p:sp>
      <p:pic>
        <p:nvPicPr>
          <p:cNvPr id="6" name="Picture 5" descr="Deba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714" y="990600"/>
            <a:ext cx="3838575" cy="5118100"/>
          </a:xfrm>
          <a:prstGeom prst="rect">
            <a:avLst/>
          </a:prstGeom>
        </p:spPr>
      </p:pic>
    </p:spTree>
    <p:extLst>
      <p:ext uri="{BB962C8B-B14F-4D97-AF65-F5344CB8AC3E}">
        <p14:creationId xmlns:p14="http://schemas.microsoft.com/office/powerpoint/2010/main" val="4124385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671646" y="87042"/>
            <a:ext cx="9391465" cy="685800"/>
          </a:xfrm>
        </p:spPr>
        <p:txBody>
          <a:bodyPr>
            <a:noAutofit/>
          </a:bodyPr>
          <a:lstStyle/>
          <a:p>
            <a:r>
              <a:rPr lang="en-US" altLang="en-US" sz="2800" b="1" dirty="0">
                <a:solidFill>
                  <a:schemeClr val="tx1"/>
                </a:solidFill>
                <a:latin typeface="Garamond"/>
                <a:cs typeface="Garamond"/>
              </a:rPr>
              <a:t>The Debate: </a:t>
            </a:r>
            <a:br>
              <a:rPr lang="en-US" altLang="en-US" sz="2800" b="1" dirty="0">
                <a:solidFill>
                  <a:schemeClr val="tx1"/>
                </a:solidFill>
                <a:latin typeface="Garamond"/>
                <a:cs typeface="Garamond"/>
              </a:rPr>
            </a:br>
            <a:r>
              <a:rPr lang="en-US" altLang="en-US" sz="2400" b="1" dirty="0">
                <a:solidFill>
                  <a:schemeClr val="tx1"/>
                </a:solidFill>
                <a:latin typeface="Garamond"/>
                <a:cs typeface="Garamond"/>
              </a:rPr>
              <a:t>Faculty/Advisors/Student Life Personnel as Responsible Employees</a:t>
            </a:r>
          </a:p>
        </p:txBody>
      </p:sp>
      <p:sp>
        <p:nvSpPr>
          <p:cNvPr id="5" name="Content Placeholder 4"/>
          <p:cNvSpPr>
            <a:spLocks noGrp="1"/>
          </p:cNvSpPr>
          <p:nvPr>
            <p:ph idx="1"/>
          </p:nvPr>
        </p:nvSpPr>
        <p:spPr>
          <a:xfrm>
            <a:off x="2590504" y="1391355"/>
            <a:ext cx="7011403" cy="4389120"/>
          </a:xfrm>
        </p:spPr>
        <p:txBody>
          <a:bodyPr>
            <a:normAutofit/>
          </a:bodyPr>
          <a:lstStyle/>
          <a:p>
            <a:r>
              <a:rPr lang="en-US" sz="2800" b="1" dirty="0">
                <a:latin typeface="Garamond" panose="02020404030301010803" pitchFamily="18" charset="0"/>
              </a:rPr>
              <a:t>Pros</a:t>
            </a:r>
          </a:p>
          <a:p>
            <a:pPr lvl="1">
              <a:buSzPct val="70000"/>
              <a:buFont typeface="Wingdings" panose="05000000000000000000" pitchFamily="2" charset="2"/>
              <a:buChar char="§"/>
            </a:pPr>
            <a:r>
              <a:rPr lang="en-US" dirty="0">
                <a:latin typeface="Garamond" panose="02020404030301010803" pitchFamily="18" charset="0"/>
              </a:rPr>
              <a:t>Casts the information-gathering “net” broadly </a:t>
            </a:r>
            <a:endParaRPr lang="en-US" sz="1600" dirty="0">
              <a:latin typeface="Garamond" panose="02020404030301010803" pitchFamily="18" charset="0"/>
            </a:endParaRPr>
          </a:p>
          <a:p>
            <a:pPr lvl="1">
              <a:buSzPct val="70000"/>
              <a:buFont typeface="Wingdings" panose="05000000000000000000" pitchFamily="2" charset="2"/>
              <a:buChar char="§"/>
            </a:pPr>
            <a:r>
              <a:rPr lang="en-US" dirty="0">
                <a:latin typeface="Garamond" panose="02020404030301010803" pitchFamily="18" charset="0"/>
              </a:rPr>
              <a:t>Facilitates the Title IX Coordinator’s job to keep campus safe </a:t>
            </a:r>
            <a:endParaRPr lang="en-US" sz="1600" dirty="0">
              <a:latin typeface="Garamond" panose="02020404030301010803" pitchFamily="18" charset="0"/>
            </a:endParaRPr>
          </a:p>
          <a:p>
            <a:pPr lvl="1">
              <a:buSzPct val="70000"/>
              <a:buFont typeface="Wingdings" panose="05000000000000000000" pitchFamily="2" charset="2"/>
              <a:buChar char="§"/>
            </a:pPr>
            <a:r>
              <a:rPr lang="en-US" dirty="0">
                <a:latin typeface="Garamond" panose="02020404030301010803" pitchFamily="18" charset="0"/>
              </a:rPr>
              <a:t>Ensures that complainants receive accurate information about their options </a:t>
            </a:r>
            <a:endParaRPr lang="en-US" sz="1600" dirty="0">
              <a:latin typeface="Garamond" panose="02020404030301010803" pitchFamily="18" charset="0"/>
            </a:endParaRPr>
          </a:p>
          <a:p>
            <a:pPr lvl="1">
              <a:buSzPct val="70000"/>
              <a:buFont typeface="Wingdings" panose="05000000000000000000" pitchFamily="2" charset="2"/>
              <a:buChar char="§"/>
            </a:pPr>
            <a:r>
              <a:rPr lang="en-US" dirty="0">
                <a:latin typeface="Garamond" panose="02020404030301010803" pitchFamily="18" charset="0"/>
              </a:rPr>
              <a:t>Avoids confusion</a:t>
            </a:r>
            <a:endParaRPr lang="en-US" sz="1600" dirty="0">
              <a:latin typeface="Garamond" panose="02020404030301010803" pitchFamily="18" charset="0"/>
            </a:endParaRPr>
          </a:p>
          <a:p>
            <a:pPr lvl="1">
              <a:buSzPct val="70000"/>
              <a:buFont typeface="Wingdings" panose="05000000000000000000" pitchFamily="2" charset="2"/>
              <a:buChar char="§"/>
            </a:pPr>
            <a:r>
              <a:rPr lang="en-US" dirty="0">
                <a:latin typeface="Garamond" panose="02020404030301010803" pitchFamily="18" charset="0"/>
              </a:rPr>
              <a:t>In line with “reasonable” student expectations</a:t>
            </a:r>
            <a:endParaRPr lang="en-US" sz="1600" dirty="0">
              <a:latin typeface="Garamond" panose="02020404030301010803" pitchFamily="18" charset="0"/>
            </a:endParaRPr>
          </a:p>
          <a:p>
            <a:pPr lvl="1"/>
            <a:endParaRPr lang="en-US" b="1" dirty="0"/>
          </a:p>
          <a:p>
            <a:pPr lvl="0"/>
            <a:endParaRPr lang="en-US" b="1" dirty="0"/>
          </a:p>
        </p:txBody>
      </p:sp>
    </p:spTree>
    <p:extLst>
      <p:ext uri="{BB962C8B-B14F-4D97-AF65-F5344CB8AC3E}">
        <p14:creationId xmlns:p14="http://schemas.microsoft.com/office/powerpoint/2010/main" val="30818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06379F-BAEB-9E4E-8DBB-5688DA6FE3E6}"/>
              </a:ext>
            </a:extLst>
          </p:cNvPr>
          <p:cNvSpPr>
            <a:spLocks noGrp="1"/>
          </p:cNvSpPr>
          <p:nvPr>
            <p:ph type="title"/>
          </p:nvPr>
        </p:nvSpPr>
        <p:spPr/>
        <p:txBody>
          <a:bodyPr/>
          <a:lstStyle/>
          <a:p>
            <a:r>
              <a:rPr lang="en-US" dirty="0">
                <a:latin typeface="+mn-lt"/>
              </a:rPr>
              <a:t>Who is a student going to tell?</a:t>
            </a:r>
          </a:p>
        </p:txBody>
      </p:sp>
      <p:sp>
        <p:nvSpPr>
          <p:cNvPr id="5" name="Content Placeholder 4">
            <a:extLst>
              <a:ext uri="{FF2B5EF4-FFF2-40B4-BE49-F238E27FC236}">
                <a16:creationId xmlns:a16="http://schemas.microsoft.com/office/drawing/2014/main" id="{C376BB85-8745-D749-B520-92811E42AEA2}"/>
              </a:ext>
            </a:extLst>
          </p:cNvPr>
          <p:cNvSpPr>
            <a:spLocks noGrp="1"/>
          </p:cNvSpPr>
          <p:nvPr>
            <p:ph sz="half" idx="1"/>
          </p:nvPr>
        </p:nvSpPr>
        <p:spPr/>
        <p:txBody>
          <a:bodyPr/>
          <a:lstStyle/>
          <a:p>
            <a:r>
              <a:rPr lang="en-US" dirty="0"/>
              <a:t>You?</a:t>
            </a:r>
          </a:p>
        </p:txBody>
      </p:sp>
      <p:sp>
        <p:nvSpPr>
          <p:cNvPr id="6" name="Content Placeholder 5">
            <a:extLst>
              <a:ext uri="{FF2B5EF4-FFF2-40B4-BE49-F238E27FC236}">
                <a16:creationId xmlns:a16="http://schemas.microsoft.com/office/drawing/2014/main" id="{8AC9D78F-ACBC-BD46-9890-B20AF9827613}"/>
              </a:ext>
            </a:extLst>
          </p:cNvPr>
          <p:cNvSpPr>
            <a:spLocks noGrp="1"/>
          </p:cNvSpPr>
          <p:nvPr>
            <p:ph sz="half" idx="2"/>
          </p:nvPr>
        </p:nvSpPr>
        <p:spPr/>
        <p:txBody>
          <a:bodyPr/>
          <a:lstStyle/>
          <a:p>
            <a:r>
              <a:rPr lang="en-US" dirty="0"/>
              <a:t>Or the Dean of their College?</a:t>
            </a:r>
          </a:p>
        </p:txBody>
      </p:sp>
      <p:pic>
        <p:nvPicPr>
          <p:cNvPr id="7" name="Picture 6">
            <a:extLst>
              <a:ext uri="{FF2B5EF4-FFF2-40B4-BE49-F238E27FC236}">
                <a16:creationId xmlns:a16="http://schemas.microsoft.com/office/drawing/2014/main" id="{8F59277A-31AA-4045-913C-E974F4FEF091}"/>
              </a:ext>
            </a:extLst>
          </p:cNvPr>
          <p:cNvPicPr>
            <a:picLocks noChangeAspect="1"/>
          </p:cNvPicPr>
          <p:nvPr/>
        </p:nvPicPr>
        <p:blipFill>
          <a:blip r:embed="rId2"/>
          <a:stretch>
            <a:fillRect/>
          </a:stretch>
        </p:blipFill>
        <p:spPr>
          <a:xfrm>
            <a:off x="936978" y="2506620"/>
            <a:ext cx="4628444" cy="3261769"/>
          </a:xfrm>
          <a:prstGeom prst="rect">
            <a:avLst/>
          </a:prstGeom>
        </p:spPr>
      </p:pic>
      <p:pic>
        <p:nvPicPr>
          <p:cNvPr id="8" name="Picture 7">
            <a:extLst>
              <a:ext uri="{FF2B5EF4-FFF2-40B4-BE49-F238E27FC236}">
                <a16:creationId xmlns:a16="http://schemas.microsoft.com/office/drawing/2014/main" id="{C2824C91-27DC-DF45-AC8F-8C026281CE3C}"/>
              </a:ext>
            </a:extLst>
          </p:cNvPr>
          <p:cNvPicPr>
            <a:picLocks noChangeAspect="1"/>
          </p:cNvPicPr>
          <p:nvPr/>
        </p:nvPicPr>
        <p:blipFill>
          <a:blip r:embed="rId3"/>
          <a:stretch>
            <a:fillRect/>
          </a:stretch>
        </p:blipFill>
        <p:spPr>
          <a:xfrm>
            <a:off x="6968447" y="2506620"/>
            <a:ext cx="4286575" cy="3532936"/>
          </a:xfrm>
          <a:prstGeom prst="rect">
            <a:avLst/>
          </a:prstGeom>
        </p:spPr>
      </p:pic>
    </p:spTree>
    <p:extLst>
      <p:ext uri="{BB962C8B-B14F-4D97-AF65-F5344CB8AC3E}">
        <p14:creationId xmlns:p14="http://schemas.microsoft.com/office/powerpoint/2010/main" val="3755763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828800" y="156410"/>
            <a:ext cx="9877778" cy="685800"/>
          </a:xfrm>
        </p:spPr>
        <p:txBody>
          <a:bodyPr>
            <a:noAutofit/>
          </a:bodyPr>
          <a:lstStyle/>
          <a:p>
            <a:r>
              <a:rPr lang="en-US" altLang="en-US" sz="2800" b="1" dirty="0">
                <a:solidFill>
                  <a:schemeClr val="tx1"/>
                </a:solidFill>
                <a:latin typeface="Garamond"/>
                <a:cs typeface="Garamond"/>
              </a:rPr>
              <a:t>The Debate: </a:t>
            </a:r>
            <a:br>
              <a:rPr lang="en-US" altLang="en-US" sz="2800" b="1" dirty="0">
                <a:solidFill>
                  <a:schemeClr val="tx1"/>
                </a:solidFill>
                <a:latin typeface="Garamond"/>
                <a:cs typeface="Garamond"/>
              </a:rPr>
            </a:br>
            <a:r>
              <a:rPr lang="en-US" altLang="en-US" sz="2000" b="1" dirty="0">
                <a:solidFill>
                  <a:schemeClr val="tx1"/>
                </a:solidFill>
                <a:latin typeface="Garamond"/>
                <a:cs typeface="Garamond"/>
              </a:rPr>
              <a:t>Faculty/Advisors/Student Life Personnel as Responsible Employees</a:t>
            </a:r>
          </a:p>
        </p:txBody>
      </p:sp>
      <p:sp>
        <p:nvSpPr>
          <p:cNvPr id="5" name="Content Placeholder 4"/>
          <p:cNvSpPr>
            <a:spLocks noGrp="1"/>
          </p:cNvSpPr>
          <p:nvPr>
            <p:ph idx="1"/>
          </p:nvPr>
        </p:nvSpPr>
        <p:spPr>
          <a:xfrm>
            <a:off x="2342148" y="1143000"/>
            <a:ext cx="7011403" cy="4389120"/>
          </a:xfrm>
        </p:spPr>
        <p:txBody>
          <a:bodyPr>
            <a:normAutofit fontScale="92500"/>
          </a:bodyPr>
          <a:lstStyle/>
          <a:p>
            <a:r>
              <a:rPr lang="en-US" sz="3000" b="1" dirty="0">
                <a:latin typeface="Garamond" panose="02020404030301010803" pitchFamily="18" charset="0"/>
              </a:rPr>
              <a:t>Cons</a:t>
            </a:r>
          </a:p>
          <a:p>
            <a:pPr lvl="1">
              <a:buSzPct val="70000"/>
              <a:buFont typeface="Wingdings" panose="05000000000000000000" pitchFamily="2" charset="2"/>
              <a:buChar char="§"/>
            </a:pPr>
            <a:r>
              <a:rPr lang="en-US" sz="2600" dirty="0">
                <a:latin typeface="Garamond" panose="02020404030301010803" pitchFamily="18" charset="0"/>
              </a:rPr>
              <a:t>Deters complaints</a:t>
            </a:r>
          </a:p>
          <a:p>
            <a:pPr lvl="1">
              <a:buSzPct val="70000"/>
              <a:buFont typeface="Wingdings" panose="05000000000000000000" pitchFamily="2" charset="2"/>
              <a:buChar char="§"/>
            </a:pPr>
            <a:r>
              <a:rPr lang="en-US" sz="2600" dirty="0">
                <a:latin typeface="Garamond" panose="02020404030301010803" pitchFamily="18" charset="0"/>
              </a:rPr>
              <a:t>limits the student’s ability to “process/work through” the situation confidentially</a:t>
            </a:r>
          </a:p>
          <a:p>
            <a:pPr lvl="1">
              <a:buSzPct val="70000"/>
              <a:buFont typeface="Wingdings" panose="05000000000000000000" pitchFamily="2" charset="2"/>
              <a:buChar char="§"/>
            </a:pPr>
            <a:r>
              <a:rPr lang="en-US" sz="2600" dirty="0">
                <a:latin typeface="Garamond" panose="02020404030301010803" pitchFamily="18" charset="0"/>
              </a:rPr>
              <a:t>Could inhibit learning or otherwise interfere with student-faculty bond (divides students and faculty/advisors)</a:t>
            </a:r>
          </a:p>
          <a:p>
            <a:pPr lvl="1">
              <a:buSzPct val="70000"/>
              <a:buFont typeface="Wingdings" panose="05000000000000000000" pitchFamily="2" charset="2"/>
              <a:buChar char="§"/>
            </a:pPr>
            <a:r>
              <a:rPr lang="en-US" sz="2600" dirty="0">
                <a:latin typeface="Garamond" panose="02020404030301010803" pitchFamily="18" charset="0"/>
              </a:rPr>
              <a:t>Concern about personal liability</a:t>
            </a:r>
          </a:p>
          <a:p>
            <a:pPr lvl="1">
              <a:buSzPct val="70000"/>
              <a:buFont typeface="Wingdings" panose="05000000000000000000" pitchFamily="2" charset="2"/>
              <a:buChar char="§"/>
            </a:pPr>
            <a:r>
              <a:rPr lang="en-US" sz="2600" dirty="0">
                <a:latin typeface="Garamond" panose="02020404030301010803" pitchFamily="18" charset="0"/>
              </a:rPr>
              <a:t>Concern about how to explain the Responsible Employee’s duty to report and the student’s options</a:t>
            </a:r>
          </a:p>
          <a:p>
            <a:pPr lvl="1"/>
            <a:endParaRPr lang="en-US" b="1" dirty="0"/>
          </a:p>
          <a:p>
            <a:pPr lvl="0"/>
            <a:endParaRPr lang="en-US" b="1" dirty="0"/>
          </a:p>
        </p:txBody>
      </p:sp>
    </p:spTree>
    <p:extLst>
      <p:ext uri="{BB962C8B-B14F-4D97-AF65-F5344CB8AC3E}">
        <p14:creationId xmlns:p14="http://schemas.microsoft.com/office/powerpoint/2010/main" val="371127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614312" y="1"/>
            <a:ext cx="9211732" cy="848138"/>
          </a:xfrm>
        </p:spPr>
        <p:txBody>
          <a:bodyPr>
            <a:noAutofit/>
          </a:bodyPr>
          <a:lstStyle/>
          <a:p>
            <a:pPr lvl="0"/>
            <a:r>
              <a:rPr lang="en-US" altLang="en-US" sz="2700" b="1" dirty="0">
                <a:solidFill>
                  <a:schemeClr val="tx1"/>
                </a:solidFill>
                <a:latin typeface="Garamond"/>
                <a:cs typeface="Garamond"/>
              </a:rPr>
              <a:t>What happens if I don’t agree to be a responsible employee in my capacity as a Mentor?</a:t>
            </a:r>
            <a:endParaRPr lang="en-US" sz="2700" dirty="0">
              <a:latin typeface="Garamond"/>
              <a:cs typeface="Garamond"/>
            </a:endParaRPr>
          </a:p>
        </p:txBody>
      </p:sp>
      <p:sp>
        <p:nvSpPr>
          <p:cNvPr id="5" name="Content Placeholder 4"/>
          <p:cNvSpPr>
            <a:spLocks noGrp="1"/>
          </p:cNvSpPr>
          <p:nvPr>
            <p:ph idx="1"/>
          </p:nvPr>
        </p:nvSpPr>
        <p:spPr>
          <a:xfrm>
            <a:off x="2897977" y="1832662"/>
            <a:ext cx="6644403" cy="4389120"/>
          </a:xfrm>
        </p:spPr>
        <p:txBody>
          <a:bodyPr>
            <a:normAutofit/>
          </a:bodyPr>
          <a:lstStyle/>
          <a:p>
            <a:pPr lvl="0"/>
            <a:r>
              <a:rPr lang="en-US" b="1" dirty="0">
                <a:latin typeface="Garamond" panose="02020404030301010803" pitchFamily="18" charset="0"/>
              </a:rPr>
              <a:t>Failure to report or deciding NOT to report is a direct violation of the Columbia’s policy, and may lead to disciplinary action </a:t>
            </a:r>
            <a:r>
              <a:rPr lang="en-US" sz="2000" b="1" dirty="0">
                <a:latin typeface="Garamond" panose="02020404030301010803" pitchFamily="18" charset="0"/>
              </a:rPr>
              <a:t> </a:t>
            </a:r>
          </a:p>
          <a:p>
            <a:pPr lvl="0"/>
            <a:endParaRPr lang="en-US" sz="1800" dirty="0"/>
          </a:p>
        </p:txBody>
      </p:sp>
    </p:spTree>
    <p:extLst>
      <p:ext uri="{BB962C8B-B14F-4D97-AF65-F5344CB8AC3E}">
        <p14:creationId xmlns:p14="http://schemas.microsoft.com/office/powerpoint/2010/main" val="2662500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900" y="201614"/>
            <a:ext cx="8305800" cy="255428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Resources and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p:txBody>
      </p:sp>
      <p:pic>
        <p:nvPicPr>
          <p:cNvPr id="12291" name="Picture 4" descr="C:\Users\rs3030.ALPHA\Desktop\CU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79551"/>
            <a:ext cx="60960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95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9600" y="1752600"/>
            <a:ext cx="8610600" cy="3785652"/>
          </a:xfrm>
          <a:prstGeom prst="rect">
            <a:avLst/>
          </a:prstGeom>
          <a:noFill/>
        </p:spPr>
        <p:txBody>
          <a:bodyPr>
            <a:sp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Violations of Gender-Based Misconduct Policy for Students</a:t>
            </a:r>
            <a:endParaRPr kumimoji="0" lang="en-US" sz="2400" b="0" i="0" u="sng"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688975" marR="0" lvl="0" indent="-225425" algn="l" defTabSz="914400" rtl="0" eaLnBrk="1" fontAlgn="t" latinLnBrk="0" hangingPunct="1">
              <a:lnSpc>
                <a:spcPct val="100000"/>
              </a:lnSpc>
              <a:spcBef>
                <a:spcPts val="0"/>
              </a:spcBef>
              <a:spcAft>
                <a:spcPts val="0"/>
              </a:spcAft>
              <a:buClr>
                <a:srgbClr val="0BD0D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Gender-Based Misconduct Office: 212-854-1717</a:t>
            </a:r>
          </a:p>
          <a:p>
            <a:pPr marL="688975" marR="0" lvl="0" indent="-225425" algn="l" defTabSz="914400" rtl="0" eaLnBrk="1" fontAlgn="t" latinLnBrk="0" hangingPunct="1">
              <a:lnSpc>
                <a:spcPct val="100000"/>
              </a:lnSpc>
              <a:spcBef>
                <a:spcPts val="0"/>
              </a:spcBef>
              <a:spcAft>
                <a:spcPts val="0"/>
              </a:spcAft>
              <a:buClrTx/>
              <a:buSzTx/>
              <a:buFontTx/>
              <a:buNone/>
              <a:tabLst/>
              <a:defRPr/>
            </a:pPr>
            <a:endParaRPr kumimoji="0" lang="en-US" sz="2400" b="0" i="0" u="sng" strike="noStrike" kern="0" cap="none" spc="0" normalizeH="0" baseline="0" noProof="0" dirty="0">
              <a:ln>
                <a:noFill/>
              </a:ln>
              <a:solidFill>
                <a:srgbClr val="0070C0"/>
              </a:solidFill>
              <a:effectLst/>
              <a:uLnTx/>
              <a:uFillTx/>
              <a:latin typeface="Garamond" panose="02020404030301010803" pitchFamily="18" charset="0"/>
              <a:ea typeface="ＭＳ Ｐゴシック" pitchFamily="-111" charset="-128"/>
              <a:cs typeface="+mn-cs"/>
              <a:hlinkClick r:id="rId3"/>
            </a:endParaRPr>
          </a:p>
          <a:p>
            <a:pPr marL="688975" marR="0" lvl="0" indent="-225425" algn="l" defTabSz="914400" rtl="0" eaLnBrk="1" fontAlgn="t"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688975" marR="0" lvl="0" indent="-225425" algn="l" defTabSz="914400" rtl="0" eaLnBrk="1" fontAlgn="t" latinLnBrk="0" hangingPunct="1">
              <a:lnSpc>
                <a:spcPct val="100000"/>
              </a:lnSpc>
              <a:spcBef>
                <a:spcPts val="0"/>
              </a:spcBef>
              <a:spcAft>
                <a:spcPts val="0"/>
              </a:spcAft>
              <a:buClr>
                <a:srgbClr val="0BD0D9"/>
              </a:buClr>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Sexual Respect at Columbia: </a:t>
            </a:r>
            <a:r>
              <a:rPr kumimoji="0" lang="en-US" sz="2400" b="0" i="0" u="none" strike="noStrike" kern="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hlinkClick r:id="rId4"/>
              </a:rPr>
              <a:t>www.sexualrespect.columbia.edu</a:t>
            </a:r>
            <a:r>
              <a:rPr kumimoji="0" lang="en-US" sz="2400" b="0" i="0" u="none" strike="noStrike" kern="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			Click “Make a report”</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p:txBody>
      </p:sp>
      <p:sp>
        <p:nvSpPr>
          <p:cNvPr id="15363" name="TextBox 1"/>
          <p:cNvSpPr txBox="1">
            <a:spLocks noChangeArrowheads="1"/>
          </p:cNvSpPr>
          <p:nvPr/>
        </p:nvSpPr>
        <p:spPr bwMode="auto">
          <a:xfrm>
            <a:off x="3152775" y="158750"/>
            <a:ext cx="60642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rPr>
              <a:t>How to Report an Incident</a:t>
            </a:r>
            <a:endParaRPr kumimoji="0" lang="en-US" altLang="en-US" sz="4000" b="0"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40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808653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7935" y="1066800"/>
            <a:ext cx="8305800" cy="61166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Confidential University Offices/Staff</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Counseling and Psychological Services</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Medical Services </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Clergy in the Office of the University Chaplain </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Ombuds Office</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Sexual Violence Response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8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Additional (Non-confidential) University Offices/Staff</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Residential Life / Resident Advisers </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Public Safety</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Faculty</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Academic Advisers</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Deans of Students</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Campus Administrators</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Student Conduct and Community Standards</a:t>
            </a:r>
          </a:p>
          <a:p>
            <a:pPr marL="742950" marR="0" lvl="1" indent="-285750" algn="l" defTabSz="914400" rtl="0" eaLnBrk="1" fontAlgn="auto" latinLnBrk="0" hangingPunct="1">
              <a:lnSpc>
                <a:spcPct val="100000"/>
              </a:lnSpc>
              <a:spcBef>
                <a:spcPts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Orientation Leaders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p:txBody>
      </p:sp>
      <p:sp>
        <p:nvSpPr>
          <p:cNvPr id="3" name="Title 1"/>
          <p:cNvSpPr txBox="1">
            <a:spLocks/>
          </p:cNvSpPr>
          <p:nvPr/>
        </p:nvSpPr>
        <p:spPr bwMode="auto">
          <a:xfrm>
            <a:off x="1715634" y="76200"/>
            <a:ext cx="8760732"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prstClr val="black"/>
                </a:solidFill>
                <a:effectLst/>
                <a:uLnTx/>
                <a:uFillTx/>
                <a:latin typeface="Garamond" panose="02020404030301010803" pitchFamily="18" charset="0"/>
                <a:ea typeface="ＭＳ Ｐゴシック" pitchFamily="-111" charset="-128"/>
              </a:rPr>
              <a:t>Confidential and Additional Resources</a:t>
            </a:r>
          </a:p>
        </p:txBody>
      </p:sp>
    </p:spTree>
    <p:extLst>
      <p:ext uri="{BB962C8B-B14F-4D97-AF65-F5344CB8AC3E}">
        <p14:creationId xmlns:p14="http://schemas.microsoft.com/office/powerpoint/2010/main" val="3995112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1355" y="1471910"/>
            <a:ext cx="7001935" cy="538609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BD0D9"/>
              </a:buClr>
              <a:buSzPct val="15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Case Management and Community Engagement</a:t>
            </a:r>
          </a:p>
          <a:p>
            <a:pPr marL="914400" marR="0" lvl="1" indent="-287338" algn="l" defTabSz="914400" rtl="0" eaLnBrk="1" fontAlgn="auto" latinLnBrk="0" hangingPunct="1">
              <a:lnSpc>
                <a:spcPct val="100000"/>
              </a:lnSpc>
              <a:spcBef>
                <a:spcPts val="0"/>
              </a:spcBef>
              <a:spcAft>
                <a:spcPts val="0"/>
              </a:spcAft>
              <a:buClr>
                <a:srgbClr val="0F6FC6"/>
              </a:buClr>
              <a:buSzPct val="7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Discuss resources and accommodations</a:t>
            </a:r>
          </a:p>
          <a:p>
            <a:pPr marL="914400" marR="0" lvl="1" indent="-287338" algn="l" defTabSz="914400" rtl="0" eaLnBrk="1" fontAlgn="auto" latinLnBrk="0" hangingPunct="1">
              <a:lnSpc>
                <a:spcPct val="100000"/>
              </a:lnSpc>
              <a:spcBef>
                <a:spcPts val="0"/>
              </a:spcBef>
              <a:spcAft>
                <a:spcPts val="0"/>
              </a:spcAft>
              <a:buClr>
                <a:srgbClr val="0F6FC6"/>
              </a:buClr>
              <a:buSzPct val="7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Explain investigative and disciplinary process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285750" marR="0" lvl="1" indent="-285750" algn="l" defTabSz="914400" rtl="0" eaLnBrk="1" fontAlgn="auto" latinLnBrk="0" hangingPunct="1">
              <a:lnSpc>
                <a:spcPct val="100000"/>
              </a:lnSpc>
              <a:spcBef>
                <a:spcPts val="0"/>
              </a:spcBef>
              <a:spcAft>
                <a:spcPts val="0"/>
              </a:spcAft>
              <a:buClr>
                <a:srgbClr val="0BD0D9"/>
              </a:buClr>
              <a:buSzPct val="15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Investigation</a:t>
            </a:r>
          </a:p>
          <a:p>
            <a:pPr marL="914400" marR="0" lvl="2" indent="-342900" algn="l" defTabSz="914400" rtl="0" eaLnBrk="1" fontAlgn="auto" latinLnBrk="0" hangingPunct="1">
              <a:lnSpc>
                <a:spcPct val="100000"/>
              </a:lnSpc>
              <a:spcBef>
                <a:spcPts val="0"/>
              </a:spcBef>
              <a:spcAft>
                <a:spcPts val="0"/>
              </a:spcAft>
              <a:buClr>
                <a:srgbClr val="0F6FC6"/>
              </a:buClr>
              <a:buSzPct val="7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You have rights to a process</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285750" marR="0" lvl="1" indent="-285750" algn="l" defTabSz="914400" rtl="0" eaLnBrk="1" fontAlgn="auto" latinLnBrk="0" hangingPunct="1">
              <a:lnSpc>
                <a:spcPct val="100000"/>
              </a:lnSpc>
              <a:spcBef>
                <a:spcPts val="0"/>
              </a:spcBef>
              <a:spcAft>
                <a:spcPts val="0"/>
              </a:spcAft>
              <a:buClr>
                <a:srgbClr val="0BD0D9"/>
              </a:buClr>
              <a:buSzPct val="150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Adjudication</a:t>
            </a:r>
          </a:p>
          <a:p>
            <a:pPr marL="857250" marR="0" lvl="2" indent="-393700" algn="l" defTabSz="914400" rtl="0" eaLnBrk="1" fontAlgn="auto" latinLnBrk="0" hangingPunct="1">
              <a:lnSpc>
                <a:spcPct val="100000"/>
              </a:lnSpc>
              <a:spcBef>
                <a:spcPts val="0"/>
              </a:spcBef>
              <a:spcAft>
                <a:spcPts val="0"/>
              </a:spcAft>
              <a:buClr>
                <a:srgbClr val="0F6FC6"/>
              </a:buClr>
              <a:buSzPct val="70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rPr>
              <a:t>Sanctions (if found responsible) range from Warning / Education on the Policy, to Disciplinary Probation, to Expulsion</a:t>
            </a:r>
          </a:p>
          <a:p>
            <a:pPr marL="857250" marR="0" lvl="0" indent="-39370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sng"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p:txBody>
      </p:sp>
      <p:sp>
        <p:nvSpPr>
          <p:cNvPr id="16387" name="Title 1"/>
          <p:cNvSpPr txBox="1">
            <a:spLocks/>
          </p:cNvSpPr>
          <p:nvPr/>
        </p:nvSpPr>
        <p:spPr bwMode="auto">
          <a:xfrm>
            <a:off x="1524000" y="54429"/>
            <a:ext cx="914399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Garamond" pitchFamily="18" charset="0"/>
                <a:ea typeface="ＭＳ Ｐゴシック" pitchFamily="34" charset="-128"/>
                <a:cs typeface="+mn-cs"/>
              </a:rPr>
              <a:t>What Happens After a Report is Received</a:t>
            </a:r>
          </a:p>
        </p:txBody>
      </p:sp>
    </p:spTree>
    <p:extLst>
      <p:ext uri="{BB962C8B-B14F-4D97-AF65-F5344CB8AC3E}">
        <p14:creationId xmlns:p14="http://schemas.microsoft.com/office/powerpoint/2010/main" val="852469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650"/>
            <a:ext cx="8229600" cy="766917"/>
          </a:xfrm>
        </p:spPr>
        <p:txBody>
          <a:bodyPr>
            <a:normAutofit fontScale="90000"/>
          </a:bodyPr>
          <a:lstStyle/>
          <a:p>
            <a:pPr algn="ctr"/>
            <a:r>
              <a:rPr lang="en-US" b="1" dirty="0">
                <a:solidFill>
                  <a:schemeClr val="tx1"/>
                </a:solidFill>
                <a:latin typeface="Garamond" charset="0"/>
                <a:ea typeface="Garamond" charset="0"/>
                <a:cs typeface="Garamond" charset="0"/>
              </a:rPr>
              <a:t>Last thing you need to know</a:t>
            </a:r>
            <a:r>
              <a:rPr lang="is-IS" b="1" dirty="0">
                <a:solidFill>
                  <a:schemeClr val="tx1"/>
                </a:solidFill>
                <a:latin typeface="Garamond" charset="0"/>
                <a:ea typeface="Garamond" charset="0"/>
                <a:cs typeface="Garamond" charset="0"/>
              </a:rPr>
              <a:t>…</a:t>
            </a:r>
            <a:endParaRPr lang="en-US" b="1" dirty="0">
              <a:solidFill>
                <a:schemeClr val="tx1"/>
              </a:solidFill>
              <a:latin typeface="Garamond" charset="0"/>
              <a:ea typeface="Garamond" charset="0"/>
              <a:cs typeface="Garamond" charset="0"/>
            </a:endParaRPr>
          </a:p>
        </p:txBody>
      </p:sp>
      <p:pic>
        <p:nvPicPr>
          <p:cNvPr id="1026" name="Picture 2" descr="C:\Users\jdm2218\Desktop\Thinking Girl 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674" y="1174602"/>
            <a:ext cx="6882063" cy="458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99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 descr="Displaying scrn-1-cropped.png"/>
          <p:cNvSpPr>
            <a:spLocks noChangeAspect="1" noChangeArrowheads="1"/>
          </p:cNvSpPr>
          <p:nvPr/>
        </p:nvSpPr>
        <p:spPr bwMode="auto">
          <a:xfrm>
            <a:off x="2799160" y="-1825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949828" y="1367423"/>
            <a:ext cx="2213099" cy="4785079"/>
          </a:xfrm>
          <a:prstGeom prst="rect">
            <a:avLst/>
          </a:prstGeo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33737" y="1614774"/>
            <a:ext cx="4559968" cy="3886214"/>
          </a:xfrm>
        </p:spPr>
      </p:pic>
      <p:sp>
        <p:nvSpPr>
          <p:cNvPr id="2" name="TextBox 1"/>
          <p:cNvSpPr txBox="1"/>
          <p:nvPr/>
        </p:nvSpPr>
        <p:spPr>
          <a:xfrm>
            <a:off x="0" y="116300"/>
            <a:ext cx="90493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 review:  Title IX. . .</a:t>
            </a:r>
            <a:r>
              <a:rPr kumimoji="0" lang="en-US" sz="4000" b="1" i="1"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The Beginning</a:t>
            </a:r>
          </a:p>
        </p:txBody>
      </p:sp>
    </p:spTree>
    <p:extLst>
      <p:ext uri="{BB962C8B-B14F-4D97-AF65-F5344CB8AC3E}">
        <p14:creationId xmlns:p14="http://schemas.microsoft.com/office/powerpoint/2010/main" val="2799949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168"/>
            <a:ext cx="8229600" cy="870155"/>
          </a:xfrm>
        </p:spPr>
        <p:txBody>
          <a:bodyPr/>
          <a:lstStyle/>
          <a:p>
            <a:pPr algn="ctr"/>
            <a:r>
              <a:rPr lang="en-US" b="1" dirty="0">
                <a:solidFill>
                  <a:schemeClr val="tx1"/>
                </a:solidFill>
                <a:latin typeface="Garamond" charset="0"/>
                <a:ea typeface="Garamond" charset="0"/>
                <a:cs typeface="Garamond" charset="0"/>
              </a:rPr>
              <a:t>Enough is Enough…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2209801"/>
            <a:ext cx="5181600" cy="2720181"/>
          </a:xfrm>
        </p:spPr>
      </p:pic>
    </p:spTree>
    <p:extLst>
      <p:ext uri="{BB962C8B-B14F-4D97-AF65-F5344CB8AC3E}">
        <p14:creationId xmlns:p14="http://schemas.microsoft.com/office/powerpoint/2010/main" val="1854039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0"/>
            <a:ext cx="8229600" cy="838200"/>
          </a:xfrm>
        </p:spPr>
        <p:txBody>
          <a:bodyPr>
            <a:normAutofit fontScale="90000"/>
          </a:bodyPr>
          <a:lstStyle/>
          <a:p>
            <a:pPr algn="ctr"/>
            <a:r>
              <a:rPr lang="en-US" altLang="en-US" sz="4400" b="1" dirty="0">
                <a:solidFill>
                  <a:schemeClr val="tx1"/>
                </a:solidFill>
                <a:latin typeface="Garamond" charset="0"/>
                <a:ea typeface="Garamond" charset="0"/>
                <a:cs typeface="Garamond" charset="0"/>
              </a:rPr>
              <a:t>Student’s Bill of Rights (there are 22)</a:t>
            </a:r>
          </a:p>
        </p:txBody>
      </p:sp>
      <p:sp>
        <p:nvSpPr>
          <p:cNvPr id="3" name="Content Placeholder 2"/>
          <p:cNvSpPr>
            <a:spLocks noGrp="1"/>
          </p:cNvSpPr>
          <p:nvPr>
            <p:ph idx="1"/>
          </p:nvPr>
        </p:nvSpPr>
        <p:spPr>
          <a:xfrm>
            <a:off x="1905000" y="1244483"/>
            <a:ext cx="8425543" cy="4470517"/>
          </a:xfrm>
        </p:spPr>
        <p:txBody>
          <a:bodyPr>
            <a:noAutofit/>
          </a:bodyPr>
          <a:lstStyle/>
          <a:p>
            <a:pPr marL="36512" indent="0">
              <a:buNone/>
              <a:defRPr/>
            </a:pPr>
            <a:r>
              <a:rPr lang="en-US" sz="2400" dirty="0">
                <a:latin typeface="Garamond" charset="0"/>
                <a:ea typeface="Garamond" charset="0"/>
                <a:cs typeface="Garamond" charset="0"/>
              </a:rPr>
              <a:t>All students have the right to:</a:t>
            </a:r>
          </a:p>
          <a:p>
            <a:pPr marL="36512" indent="0">
              <a:buNone/>
              <a:defRPr/>
            </a:pPr>
            <a:endParaRPr lang="en-US" sz="1400" dirty="0">
              <a:latin typeface="Garamond" charset="0"/>
              <a:ea typeface="Garamond" charset="0"/>
              <a:cs typeface="Garamond" charset="0"/>
            </a:endParaRPr>
          </a:p>
          <a:p>
            <a:pPr marL="457200" lvl="1" indent="0">
              <a:buNone/>
              <a:defRPr/>
            </a:pPr>
            <a:r>
              <a:rPr lang="en-US" dirty="0">
                <a:latin typeface="Garamond" charset="0"/>
                <a:ea typeface="Garamond" charset="0"/>
                <a:cs typeface="Garamond" charset="0"/>
              </a:rPr>
              <a:t>1. Make a report to local law enforcement and/or state police;</a:t>
            </a:r>
          </a:p>
          <a:p>
            <a:pPr marL="436562" lvl="1" indent="0">
              <a:buNone/>
              <a:defRPr/>
            </a:pPr>
            <a:endParaRPr lang="en-US" sz="1200" dirty="0">
              <a:latin typeface="Garamond" charset="0"/>
              <a:ea typeface="Garamond" charset="0"/>
              <a:cs typeface="Garamond" charset="0"/>
            </a:endParaRPr>
          </a:p>
          <a:p>
            <a:pPr marL="457200" lvl="1" indent="0">
              <a:buNone/>
              <a:defRPr/>
            </a:pPr>
            <a:r>
              <a:rPr lang="en-US" dirty="0">
                <a:latin typeface="Garamond" charset="0"/>
                <a:ea typeface="Garamond" charset="0"/>
                <a:cs typeface="Garamond" charset="0"/>
              </a:rPr>
              <a:t>2. Have disclosures of domestic violence, dating violence, stalking, and sexual assault treated seriously;</a:t>
            </a:r>
          </a:p>
          <a:p>
            <a:pPr marL="436562" lvl="1" indent="0">
              <a:buNone/>
              <a:defRPr/>
            </a:pPr>
            <a:endParaRPr lang="en-US" sz="1200" dirty="0">
              <a:latin typeface="Garamond" charset="0"/>
              <a:ea typeface="Garamond" charset="0"/>
              <a:cs typeface="Garamond" charset="0"/>
            </a:endParaRPr>
          </a:p>
          <a:p>
            <a:pPr marL="457200" lvl="1" indent="0">
              <a:buNone/>
              <a:defRPr/>
            </a:pPr>
            <a:r>
              <a:rPr lang="en-US" dirty="0">
                <a:latin typeface="Garamond" charset="0"/>
                <a:ea typeface="Garamond" charset="0"/>
                <a:cs typeface="Garamond" charset="0"/>
              </a:rPr>
              <a:t>3. Make a decision about whether or not to disclose a crime or violation and participate in the judicial or conduct process and/or criminal justice process free from pressure by the Institution;</a:t>
            </a:r>
          </a:p>
          <a:p>
            <a:pPr marL="457200" lvl="1" indent="0">
              <a:buNone/>
              <a:defRPr/>
            </a:pPr>
            <a:endParaRPr lang="en-US" sz="1200" dirty="0">
              <a:latin typeface="Garamond" charset="0"/>
              <a:ea typeface="Garamond" charset="0"/>
              <a:cs typeface="Garamond" charset="0"/>
            </a:endParaRPr>
          </a:p>
          <a:p>
            <a:pPr marL="457200" lvl="1" indent="0">
              <a:buNone/>
              <a:defRPr/>
            </a:pPr>
            <a:r>
              <a:rPr lang="en-US" dirty="0">
                <a:latin typeface="Garamond" charset="0"/>
                <a:ea typeface="Garamond" charset="0"/>
                <a:cs typeface="Garamond" charset="0"/>
              </a:rPr>
              <a:t>4. Participate in a process that is fair, impartial, and provides adequate notice and a meaningful opportunity to be heard</a:t>
            </a:r>
          </a:p>
          <a:p>
            <a:pPr marL="457200" lvl="1" indent="0">
              <a:buNone/>
              <a:defRPr/>
            </a:pPr>
            <a:endParaRPr lang="en-US" dirty="0">
              <a:latin typeface="Garamond" charset="0"/>
              <a:ea typeface="Garamond" charset="0"/>
              <a:cs typeface="Garamond" charset="0"/>
            </a:endParaRPr>
          </a:p>
        </p:txBody>
      </p:sp>
    </p:spTree>
    <p:extLst>
      <p:ext uri="{BB962C8B-B14F-4D97-AF65-F5344CB8AC3E}">
        <p14:creationId xmlns:p14="http://schemas.microsoft.com/office/powerpoint/2010/main" val="3654742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12032"/>
            <a:ext cx="8229600" cy="838200"/>
          </a:xfrm>
        </p:spPr>
        <p:txBody>
          <a:bodyPr>
            <a:normAutofit/>
          </a:bodyPr>
          <a:lstStyle/>
          <a:p>
            <a:pPr algn="ctr"/>
            <a:r>
              <a:rPr lang="en-US" altLang="en-US" sz="4400" b="1" dirty="0">
                <a:solidFill>
                  <a:schemeClr val="tx1"/>
                </a:solidFill>
                <a:latin typeface="Garamond" charset="0"/>
                <a:ea typeface="Garamond" charset="0"/>
                <a:cs typeface="Garamond" charset="0"/>
              </a:rPr>
              <a:t>Student’s Bill of Rights</a:t>
            </a:r>
          </a:p>
        </p:txBody>
      </p:sp>
      <p:sp>
        <p:nvSpPr>
          <p:cNvPr id="3" name="Content Placeholder 2"/>
          <p:cNvSpPr>
            <a:spLocks noGrp="1"/>
          </p:cNvSpPr>
          <p:nvPr>
            <p:ph idx="1"/>
          </p:nvPr>
        </p:nvSpPr>
        <p:spPr>
          <a:xfrm>
            <a:off x="1905000" y="1244483"/>
            <a:ext cx="8142112" cy="4470517"/>
          </a:xfrm>
        </p:spPr>
        <p:txBody>
          <a:bodyPr>
            <a:noAutofit/>
          </a:bodyPr>
          <a:lstStyle/>
          <a:p>
            <a:pPr marL="457200" lvl="1" indent="0">
              <a:buNone/>
              <a:defRPr/>
            </a:pPr>
            <a:r>
              <a:rPr lang="en-US" dirty="0">
                <a:latin typeface="Garamond" charset="0"/>
                <a:ea typeface="Garamond" charset="0"/>
                <a:cs typeface="Garamond" charset="0"/>
              </a:rPr>
              <a:t>5. Be treated with dignity and to receive from the Institution courteous, fair and respectful health care and counseling services, where available;</a:t>
            </a:r>
          </a:p>
          <a:p>
            <a:pPr marL="457200" lvl="1" indent="0">
              <a:buNone/>
              <a:defRPr/>
            </a:pPr>
            <a:endParaRPr lang="en-US" sz="1200" dirty="0">
              <a:latin typeface="Garamond" charset="0"/>
              <a:ea typeface="Garamond" charset="0"/>
              <a:cs typeface="Garamond" charset="0"/>
            </a:endParaRPr>
          </a:p>
          <a:p>
            <a:pPr marL="457200" lvl="1" indent="0">
              <a:buNone/>
              <a:defRPr/>
            </a:pPr>
            <a:r>
              <a:rPr lang="en-US" dirty="0">
                <a:latin typeface="Garamond" charset="0"/>
                <a:ea typeface="Garamond" charset="0"/>
                <a:cs typeface="Garamond" charset="0"/>
              </a:rPr>
              <a:t>6. Be free from any suggestion that the reporting individual is at fault when these crimes and violations are committed, or should have acted in a different manner to avoid such crimes or violations;</a:t>
            </a:r>
          </a:p>
          <a:p>
            <a:pPr marL="457200" lvl="1" indent="0">
              <a:buNone/>
              <a:defRPr/>
            </a:pPr>
            <a:endParaRPr lang="en-US" sz="1200" dirty="0">
              <a:latin typeface="Garamond" charset="0"/>
              <a:ea typeface="Garamond" charset="0"/>
              <a:cs typeface="Garamond" charset="0"/>
            </a:endParaRPr>
          </a:p>
          <a:p>
            <a:pPr marL="457200" lvl="1" indent="0">
              <a:buNone/>
              <a:defRPr/>
            </a:pPr>
            <a:r>
              <a:rPr lang="en-US" dirty="0">
                <a:latin typeface="Garamond" charset="0"/>
                <a:ea typeface="Garamond" charset="0"/>
                <a:cs typeface="Garamond" charset="0"/>
              </a:rPr>
              <a:t>7. Describe the incident to as few Institution representatives as practicable and not be required to unnecessarily repeat a description of the incident;</a:t>
            </a:r>
          </a:p>
        </p:txBody>
      </p:sp>
    </p:spTree>
    <p:extLst>
      <p:ext uri="{BB962C8B-B14F-4D97-AF65-F5344CB8AC3E}">
        <p14:creationId xmlns:p14="http://schemas.microsoft.com/office/powerpoint/2010/main" val="769339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4011"/>
            <a:ext cx="8229600" cy="838200"/>
          </a:xfrm>
        </p:spPr>
        <p:txBody>
          <a:bodyPr>
            <a:normAutofit/>
          </a:bodyPr>
          <a:lstStyle/>
          <a:p>
            <a:pPr algn="ctr"/>
            <a:r>
              <a:rPr lang="en-US" altLang="en-US" sz="4400" b="1" dirty="0">
                <a:solidFill>
                  <a:schemeClr val="tx1"/>
                </a:solidFill>
                <a:latin typeface="Garamond" charset="0"/>
                <a:ea typeface="Garamond" charset="0"/>
                <a:cs typeface="Garamond" charset="0"/>
              </a:rPr>
              <a:t>Student’s Bill of Rights</a:t>
            </a:r>
          </a:p>
        </p:txBody>
      </p:sp>
      <p:sp>
        <p:nvSpPr>
          <p:cNvPr id="3" name="Content Placeholder 2"/>
          <p:cNvSpPr>
            <a:spLocks noGrp="1"/>
          </p:cNvSpPr>
          <p:nvPr>
            <p:ph idx="1"/>
          </p:nvPr>
        </p:nvSpPr>
        <p:spPr>
          <a:xfrm>
            <a:off x="1905000" y="1244483"/>
            <a:ext cx="8119534" cy="4470517"/>
          </a:xfrm>
        </p:spPr>
        <p:txBody>
          <a:bodyPr>
            <a:noAutofit/>
          </a:bodyPr>
          <a:lstStyle/>
          <a:p>
            <a:pPr marL="457200" lvl="1" indent="0">
              <a:buNone/>
              <a:defRPr/>
            </a:pPr>
            <a:r>
              <a:rPr lang="en-US" sz="2000" dirty="0">
                <a:latin typeface="Garamond" charset="0"/>
                <a:ea typeface="Garamond" charset="0"/>
                <a:cs typeface="Garamond" charset="0"/>
              </a:rPr>
              <a:t>8. Be protected from retaliation by the Institution, any student, the accused and/or the Respondent, and/or their friends, family and acquaintances within the jurisdiction of the Institution;</a:t>
            </a:r>
          </a:p>
          <a:p>
            <a:pPr marL="457200" lvl="1" indent="0">
              <a:buNone/>
              <a:defRPr/>
            </a:pPr>
            <a:endParaRPr lang="en-US" sz="2000" dirty="0">
              <a:latin typeface="Garamond" charset="0"/>
              <a:ea typeface="Garamond" charset="0"/>
              <a:cs typeface="Garamond" charset="0"/>
            </a:endParaRPr>
          </a:p>
          <a:p>
            <a:pPr marL="457200" lvl="1" indent="0">
              <a:buNone/>
              <a:defRPr/>
            </a:pPr>
            <a:r>
              <a:rPr lang="en-US" sz="2000" dirty="0">
                <a:latin typeface="Garamond" charset="0"/>
                <a:ea typeface="Garamond" charset="0"/>
                <a:cs typeface="Garamond" charset="0"/>
              </a:rPr>
              <a:t>9. Access to at least one level of appeal of a determination;</a:t>
            </a:r>
          </a:p>
          <a:p>
            <a:pPr marL="457200" lvl="1" indent="0">
              <a:buNone/>
              <a:defRPr/>
            </a:pPr>
            <a:endParaRPr lang="en-US" sz="2000" dirty="0">
              <a:latin typeface="Garamond" charset="0"/>
              <a:ea typeface="Garamond" charset="0"/>
              <a:cs typeface="Garamond" charset="0"/>
            </a:endParaRPr>
          </a:p>
          <a:p>
            <a:pPr marL="457200" lvl="1" indent="0">
              <a:buNone/>
              <a:defRPr/>
            </a:pPr>
            <a:r>
              <a:rPr lang="en-US" sz="2000" dirty="0">
                <a:latin typeface="Garamond" charset="0"/>
                <a:ea typeface="Garamond" charset="0"/>
                <a:cs typeface="Garamond" charset="0"/>
              </a:rPr>
              <a:t>10. Be accompanied by an advisor of choice who may assist and advise a reporting individual, accused, or respondent throughout the judicial or conduct process including during all meetings and hearings related to such process; and</a:t>
            </a:r>
          </a:p>
          <a:p>
            <a:pPr marL="457200" lvl="1" indent="0">
              <a:buNone/>
              <a:defRPr/>
            </a:pPr>
            <a:endParaRPr lang="en-US" sz="2000" dirty="0">
              <a:latin typeface="Garamond" charset="0"/>
              <a:ea typeface="Garamond" charset="0"/>
              <a:cs typeface="Garamond" charset="0"/>
            </a:endParaRPr>
          </a:p>
          <a:p>
            <a:pPr marL="457200" lvl="1" indent="0">
              <a:buNone/>
              <a:defRPr/>
            </a:pPr>
            <a:r>
              <a:rPr lang="en-US" sz="2000" dirty="0">
                <a:latin typeface="Garamond" charset="0"/>
                <a:ea typeface="Garamond" charset="0"/>
                <a:cs typeface="Garamond" charset="0"/>
              </a:rPr>
              <a:t>11. Exercise civil rights and practice of religion without interference by the investigative, criminal justice, or judicial or conduct process of the Institution.</a:t>
            </a:r>
          </a:p>
        </p:txBody>
      </p:sp>
    </p:spTree>
    <p:extLst>
      <p:ext uri="{BB962C8B-B14F-4D97-AF65-F5344CB8AC3E}">
        <p14:creationId xmlns:p14="http://schemas.microsoft.com/office/powerpoint/2010/main" val="4128185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20053"/>
            <a:ext cx="8229600" cy="838200"/>
          </a:xfrm>
        </p:spPr>
        <p:txBody>
          <a:bodyPr>
            <a:normAutofit/>
          </a:bodyPr>
          <a:lstStyle/>
          <a:p>
            <a:pPr algn="ctr"/>
            <a:r>
              <a:rPr lang="en-US" altLang="en-US" sz="4400" b="1" dirty="0">
                <a:solidFill>
                  <a:schemeClr val="tx1"/>
                </a:solidFill>
                <a:latin typeface="Garamond" charset="0"/>
                <a:ea typeface="Garamond" charset="0"/>
                <a:cs typeface="Garamond" charset="0"/>
              </a:rPr>
              <a:t>Additional Rights</a:t>
            </a:r>
          </a:p>
        </p:txBody>
      </p:sp>
      <p:sp>
        <p:nvSpPr>
          <p:cNvPr id="3" name="Content Placeholder 2"/>
          <p:cNvSpPr>
            <a:spLocks noGrp="1"/>
          </p:cNvSpPr>
          <p:nvPr>
            <p:ph idx="1"/>
          </p:nvPr>
        </p:nvSpPr>
        <p:spPr>
          <a:xfrm>
            <a:off x="1905000" y="1244483"/>
            <a:ext cx="8425543" cy="4470517"/>
          </a:xfrm>
        </p:spPr>
        <p:txBody>
          <a:bodyPr>
            <a:noAutofit/>
          </a:bodyPr>
          <a:lstStyle/>
          <a:p>
            <a:pPr>
              <a:defRPr/>
            </a:pPr>
            <a:r>
              <a:rPr lang="en-US" sz="2200" dirty="0">
                <a:latin typeface="Garamond" panose="02020404030301010803" pitchFamily="18" charset="0"/>
              </a:rPr>
              <a:t>The complainant must be notified of his/her right to "emergency access" to a Title IX Coordinator or other trained official who can advise of:</a:t>
            </a:r>
          </a:p>
          <a:p>
            <a:pPr marL="801688" lvl="1" indent="-407988">
              <a:buFont typeface="Wingdings" panose="05000000000000000000" pitchFamily="2" charset="2"/>
              <a:buChar char="§"/>
              <a:defRPr/>
            </a:pPr>
            <a:r>
              <a:rPr lang="en-US" sz="2200" dirty="0">
                <a:latin typeface="Garamond" panose="02020404030301010803" pitchFamily="18" charset="0"/>
              </a:rPr>
              <a:t>Options as to how to proceed</a:t>
            </a:r>
          </a:p>
          <a:p>
            <a:pPr marL="801688" lvl="1" indent="-407988">
              <a:buFont typeface="Wingdings" panose="05000000000000000000" pitchFamily="2" charset="2"/>
              <a:buChar char="§"/>
              <a:defRPr/>
            </a:pPr>
            <a:r>
              <a:rPr lang="en-US" sz="2200" dirty="0">
                <a:latin typeface="Garamond" panose="02020404030301010803" pitchFamily="18" charset="0"/>
              </a:rPr>
              <a:t>The importance of preserving evidence and of a sexual assault examination</a:t>
            </a:r>
          </a:p>
          <a:p>
            <a:pPr marL="801688" lvl="1" indent="-407988">
              <a:buFont typeface="Wingdings" panose="05000000000000000000" pitchFamily="2" charset="2"/>
              <a:buChar char="§"/>
              <a:defRPr/>
            </a:pPr>
            <a:r>
              <a:rPr lang="en-US" sz="2200" dirty="0">
                <a:latin typeface="Garamond" panose="02020404030301010803" pitchFamily="18" charset="0"/>
              </a:rPr>
              <a:t>That criminal and institution systems use different standards of proof and that questions as to whether the incident violated the criminal law must be made by law enforcement</a:t>
            </a:r>
          </a:p>
          <a:p>
            <a:pPr marL="801688" lvl="1" indent="-407988">
              <a:buFont typeface="Wingdings" panose="05000000000000000000" pitchFamily="2" charset="2"/>
              <a:buChar char="§"/>
              <a:defRPr/>
            </a:pPr>
            <a:r>
              <a:rPr lang="en-US" sz="2200" dirty="0">
                <a:latin typeface="Garamond" panose="02020404030301010803" pitchFamily="18" charset="0"/>
              </a:rPr>
              <a:t>Whether the official is authorized to offer confidentiality or privacy</a:t>
            </a:r>
          </a:p>
          <a:p>
            <a:pPr marL="801688" lvl="1" indent="-407988">
              <a:buFont typeface="Wingdings" panose="05000000000000000000" pitchFamily="2" charset="2"/>
              <a:buChar char="§"/>
              <a:defRPr/>
            </a:pPr>
            <a:r>
              <a:rPr lang="en-US" sz="2200" dirty="0">
                <a:latin typeface="Garamond" panose="02020404030301010803" pitchFamily="18" charset="0"/>
              </a:rPr>
              <a:t>Other options for reporting</a:t>
            </a:r>
          </a:p>
        </p:txBody>
      </p:sp>
    </p:spTree>
    <p:extLst>
      <p:ext uri="{BB962C8B-B14F-4D97-AF65-F5344CB8AC3E}">
        <p14:creationId xmlns:p14="http://schemas.microsoft.com/office/powerpoint/2010/main" val="1760766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8021"/>
            <a:ext cx="8229600" cy="838200"/>
          </a:xfrm>
        </p:spPr>
        <p:txBody>
          <a:bodyPr>
            <a:normAutofit/>
          </a:bodyPr>
          <a:lstStyle/>
          <a:p>
            <a:pPr algn="ctr"/>
            <a:r>
              <a:rPr lang="en-US" altLang="en-US" sz="4400" b="1" dirty="0">
                <a:solidFill>
                  <a:schemeClr val="tx1"/>
                </a:solidFill>
                <a:latin typeface="Garamond" charset="0"/>
                <a:ea typeface="Garamond" charset="0"/>
                <a:cs typeface="Garamond" charset="0"/>
              </a:rPr>
              <a:t>Additional Rights</a:t>
            </a:r>
          </a:p>
        </p:txBody>
      </p:sp>
      <p:sp>
        <p:nvSpPr>
          <p:cNvPr id="3" name="Content Placeholder 2"/>
          <p:cNvSpPr>
            <a:spLocks noGrp="1"/>
          </p:cNvSpPr>
          <p:nvPr>
            <p:ph idx="1"/>
          </p:nvPr>
        </p:nvSpPr>
        <p:spPr>
          <a:xfrm>
            <a:off x="1905000" y="1244483"/>
            <a:ext cx="8425543" cy="4470517"/>
          </a:xfrm>
        </p:spPr>
        <p:txBody>
          <a:bodyPr>
            <a:noAutofit/>
          </a:bodyPr>
          <a:lstStyle/>
          <a:p>
            <a:pPr>
              <a:defRPr/>
            </a:pPr>
            <a:r>
              <a:rPr lang="en-US" sz="2400" dirty="0">
                <a:latin typeface="Garamond" panose="02020404030301010803" pitchFamily="18" charset="0"/>
              </a:rPr>
              <a:t>A right to access Columbia offices and resources that provide confidentiality versus privacy</a:t>
            </a:r>
          </a:p>
          <a:p>
            <a:pPr>
              <a:defRPr/>
            </a:pPr>
            <a:r>
              <a:rPr lang="en-US" sz="2400" dirty="0">
                <a:latin typeface="Garamond" panose="02020404030301010803" pitchFamily="18" charset="0"/>
              </a:rPr>
              <a:t>If the accused is an employee, the right to disclose the incident to human resources or to have a confidential or private employee assist in reporting to human resources</a:t>
            </a:r>
          </a:p>
          <a:p>
            <a:pPr>
              <a:defRPr/>
            </a:pPr>
            <a:r>
              <a:rPr lang="en-US" sz="2400" dirty="0">
                <a:latin typeface="Garamond" panose="02020404030301010803" pitchFamily="18" charset="0"/>
              </a:rPr>
              <a:t>To receive assistance from institution initiating proceedings in family or civil court</a:t>
            </a:r>
          </a:p>
          <a:p>
            <a:pPr>
              <a:defRPr/>
            </a:pPr>
            <a:r>
              <a:rPr lang="en-US" sz="2400" dirty="0">
                <a:latin typeface="Garamond" panose="02020404030301010803" pitchFamily="18" charset="0"/>
              </a:rPr>
              <a:t>Information about available support resources, including whether they are free or for a cost</a:t>
            </a:r>
          </a:p>
          <a:p>
            <a:pPr>
              <a:defRPr/>
            </a:pPr>
            <a:r>
              <a:rPr lang="en-US" sz="2400" dirty="0">
                <a:latin typeface="Garamond" panose="02020404030301010803" pitchFamily="18" charset="0"/>
              </a:rPr>
              <a:t>No contact orders, interim measures and accommodations to protect the reporting party, victim and community</a:t>
            </a:r>
          </a:p>
        </p:txBody>
      </p:sp>
    </p:spTree>
    <p:extLst>
      <p:ext uri="{BB962C8B-B14F-4D97-AF65-F5344CB8AC3E}">
        <p14:creationId xmlns:p14="http://schemas.microsoft.com/office/powerpoint/2010/main" val="3270122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981200" y="326571"/>
            <a:ext cx="8229600" cy="381000"/>
          </a:xfrm>
        </p:spPr>
        <p:txBody>
          <a:bodyPr>
            <a:noAutofit/>
          </a:bodyPr>
          <a:lstStyle/>
          <a:p>
            <a:pPr lvl="0" algn="ctr"/>
            <a:r>
              <a:rPr lang="en-US" altLang="en-US" sz="4000" b="1" dirty="0">
                <a:solidFill>
                  <a:schemeClr val="tx1"/>
                </a:solidFill>
                <a:latin typeface="Garamond"/>
                <a:cs typeface="Garamond"/>
              </a:rPr>
              <a:t>What is all this really about?</a:t>
            </a:r>
            <a:endParaRPr lang="en-US" sz="4000" dirty="0">
              <a:latin typeface="Garamond"/>
              <a:cs typeface="Garamond"/>
            </a:endParaRPr>
          </a:p>
        </p:txBody>
      </p:sp>
      <p:sp>
        <p:nvSpPr>
          <p:cNvPr id="5" name="Content Placeholder 4"/>
          <p:cNvSpPr>
            <a:spLocks noGrp="1"/>
          </p:cNvSpPr>
          <p:nvPr>
            <p:ph idx="1"/>
          </p:nvPr>
        </p:nvSpPr>
        <p:spPr>
          <a:xfrm>
            <a:off x="2209800" y="1143000"/>
            <a:ext cx="8229600" cy="4389120"/>
          </a:xfrm>
        </p:spPr>
        <p:txBody>
          <a:bodyPr>
            <a:normAutofit/>
          </a:bodyPr>
          <a:lstStyle/>
          <a:p>
            <a:pPr lvl="0"/>
            <a:r>
              <a:rPr lang="en-US" dirty="0">
                <a:latin typeface="Garamond" panose="02020404030301010803" pitchFamily="18" charset="0"/>
              </a:rPr>
              <a:t>Why is this really necessary?</a:t>
            </a:r>
          </a:p>
          <a:p>
            <a:pPr lvl="0"/>
            <a:r>
              <a:rPr lang="en-US" dirty="0">
                <a:latin typeface="Garamond" panose="02020404030301010803" pitchFamily="18" charset="0"/>
              </a:rPr>
              <a:t>Spread the information gathering net widely.     </a:t>
            </a:r>
          </a:p>
          <a:p>
            <a:pPr marL="914400" lvl="1" indent="-246063">
              <a:buFont typeface="Wingdings" panose="05000000000000000000" pitchFamily="2" charset="2"/>
              <a:buChar char="§"/>
            </a:pPr>
            <a:r>
              <a:rPr lang="en-US" dirty="0">
                <a:latin typeface="Garamond" panose="02020404030301010803" pitchFamily="18" charset="0"/>
              </a:rPr>
              <a:t>End the harassment </a:t>
            </a:r>
            <a:endParaRPr lang="en-US" sz="1600" dirty="0">
              <a:latin typeface="Garamond" panose="02020404030301010803" pitchFamily="18" charset="0"/>
            </a:endParaRPr>
          </a:p>
          <a:p>
            <a:pPr marL="914400" lvl="1" indent="-246063">
              <a:buFont typeface="Wingdings" panose="05000000000000000000" pitchFamily="2" charset="2"/>
              <a:buChar char="§"/>
            </a:pPr>
            <a:r>
              <a:rPr lang="en-US" dirty="0">
                <a:latin typeface="Garamond" panose="02020404030301010803" pitchFamily="18" charset="0"/>
              </a:rPr>
              <a:t>Prevent the harassment from happening again </a:t>
            </a:r>
            <a:endParaRPr lang="en-US" sz="1600" dirty="0">
              <a:latin typeface="Garamond" panose="02020404030301010803" pitchFamily="18" charset="0"/>
            </a:endParaRPr>
          </a:p>
          <a:p>
            <a:pPr marL="914400" lvl="1" indent="-246063">
              <a:buFont typeface="Wingdings" panose="05000000000000000000" pitchFamily="2" charset="2"/>
              <a:buChar char="§"/>
            </a:pPr>
            <a:r>
              <a:rPr lang="en-US" dirty="0">
                <a:latin typeface="Garamond" panose="02020404030301010803" pitchFamily="18" charset="0"/>
              </a:rPr>
              <a:t>Remedy the effects of the harassment </a:t>
            </a:r>
            <a:endParaRPr lang="en-US" sz="1600" dirty="0">
              <a:latin typeface="Garamond" panose="02020404030301010803" pitchFamily="18" charset="0"/>
            </a:endParaRPr>
          </a:p>
          <a:p>
            <a:pPr lvl="0"/>
            <a:endParaRPr lang="en-US" sz="2000" dirty="0"/>
          </a:p>
          <a:p>
            <a:pPr lvl="0"/>
            <a:endParaRPr lang="en-US" sz="1800" dirty="0"/>
          </a:p>
        </p:txBody>
      </p:sp>
      <p:pic>
        <p:nvPicPr>
          <p:cNvPr id="4" name="Picture 3" descr="theres-been-a-rare-breakthrough-in-the-fight-against-campus-sexual-ass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705" y="3505200"/>
            <a:ext cx="5334000" cy="2667000"/>
          </a:xfrm>
          <a:prstGeom prst="rect">
            <a:avLst/>
          </a:prstGeom>
        </p:spPr>
      </p:pic>
    </p:spTree>
    <p:extLst>
      <p:ext uri="{BB962C8B-B14F-4D97-AF65-F5344CB8AC3E}">
        <p14:creationId xmlns:p14="http://schemas.microsoft.com/office/powerpoint/2010/main" val="35885092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981200" y="304800"/>
            <a:ext cx="8229600" cy="381000"/>
          </a:xfrm>
        </p:spPr>
        <p:txBody>
          <a:bodyPr>
            <a:noAutofit/>
          </a:bodyPr>
          <a:lstStyle/>
          <a:p>
            <a:pPr lvl="0" algn="ctr"/>
            <a:r>
              <a:rPr lang="en-US" sz="4000" b="1" dirty="0">
                <a:solidFill>
                  <a:schemeClr val="tx1"/>
                </a:solidFill>
                <a:latin typeface="Garamond" panose="02020404030301010803" pitchFamily="18" charset="0"/>
              </a:rPr>
              <a:t>Responsible Employees Provide </a:t>
            </a:r>
          </a:p>
        </p:txBody>
      </p:sp>
      <p:sp>
        <p:nvSpPr>
          <p:cNvPr id="5" name="Content Placeholder 4"/>
          <p:cNvSpPr>
            <a:spLocks noGrp="1"/>
          </p:cNvSpPr>
          <p:nvPr>
            <p:ph idx="1"/>
          </p:nvPr>
        </p:nvSpPr>
        <p:spPr>
          <a:xfrm>
            <a:off x="2209800" y="1143000"/>
            <a:ext cx="8229600" cy="4389120"/>
          </a:xfrm>
        </p:spPr>
        <p:txBody>
          <a:bodyPr>
            <a:normAutofit/>
          </a:bodyPr>
          <a:lstStyle/>
          <a:p>
            <a:pPr marL="0" indent="0">
              <a:buNone/>
            </a:pPr>
            <a:endParaRPr lang="en-US" sz="3600" b="1" i="1" dirty="0">
              <a:solidFill>
                <a:schemeClr val="accent3"/>
              </a:solidFill>
              <a:latin typeface="Garamond" panose="02020404030301010803" pitchFamily="18" charset="0"/>
            </a:endParaRPr>
          </a:p>
          <a:p>
            <a:pPr marL="0" indent="0">
              <a:buNone/>
            </a:pPr>
            <a:r>
              <a:rPr lang="en-US" sz="3600" b="1" dirty="0">
                <a:solidFill>
                  <a:schemeClr val="accent3"/>
                </a:solidFill>
                <a:latin typeface="Garamond" panose="02020404030301010803" pitchFamily="18" charset="0"/>
              </a:rPr>
              <a:t>•</a:t>
            </a:r>
            <a:r>
              <a:rPr lang="en-US" sz="3200" b="1" dirty="0">
                <a:solidFill>
                  <a:schemeClr val="accent3"/>
                </a:solidFill>
                <a:latin typeface="Garamond" panose="02020404030301010803" pitchFamily="18" charset="0"/>
              </a:rPr>
              <a:t> </a:t>
            </a:r>
            <a:r>
              <a:rPr lang="en-US" sz="3600" b="1" dirty="0">
                <a:latin typeface="Garamond" panose="02020404030301010803" pitchFamily="18" charset="0"/>
              </a:rPr>
              <a:t>Control </a:t>
            </a:r>
            <a:r>
              <a:rPr lang="en-US" sz="3600" b="1" dirty="0">
                <a:solidFill>
                  <a:schemeClr val="accent3"/>
                </a:solidFill>
                <a:latin typeface="Garamond" panose="02020404030301010803" pitchFamily="18" charset="0"/>
              </a:rPr>
              <a:t>• </a:t>
            </a:r>
            <a:r>
              <a:rPr lang="en-US" sz="3600" b="1" dirty="0">
                <a:latin typeface="Garamond" panose="02020404030301010803" pitchFamily="18" charset="0"/>
              </a:rPr>
              <a:t>Dignity </a:t>
            </a:r>
            <a:r>
              <a:rPr lang="en-US" sz="3600" b="1" dirty="0">
                <a:solidFill>
                  <a:schemeClr val="accent3"/>
                </a:solidFill>
                <a:latin typeface="Garamond" panose="02020404030301010803" pitchFamily="18" charset="0"/>
              </a:rPr>
              <a:t>•</a:t>
            </a:r>
            <a:r>
              <a:rPr lang="en-US" sz="3600" b="1" dirty="0">
                <a:latin typeface="Garamond" panose="02020404030301010803" pitchFamily="18" charset="0"/>
              </a:rPr>
              <a:t> Choice </a:t>
            </a:r>
          </a:p>
          <a:p>
            <a:pPr marL="801688" lvl="1" indent="-407988">
              <a:buFont typeface="Wingdings" panose="05000000000000000000" pitchFamily="2" charset="2"/>
              <a:buChar char="§"/>
            </a:pPr>
            <a:r>
              <a:rPr lang="en-US" dirty="0">
                <a:latin typeface="Garamond" panose="02020404030301010803" pitchFamily="18" charset="0"/>
              </a:rPr>
              <a:t>Eyes and ears in the Columbia community</a:t>
            </a:r>
          </a:p>
          <a:p>
            <a:pPr marL="801688" lvl="1" indent="-407988">
              <a:buFont typeface="Wingdings" panose="05000000000000000000" pitchFamily="2" charset="2"/>
              <a:buChar char="§"/>
            </a:pPr>
            <a:r>
              <a:rPr lang="en-US" dirty="0">
                <a:latin typeface="Garamond" panose="02020404030301010803" pitchFamily="18" charset="0"/>
              </a:rPr>
              <a:t>A path for to provide resources and information for those who need it.</a:t>
            </a:r>
          </a:p>
          <a:p>
            <a:pPr marL="801688" lvl="1" indent="-407988">
              <a:buFont typeface="Wingdings" panose="05000000000000000000" pitchFamily="2" charset="2"/>
              <a:buChar char="§"/>
            </a:pPr>
            <a:r>
              <a:rPr lang="en-US" dirty="0">
                <a:latin typeface="Garamond" panose="02020404030301010803" pitchFamily="18" charset="0"/>
              </a:rPr>
              <a:t>Support for the individual student’s decisions</a:t>
            </a:r>
          </a:p>
          <a:p>
            <a:pPr marL="801688" lvl="1" indent="-407988">
              <a:buFont typeface="Wingdings" panose="05000000000000000000" pitchFamily="2" charset="2"/>
              <a:buChar char="§"/>
            </a:pPr>
            <a:r>
              <a:rPr lang="en-US" dirty="0">
                <a:latin typeface="Garamond" panose="02020404030301010803" pitchFamily="18" charset="0"/>
              </a:rPr>
              <a:t>If they come to you, they want you to help.</a:t>
            </a:r>
          </a:p>
        </p:txBody>
      </p:sp>
    </p:spTree>
    <p:extLst>
      <p:ext uri="{BB962C8B-B14F-4D97-AF65-F5344CB8AC3E}">
        <p14:creationId xmlns:p14="http://schemas.microsoft.com/office/powerpoint/2010/main" val="3661570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600200" y="228600"/>
            <a:ext cx="9067800" cy="381000"/>
          </a:xfrm>
        </p:spPr>
        <p:txBody>
          <a:bodyPr>
            <a:noAutofit/>
          </a:bodyPr>
          <a:lstStyle/>
          <a:p>
            <a:pPr lvl="0" algn="ctr"/>
            <a:r>
              <a:rPr lang="en-US" sz="3600" b="1" dirty="0">
                <a:solidFill>
                  <a:schemeClr val="tx1"/>
                </a:solidFill>
                <a:latin typeface="Garamond" panose="02020404030301010803" pitchFamily="18" charset="0"/>
              </a:rPr>
              <a:t>Responsibilities of the Responsible Employee </a:t>
            </a:r>
          </a:p>
        </p:txBody>
      </p:sp>
      <p:sp>
        <p:nvSpPr>
          <p:cNvPr id="5" name="Content Placeholder 4"/>
          <p:cNvSpPr>
            <a:spLocks noGrp="1"/>
          </p:cNvSpPr>
          <p:nvPr>
            <p:ph idx="1"/>
          </p:nvPr>
        </p:nvSpPr>
        <p:spPr>
          <a:xfrm>
            <a:off x="2946400" y="1143000"/>
            <a:ext cx="7493000" cy="4389120"/>
          </a:xfrm>
        </p:spPr>
        <p:txBody>
          <a:bodyPr>
            <a:normAutofit/>
          </a:bodyPr>
          <a:lstStyle/>
          <a:p>
            <a:pPr lvl="0"/>
            <a:endParaRPr lang="en-US" sz="3600" b="1" dirty="0">
              <a:latin typeface="Garamond" panose="02020404030301010803" pitchFamily="18" charset="0"/>
            </a:endParaRPr>
          </a:p>
          <a:p>
            <a:pPr lvl="0"/>
            <a:endParaRPr lang="en-US" sz="3600" b="1" dirty="0">
              <a:latin typeface="Garamond" panose="02020404030301010803" pitchFamily="18" charset="0"/>
            </a:endParaRPr>
          </a:p>
          <a:p>
            <a:pPr lvl="0"/>
            <a:r>
              <a:rPr lang="en-US" sz="3600" b="1" dirty="0">
                <a:latin typeface="Garamond" panose="02020404030301010803" pitchFamily="18" charset="0"/>
              </a:rPr>
              <a:t>Listen </a:t>
            </a:r>
          </a:p>
          <a:p>
            <a:pPr lvl="0"/>
            <a:r>
              <a:rPr lang="en-US" sz="3600" b="1" dirty="0">
                <a:latin typeface="Garamond" panose="02020404030301010803" pitchFamily="18" charset="0"/>
              </a:rPr>
              <a:t>Support </a:t>
            </a:r>
          </a:p>
          <a:p>
            <a:pPr lvl="0"/>
            <a:r>
              <a:rPr lang="en-US" sz="3600" b="1" dirty="0">
                <a:latin typeface="Garamond" panose="02020404030301010803" pitchFamily="18" charset="0"/>
              </a:rPr>
              <a:t>Refer</a:t>
            </a:r>
          </a:p>
        </p:txBody>
      </p:sp>
      <p:pic>
        <p:nvPicPr>
          <p:cNvPr id="3" name="Picture 2" descr="larg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126" y="2225842"/>
            <a:ext cx="3810000" cy="2526632"/>
          </a:xfrm>
          <a:prstGeom prst="rect">
            <a:avLst/>
          </a:prstGeom>
        </p:spPr>
      </p:pic>
    </p:spTree>
    <p:extLst>
      <p:ext uri="{BB962C8B-B14F-4D97-AF65-F5344CB8AC3E}">
        <p14:creationId xmlns:p14="http://schemas.microsoft.com/office/powerpoint/2010/main" val="3822145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p:nvPr>
        </p:nvSpPr>
        <p:spPr bwMode="auto">
          <a:xfrm>
            <a:off x="3581400" y="152402"/>
            <a:ext cx="5029200" cy="750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ctr">
              <a:buNone/>
            </a:pPr>
            <a:r>
              <a:rPr lang="en-US" altLang="en-US" sz="4000" b="1" dirty="0">
                <a:latin typeface="Garamond" panose="02020404030301010803" pitchFamily="18" charset="0"/>
                <a:ea typeface="ＭＳ Ｐゴシック" pitchFamily="34" charset="-128"/>
              </a:rPr>
              <a:t>Leaders Speak Up</a:t>
            </a:r>
          </a:p>
        </p:txBody>
      </p:sp>
      <p:sp>
        <p:nvSpPr>
          <p:cNvPr id="5" name="TextBox 4"/>
          <p:cNvSpPr txBox="1"/>
          <p:nvPr/>
        </p:nvSpPr>
        <p:spPr>
          <a:xfrm>
            <a:off x="1524000" y="864757"/>
            <a:ext cx="9144000" cy="4278094"/>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ts val="0"/>
              </a:spcAft>
              <a:buClr>
                <a:srgbClr val="0BD0D9"/>
              </a:buClr>
              <a:buSzPct val="150000"/>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What about when I actually see something happening that involves a student who is being subjected to misconduct?</a:t>
            </a:r>
          </a:p>
          <a:p>
            <a:pPr marL="342900" marR="0" lvl="0" indent="-342900" algn="l" defTabSz="914400" rtl="0" eaLnBrk="1" fontAlgn="base" latinLnBrk="0" hangingPunct="1">
              <a:lnSpc>
                <a:spcPct val="100000"/>
              </a:lnSpc>
              <a:spcBef>
                <a:spcPct val="0"/>
              </a:spcBef>
              <a:spcAft>
                <a:spcPts val="0"/>
              </a:spcAft>
              <a:buClr>
                <a:srgbClr val="0BD0D9"/>
              </a:buClr>
              <a:buSzPct val="150000"/>
              <a:buFont typeface="Arial" panose="020B0604020202020204" pitchFamily="34" charset="0"/>
              <a:buChar char="•"/>
              <a:tabLst/>
              <a:defRPr/>
            </a:pPr>
            <a:endParaRPr kumimoji="0" lang="en-US" sz="2000" b="1"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endParaRPr>
          </a:p>
          <a:p>
            <a:pPr marL="1139825" marR="0" lvl="1" indent="-342900" algn="l" defTabSz="914400" rtl="0" eaLnBrk="1" fontAlgn="base" latinLnBrk="0" hangingPunct="1">
              <a:lnSpc>
                <a:spcPct val="100000"/>
              </a:lnSpc>
              <a:spcBef>
                <a:spcPct val="0"/>
              </a:spcBef>
              <a:spcAft>
                <a:spcPts val="0"/>
              </a:spcAft>
              <a:buClr>
                <a:srgbClr val="0F6FC6"/>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You see something, say something.  You are leaders</a:t>
            </a:r>
            <a:r>
              <a:rPr kumimoji="0" lang="is-IS" sz="2000" b="1"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…don’t just be bystanders.  Do something!  You have a duty to act under Columbia’s policy.</a:t>
            </a:r>
          </a:p>
          <a:p>
            <a:pPr marL="1139825" marR="0" lvl="1" indent="-342900" algn="l" defTabSz="914400" rtl="0" eaLnBrk="1" fontAlgn="base" latinLnBrk="0" hangingPunct="1">
              <a:lnSpc>
                <a:spcPct val="100000"/>
              </a:lnSpc>
              <a:spcBef>
                <a:spcPct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Penn State:  Penn State is the mother of all teachable moments for the bystander approach—men in powerful orientation leaders failed to act to protect children and said and did nothing.</a:t>
            </a:r>
          </a:p>
          <a:p>
            <a:pPr marL="1139825" marR="0" lvl="1" indent="-342900" algn="l" defTabSz="914400" rtl="0" eaLnBrk="1" fontAlgn="base" latinLnBrk="0" hangingPunct="1">
              <a:lnSpc>
                <a:spcPct val="100000"/>
              </a:lnSpc>
              <a:spcBef>
                <a:spcPct val="0"/>
              </a:spcBef>
              <a:spcAft>
                <a:spcPts val="0"/>
              </a:spcAft>
              <a:buClr>
                <a:srgbClr val="0F6FC6"/>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Need people with guts and integrity to stand up in these situations and become leaders.</a:t>
            </a:r>
          </a:p>
          <a:p>
            <a:pPr marL="1139825" marR="0" lvl="1" indent="-342900" algn="l" defTabSz="914400" rtl="0" eaLnBrk="1" fontAlgn="base" latinLnBrk="0" hangingPunct="1">
              <a:lnSpc>
                <a:spcPct val="100000"/>
              </a:lnSpc>
              <a:spcBef>
                <a:spcPct val="0"/>
              </a:spcBef>
              <a:spcAft>
                <a:spcPts val="0"/>
              </a:spcAft>
              <a:buClr>
                <a:srgbClr val="0F6FC6"/>
              </a:buClr>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MLK:  “In the end, we will remember not the words of our enemies but the silence of our friends….”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30" y="5034576"/>
            <a:ext cx="4723270" cy="1641262"/>
          </a:xfrm>
          <a:prstGeom prst="rect">
            <a:avLst/>
          </a:prstGeom>
        </p:spPr>
      </p:pic>
    </p:spTree>
    <p:extLst>
      <p:ext uri="{BB962C8B-B14F-4D97-AF65-F5344CB8AC3E}">
        <p14:creationId xmlns:p14="http://schemas.microsoft.com/office/powerpoint/2010/main" val="19622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9300" y="914401"/>
            <a:ext cx="8343900" cy="2616101"/>
          </a:xfrm>
          <a:prstGeom prst="rect">
            <a:avLst/>
          </a:prstGeom>
          <a:noFill/>
        </p:spPr>
        <p:txBody>
          <a:bodyPr wrap="square">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Garamond" panose="02020404030301010803" pitchFamily="18" charset="0"/>
              <a:ea typeface="ＭＳ Ｐゴシック" pitchFamily="-111" charset="-128"/>
              <a:cs typeface="+mn-cs"/>
            </a:endParaRPr>
          </a:p>
        </p:txBody>
      </p:sp>
      <p:sp>
        <p:nvSpPr>
          <p:cNvPr id="3" name="Title 1"/>
          <p:cNvSpPr txBox="1">
            <a:spLocks/>
          </p:cNvSpPr>
          <p:nvPr/>
        </p:nvSpPr>
        <p:spPr bwMode="auto">
          <a:xfrm>
            <a:off x="489099" y="168276"/>
            <a:ext cx="11259878" cy="974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prstClr val="black"/>
                </a:solidFill>
                <a:effectLst/>
                <a:uLnTx/>
                <a:uFillTx/>
                <a:latin typeface="Garamond" panose="02020404030301010803" pitchFamily="18" charset="0"/>
                <a:ea typeface="ＭＳ Ｐゴシック" pitchFamily="-111" charset="-128"/>
              </a:rPr>
              <a:t>For example…Title IX and the Women’s World Cup in Soccer</a:t>
            </a:r>
          </a:p>
        </p:txBody>
      </p:sp>
      <p:pic>
        <p:nvPicPr>
          <p:cNvPr id="1026" name="Picture 2" descr="Captivated by the U.S. womenâs soccer team victory? Thank Title IX">
            <a:extLst>
              <a:ext uri="{FF2B5EF4-FFF2-40B4-BE49-F238E27FC236}">
                <a16:creationId xmlns:a16="http://schemas.microsoft.com/office/drawing/2014/main" id="{E22FAC26-151A-46E3-A4D9-3845CB9FA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279" y="1201640"/>
            <a:ext cx="8280396" cy="46577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6ABC161-C603-4EA5-91A3-4C0E61CAAC4F}"/>
              </a:ext>
            </a:extLst>
          </p:cNvPr>
          <p:cNvSpPr/>
          <p:nvPr/>
        </p:nvSpPr>
        <p:spPr>
          <a:xfrm>
            <a:off x="584462" y="5020268"/>
            <a:ext cx="7871381" cy="1367280"/>
          </a:xfrm>
          <a:prstGeom prst="rect">
            <a:avLst/>
          </a:prstGeom>
          <a:solidFill>
            <a:schemeClr val="bg1">
              <a:alpha val="7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4" name="TextBox 3">
            <a:extLst>
              <a:ext uri="{FF2B5EF4-FFF2-40B4-BE49-F238E27FC236}">
                <a16:creationId xmlns:a16="http://schemas.microsoft.com/office/drawing/2014/main" id="{4047AB69-1B72-4C0C-B9C5-B2394F78643C}"/>
              </a:ext>
            </a:extLst>
          </p:cNvPr>
          <p:cNvSpPr txBox="1"/>
          <p:nvPr/>
        </p:nvSpPr>
        <p:spPr>
          <a:xfrm>
            <a:off x="678730" y="5020269"/>
            <a:ext cx="777711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tantia"/>
                <a:ea typeface="+mn-ea"/>
                <a:cs typeface="+mn-cs"/>
              </a:rPr>
              <a:t>Between the year Title IX was passed (1972) and the first Women’s World Cup (1991), the sport saw a 17,000% increase in U.S. girls playing on high school soccer teams, according to the National Federation of High School Assns.</a:t>
            </a:r>
          </a:p>
        </p:txBody>
      </p:sp>
    </p:spTree>
    <p:extLst>
      <p:ext uri="{BB962C8B-B14F-4D97-AF65-F5344CB8AC3E}">
        <p14:creationId xmlns:p14="http://schemas.microsoft.com/office/powerpoint/2010/main" val="1540654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1"/>
            <a:ext cx="8229600" cy="776177"/>
          </a:xfrm>
        </p:spPr>
        <p:txBody>
          <a:bodyPr>
            <a:normAutofit fontScale="90000"/>
          </a:bodyPr>
          <a:lstStyle/>
          <a:p>
            <a:r>
              <a:rPr lang="en-US" sz="4800" dirty="0">
                <a:solidFill>
                  <a:schemeClr val="tx1"/>
                </a:solidFill>
                <a:latin typeface="Garamond" panose="02020404030301010803" pitchFamily="18" charset="0"/>
              </a:rPr>
              <a:t>Expectations</a:t>
            </a:r>
            <a:r>
              <a:rPr lang="en-US" sz="4800" dirty="0">
                <a:solidFill>
                  <a:schemeClr val="tx1"/>
                </a:solidFill>
              </a:rPr>
              <a:t>….for example</a:t>
            </a:r>
          </a:p>
        </p:txBody>
      </p:sp>
      <p:sp>
        <p:nvSpPr>
          <p:cNvPr id="4" name="Content Placeholder 3"/>
          <p:cNvSpPr>
            <a:spLocks noGrp="1"/>
          </p:cNvSpPr>
          <p:nvPr>
            <p:ph idx="1"/>
          </p:nvPr>
        </p:nvSpPr>
        <p:spPr>
          <a:xfrm>
            <a:off x="2286001" y="1105786"/>
            <a:ext cx="7840133" cy="5390707"/>
          </a:xfrm>
        </p:spPr>
        <p:txBody>
          <a:bodyPr>
            <a:normAutofit fontScale="77500" lnSpcReduction="20000"/>
          </a:bodyPr>
          <a:lstStyle/>
          <a:p>
            <a:endParaRPr lang="en-US" dirty="0"/>
          </a:p>
          <a:p>
            <a:r>
              <a:rPr lang="en-US" dirty="0">
                <a:solidFill>
                  <a:srgbClr val="FF0000"/>
                </a:solidFill>
                <a:highlight>
                  <a:srgbClr val="FFFF00"/>
                </a:highlight>
              </a:rPr>
              <a:t>The orientation leader is expected to be an exceptional leader and mentor to the PROGRAM community, abiding by all University and School-specific conduct policies. </a:t>
            </a:r>
          </a:p>
          <a:p>
            <a:pPr marL="0" indent="0">
              <a:buNone/>
            </a:pPr>
            <a:endParaRPr lang="en-US" dirty="0">
              <a:solidFill>
                <a:srgbClr val="FF0000"/>
              </a:solidFill>
              <a:highlight>
                <a:srgbClr val="FFFF00"/>
              </a:highlight>
            </a:endParaRPr>
          </a:p>
          <a:p>
            <a:r>
              <a:rPr lang="en-US" dirty="0">
                <a:highlight>
                  <a:srgbClr val="FFFF00"/>
                </a:highlight>
              </a:rPr>
              <a:t>In your capacity as orientation leader </a:t>
            </a:r>
            <a:r>
              <a:rPr lang="en-US" dirty="0"/>
              <a:t>you are expected to serve as a mandated reporter for any gender-based misconduct you encounter, or are made aware of, upon the arrival of orientation leader to campus on DATE OF ARRIVAL through the completion of PROGRAM on DATE OF CONCLUSION OF PROGRAM.   </a:t>
            </a:r>
          </a:p>
          <a:p>
            <a:endParaRPr lang="en-US" dirty="0"/>
          </a:p>
          <a:p>
            <a:r>
              <a:rPr lang="en-US" dirty="0"/>
              <a:t>All PROGRAM-related activities, events and trips are considered alcohol-free, regardless of legal age. </a:t>
            </a:r>
          </a:p>
          <a:p>
            <a:endParaRPr lang="en-US" i="1" dirty="0"/>
          </a:p>
          <a:p>
            <a:r>
              <a:rPr lang="en-US" b="1" i="1" dirty="0"/>
              <a:t>Failure to meet any of these expectations may result in PROGRAM relieving you of your employment as an orientation leader. </a:t>
            </a:r>
            <a:endParaRPr lang="en-US" b="1" dirty="0"/>
          </a:p>
        </p:txBody>
      </p:sp>
    </p:spTree>
    <p:extLst>
      <p:ext uri="{BB962C8B-B14F-4D97-AF65-F5344CB8AC3E}">
        <p14:creationId xmlns:p14="http://schemas.microsoft.com/office/powerpoint/2010/main" val="2063478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0" y="186005"/>
            <a:ext cx="8229600" cy="669851"/>
          </a:xfrm>
        </p:spPr>
        <p:txBody>
          <a:bodyPr>
            <a:noAutofit/>
          </a:bodyPr>
          <a:lstStyle/>
          <a:p>
            <a:r>
              <a:rPr lang="en-US" sz="2800" b="1">
                <a:solidFill>
                  <a:schemeClr val="tx1"/>
                </a:solidFill>
                <a:latin typeface="+mn-lt"/>
              </a:rPr>
              <a:t>What is “a high level of professionalism?”</a:t>
            </a:r>
            <a:br>
              <a:rPr lang="en-US" sz="2800" b="1">
                <a:solidFill>
                  <a:schemeClr val="tx1"/>
                </a:solidFill>
                <a:latin typeface="+mn-lt"/>
              </a:rPr>
            </a:br>
            <a:r>
              <a:rPr lang="en-US" sz="2800" b="1">
                <a:solidFill>
                  <a:schemeClr val="tx1"/>
                </a:solidFill>
                <a:latin typeface="+mn-lt"/>
              </a:rPr>
              <a:t>Remember, you are leaders and mentors…</a:t>
            </a:r>
            <a:endParaRPr lang="en-US" sz="2800" b="1" dirty="0">
              <a:solidFill>
                <a:schemeClr val="tx1"/>
              </a:solidFill>
              <a:latin typeface="+mn-lt"/>
            </a:endParaRPr>
          </a:p>
        </p:txBody>
      </p:sp>
      <p:sp>
        <p:nvSpPr>
          <p:cNvPr id="3" name="Content Placeholder 2"/>
          <p:cNvSpPr>
            <a:spLocks noGrp="1"/>
          </p:cNvSpPr>
          <p:nvPr>
            <p:ph idx="1"/>
          </p:nvPr>
        </p:nvSpPr>
        <p:spPr>
          <a:xfrm>
            <a:off x="2559755" y="1495214"/>
            <a:ext cx="7385756" cy="4389120"/>
          </a:xfrm>
        </p:spPr>
        <p:txBody>
          <a:bodyPr/>
          <a:lstStyle/>
          <a:p>
            <a:r>
              <a:rPr lang="en-US" sz="2400">
                <a:latin typeface="Garamond" panose="02020404030301010803" pitchFamily="18" charset="0"/>
              </a:rPr>
              <a:t>During  your tenure as NSOP leaders, the use or distribution of, alcohol or drugs to prospective students is prohibited. </a:t>
            </a:r>
          </a:p>
          <a:p>
            <a:r>
              <a:rPr lang="en-US" sz="2400">
                <a:latin typeface="Garamond" panose="02020404030301010803" pitchFamily="18" charset="0"/>
              </a:rPr>
              <a:t>You should refrain from engaging in any sexual behavior with prospective students while during your term as an orientation leader or during your trip.</a:t>
            </a:r>
          </a:p>
          <a:p>
            <a:r>
              <a:rPr lang="en-US" sz="2400">
                <a:latin typeface="Garamond" panose="02020404030301010803" pitchFamily="18" charset="0"/>
              </a:rPr>
              <a:t> All University regulations governing gender-based misconduct, including sexual assault, sexual misconduct and gender-based harassment apply.</a:t>
            </a:r>
          </a:p>
          <a:p>
            <a:endParaRPr lang="en-US" dirty="0"/>
          </a:p>
        </p:txBody>
      </p:sp>
    </p:spTree>
    <p:extLst>
      <p:ext uri="{BB962C8B-B14F-4D97-AF65-F5344CB8AC3E}">
        <p14:creationId xmlns:p14="http://schemas.microsoft.com/office/powerpoint/2010/main" val="649221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77453" y="130744"/>
            <a:ext cx="8229600" cy="687405"/>
          </a:xfrm>
        </p:spPr>
        <p:txBody>
          <a:bodyPr>
            <a:normAutofit lnSpcReduction="10000"/>
          </a:bodyPr>
          <a:lstStyle/>
          <a:p>
            <a:pPr marL="0" indent="0" algn="ctr">
              <a:buNone/>
            </a:pPr>
            <a:r>
              <a:rPr lang="en-US" sz="4000" b="1" dirty="0">
                <a:latin typeface="Garamond" panose="02020404030301010803" pitchFamily="18" charset="0"/>
              </a:rPr>
              <a:t>Questions and Answers</a:t>
            </a:r>
          </a:p>
          <a:p>
            <a:endParaRPr lang="en-US" dirty="0"/>
          </a:p>
        </p:txBody>
      </p:sp>
      <p:pic>
        <p:nvPicPr>
          <p:cNvPr id="2050" name="Picture 2" descr="C:\Users\jdm2218\Desktop\Qan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112520"/>
            <a:ext cx="7032458" cy="472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86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19274" y="1061952"/>
            <a:ext cx="7852016" cy="597086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ts val="1200"/>
              </a:spcAft>
              <a:buClr>
                <a:srgbClr val="0BD0D9"/>
              </a:buClr>
              <a:buSzPct val="127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aramond" panose="02020404030301010803" pitchFamily="18" charset="0"/>
                <a:ea typeface="ＭＳ Ｐゴシック" pitchFamily="-111" charset="-128"/>
                <a:cs typeface="+mn-cs"/>
              </a:rPr>
              <a:t>Title IX required that university policies prohibit certain behaviors and requires that colleges and universities do their best to ensure a “harassment-free environment.”</a:t>
            </a:r>
          </a:p>
          <a:p>
            <a:pPr marL="342900" marR="0" lvl="0" indent="-342900" algn="l" defTabSz="914400" rtl="0" eaLnBrk="1" fontAlgn="base" latinLnBrk="0" hangingPunct="1">
              <a:lnSpc>
                <a:spcPct val="100000"/>
              </a:lnSpc>
              <a:spcBef>
                <a:spcPct val="0"/>
              </a:spcBef>
              <a:spcAft>
                <a:spcPts val="1200"/>
              </a:spcAft>
              <a:buClr>
                <a:srgbClr val="0BD0D9"/>
              </a:buClr>
              <a:buSzPct val="127000"/>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“When a school knows or reasonably should know of possible sexual violence, it must take immediate and appropriate steps to investigate or otherwise determine what occurred.  Investigations must be prompt, thorough, fair, impartial and equitable.</a:t>
            </a:r>
          </a:p>
          <a:p>
            <a:pPr marL="342900" marR="0" lvl="0" indent="-342900" algn="l" defTabSz="914400" rtl="0" eaLnBrk="1" fontAlgn="base" latinLnBrk="0" hangingPunct="1">
              <a:lnSpc>
                <a:spcPct val="100000"/>
              </a:lnSpc>
              <a:spcBef>
                <a:spcPct val="0"/>
              </a:spcBef>
              <a:spcAft>
                <a:spcPts val="1200"/>
              </a:spcAft>
              <a:buClr>
                <a:srgbClr val="0BD0D9"/>
              </a:buClr>
              <a:buSzPct val="127000"/>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If the investigation reveals…a hostile environment, the school must then take prompt and effective steps reasonably calculated to end the sexual violence, eliminate the hostile environment, prevent its recurrence, and, as appropriate, remedy its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Constantia"/>
              <a:ea typeface="+mn-ea"/>
              <a:cs typeface="+mn-cs"/>
            </a:endParaRPr>
          </a:p>
          <a:p>
            <a:pPr marL="342900" marR="0" lvl="0" indent="-342900" algn="l" defTabSz="914400" rtl="0" eaLnBrk="1" fontAlgn="base" latinLnBrk="0" hangingPunct="1">
              <a:lnSpc>
                <a:spcPct val="100000"/>
              </a:lnSpc>
              <a:spcBef>
                <a:spcPct val="0"/>
              </a:spcBef>
              <a:spcAft>
                <a:spcPts val="360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Constantia"/>
              <a:ea typeface="ＭＳ Ｐゴシック" pitchFamily="-111" charset="-128"/>
              <a:cs typeface="+mn-cs"/>
            </a:endParaRPr>
          </a:p>
        </p:txBody>
      </p:sp>
      <p:sp>
        <p:nvSpPr>
          <p:cNvPr id="4" name="TextBox 3"/>
          <p:cNvSpPr txBox="1"/>
          <p:nvPr/>
        </p:nvSpPr>
        <p:spPr>
          <a:xfrm>
            <a:off x="1394461" y="116300"/>
            <a:ext cx="64236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Title IX up until 2017</a:t>
            </a:r>
            <a:endParaRPr kumimoji="0" lang="en-US" sz="4000" b="1" i="1"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415307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47F8-4AC9-A84B-945D-7174B12260BE}"/>
              </a:ext>
            </a:extLst>
          </p:cNvPr>
          <p:cNvSpPr>
            <a:spLocks noGrp="1"/>
          </p:cNvSpPr>
          <p:nvPr>
            <p:ph type="title"/>
          </p:nvPr>
        </p:nvSpPr>
        <p:spPr>
          <a:xfrm>
            <a:off x="838200" y="-890009"/>
            <a:ext cx="10515600" cy="1575809"/>
          </a:xfrm>
        </p:spPr>
        <p:txBody>
          <a:bodyPr/>
          <a:lstStyle/>
          <a:p>
            <a:r>
              <a:rPr lang="en-US" dirty="0">
                <a:solidFill>
                  <a:schemeClr val="tx1"/>
                </a:solidFill>
                <a:latin typeface="+mn-lt"/>
              </a:rPr>
              <a:t>What’s Next?</a:t>
            </a:r>
          </a:p>
        </p:txBody>
      </p:sp>
      <p:sp>
        <p:nvSpPr>
          <p:cNvPr id="3" name="Text Placeholder 2">
            <a:extLst>
              <a:ext uri="{FF2B5EF4-FFF2-40B4-BE49-F238E27FC236}">
                <a16:creationId xmlns:a16="http://schemas.microsoft.com/office/drawing/2014/main" id="{AA3006A4-4266-8541-AA98-1752BA302A77}"/>
              </a:ext>
            </a:extLst>
          </p:cNvPr>
          <p:cNvSpPr>
            <a:spLocks noGrp="1"/>
          </p:cNvSpPr>
          <p:nvPr>
            <p:ph type="body" idx="1"/>
          </p:nvPr>
        </p:nvSpPr>
        <p:spPr/>
        <p:txBody>
          <a:bodyPr/>
          <a:lstStyle/>
          <a:p>
            <a:endParaRPr lang="en-US" dirty="0"/>
          </a:p>
        </p:txBody>
      </p:sp>
      <p:pic>
        <p:nvPicPr>
          <p:cNvPr id="9" name="Picture 8">
            <a:extLst>
              <a:ext uri="{FF2B5EF4-FFF2-40B4-BE49-F238E27FC236}">
                <a16:creationId xmlns:a16="http://schemas.microsoft.com/office/drawing/2014/main" id="{E78BEE18-C8EA-BF43-9FB2-B9115B0A15D2}"/>
              </a:ext>
            </a:extLst>
          </p:cNvPr>
          <p:cNvPicPr>
            <a:picLocks noChangeAspect="1"/>
          </p:cNvPicPr>
          <p:nvPr/>
        </p:nvPicPr>
        <p:blipFill>
          <a:blip r:embed="rId2"/>
          <a:stretch>
            <a:fillRect/>
          </a:stretch>
        </p:blipFill>
        <p:spPr>
          <a:xfrm>
            <a:off x="6988901" y="2763355"/>
            <a:ext cx="2161203" cy="1465772"/>
          </a:xfrm>
          <a:prstGeom prst="rect">
            <a:avLst/>
          </a:prstGeom>
        </p:spPr>
      </p:pic>
      <p:pic>
        <p:nvPicPr>
          <p:cNvPr id="10" name="Picture 9">
            <a:extLst>
              <a:ext uri="{FF2B5EF4-FFF2-40B4-BE49-F238E27FC236}">
                <a16:creationId xmlns:a16="http://schemas.microsoft.com/office/drawing/2014/main" id="{5270E6C4-793E-AF4E-B100-6C767ADD1258}"/>
              </a:ext>
            </a:extLst>
          </p:cNvPr>
          <p:cNvPicPr>
            <a:picLocks noChangeAspect="1"/>
          </p:cNvPicPr>
          <p:nvPr/>
        </p:nvPicPr>
        <p:blipFill>
          <a:blip r:embed="rId3"/>
          <a:stretch>
            <a:fillRect/>
          </a:stretch>
        </p:blipFill>
        <p:spPr>
          <a:xfrm>
            <a:off x="1019677" y="2395568"/>
            <a:ext cx="5076323" cy="3653365"/>
          </a:xfrm>
          <a:prstGeom prst="rect">
            <a:avLst/>
          </a:prstGeom>
        </p:spPr>
      </p:pic>
      <p:pic>
        <p:nvPicPr>
          <p:cNvPr id="11" name="Picture 10">
            <a:extLst>
              <a:ext uri="{FF2B5EF4-FFF2-40B4-BE49-F238E27FC236}">
                <a16:creationId xmlns:a16="http://schemas.microsoft.com/office/drawing/2014/main" id="{96A3F360-D308-C140-A558-E210BA56D373}"/>
              </a:ext>
            </a:extLst>
          </p:cNvPr>
          <p:cNvPicPr>
            <a:picLocks noChangeAspect="1"/>
          </p:cNvPicPr>
          <p:nvPr/>
        </p:nvPicPr>
        <p:blipFill>
          <a:blip r:embed="rId4"/>
          <a:stretch>
            <a:fillRect/>
          </a:stretch>
        </p:blipFill>
        <p:spPr>
          <a:xfrm>
            <a:off x="286570" y="1407998"/>
            <a:ext cx="9526503" cy="1355357"/>
          </a:xfrm>
          <a:prstGeom prst="rect">
            <a:avLst/>
          </a:prstGeom>
        </p:spPr>
      </p:pic>
      <p:pic>
        <p:nvPicPr>
          <p:cNvPr id="12" name="Picture 11">
            <a:extLst>
              <a:ext uri="{FF2B5EF4-FFF2-40B4-BE49-F238E27FC236}">
                <a16:creationId xmlns:a16="http://schemas.microsoft.com/office/drawing/2014/main" id="{9BFF2665-CAB2-4143-B319-3443F87C161E}"/>
              </a:ext>
            </a:extLst>
          </p:cNvPr>
          <p:cNvPicPr>
            <a:picLocks noChangeAspect="1"/>
          </p:cNvPicPr>
          <p:nvPr/>
        </p:nvPicPr>
        <p:blipFill>
          <a:blip r:embed="rId5"/>
          <a:stretch>
            <a:fillRect/>
          </a:stretch>
        </p:blipFill>
        <p:spPr>
          <a:xfrm>
            <a:off x="10280277" y="6219063"/>
            <a:ext cx="1422982" cy="373099"/>
          </a:xfrm>
          <a:prstGeom prst="rect">
            <a:avLst/>
          </a:prstGeom>
        </p:spPr>
      </p:pic>
      <p:pic>
        <p:nvPicPr>
          <p:cNvPr id="13" name="Picture 12">
            <a:extLst>
              <a:ext uri="{FF2B5EF4-FFF2-40B4-BE49-F238E27FC236}">
                <a16:creationId xmlns:a16="http://schemas.microsoft.com/office/drawing/2014/main" id="{8D1638F2-0697-4B4C-A0A5-7EFDEEE140AC}"/>
              </a:ext>
            </a:extLst>
          </p:cNvPr>
          <p:cNvPicPr>
            <a:picLocks noChangeAspect="1"/>
          </p:cNvPicPr>
          <p:nvPr/>
        </p:nvPicPr>
        <p:blipFill>
          <a:blip r:embed="rId6"/>
          <a:stretch>
            <a:fillRect/>
          </a:stretch>
        </p:blipFill>
        <p:spPr>
          <a:xfrm>
            <a:off x="6391961" y="4364064"/>
            <a:ext cx="5632084" cy="921614"/>
          </a:xfrm>
          <a:prstGeom prst="rect">
            <a:avLst/>
          </a:prstGeom>
        </p:spPr>
      </p:pic>
      <p:pic>
        <p:nvPicPr>
          <p:cNvPr id="14" name="Picture 13">
            <a:extLst>
              <a:ext uri="{FF2B5EF4-FFF2-40B4-BE49-F238E27FC236}">
                <a16:creationId xmlns:a16="http://schemas.microsoft.com/office/drawing/2014/main" id="{B0A80B68-7CDA-864E-A037-ABA1E7567045}"/>
              </a:ext>
            </a:extLst>
          </p:cNvPr>
          <p:cNvPicPr>
            <a:picLocks noChangeAspect="1"/>
          </p:cNvPicPr>
          <p:nvPr/>
        </p:nvPicPr>
        <p:blipFill>
          <a:blip r:embed="rId7"/>
          <a:stretch>
            <a:fillRect/>
          </a:stretch>
        </p:blipFill>
        <p:spPr>
          <a:xfrm>
            <a:off x="7445916" y="6219063"/>
            <a:ext cx="2367157" cy="412139"/>
          </a:xfrm>
          <a:prstGeom prst="rect">
            <a:avLst/>
          </a:prstGeom>
        </p:spPr>
      </p:pic>
    </p:spTree>
    <p:extLst>
      <p:ext uri="{BB962C8B-B14F-4D97-AF65-F5344CB8AC3E}">
        <p14:creationId xmlns:p14="http://schemas.microsoft.com/office/powerpoint/2010/main" val="309765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176447-E2F3-F047-B2B6-70F8ACF559D3}"/>
              </a:ext>
            </a:extLst>
          </p:cNvPr>
          <p:cNvSpPr>
            <a:spLocks noGrp="1"/>
          </p:cNvSpPr>
          <p:nvPr>
            <p:ph type="title"/>
          </p:nvPr>
        </p:nvSpPr>
        <p:spPr>
          <a:xfrm>
            <a:off x="609600" y="-923544"/>
            <a:ext cx="10972800" cy="1847088"/>
          </a:xfrm>
        </p:spPr>
        <p:txBody>
          <a:bodyPr/>
          <a:lstStyle/>
          <a:p>
            <a:r>
              <a:rPr lang="en-US" dirty="0">
                <a:solidFill>
                  <a:schemeClr val="tx1"/>
                </a:solidFill>
                <a:latin typeface="+mn-lt"/>
              </a:rPr>
              <a:t>Title IX 2.0…The next chapter</a:t>
            </a:r>
          </a:p>
        </p:txBody>
      </p:sp>
      <p:pic>
        <p:nvPicPr>
          <p:cNvPr id="4" name="Content Placeholder 3">
            <a:extLst>
              <a:ext uri="{FF2B5EF4-FFF2-40B4-BE49-F238E27FC236}">
                <a16:creationId xmlns:a16="http://schemas.microsoft.com/office/drawing/2014/main" id="{6EA5F318-FB1D-184A-9844-D91419E75708}"/>
              </a:ext>
            </a:extLst>
          </p:cNvPr>
          <p:cNvPicPr>
            <a:picLocks noGrp="1" noChangeAspect="1"/>
          </p:cNvPicPr>
          <p:nvPr>
            <p:ph idx="1"/>
          </p:nvPr>
        </p:nvPicPr>
        <p:blipFill>
          <a:blip r:embed="rId2"/>
          <a:stretch>
            <a:fillRect/>
          </a:stretch>
        </p:blipFill>
        <p:spPr>
          <a:xfrm>
            <a:off x="3908826" y="923544"/>
            <a:ext cx="4374348" cy="5934456"/>
          </a:xfrm>
        </p:spPr>
      </p:pic>
    </p:spTree>
    <p:extLst>
      <p:ext uri="{BB962C8B-B14F-4D97-AF65-F5344CB8AC3E}">
        <p14:creationId xmlns:p14="http://schemas.microsoft.com/office/powerpoint/2010/main" val="380612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776277"/>
            <a:ext cx="9136276" cy="531154"/>
          </a:xfrm>
        </p:spPr>
        <p:txBody>
          <a:bodyPr>
            <a:normAutofit fontScale="90000"/>
          </a:bodyPr>
          <a:lstStyle/>
          <a:p>
            <a:pPr algn="ctr"/>
            <a:r>
              <a:rPr lang="en-US" sz="3600" b="1" dirty="0">
                <a:solidFill>
                  <a:schemeClr val="tx1"/>
                </a:solidFill>
                <a:latin typeface="Garamond" panose="02020404030301010803" pitchFamily="18" charset="0"/>
              </a:rPr>
              <a:t>How do we find out when these things happen?</a:t>
            </a:r>
            <a:br>
              <a:rPr lang="en-US" b="1" dirty="0">
                <a:solidFill>
                  <a:schemeClr val="tx1"/>
                </a:solidFill>
              </a:rPr>
            </a:br>
            <a:endParaRPr lang="en-US" b="1" dirty="0">
              <a:solidFill>
                <a:schemeClr val="tx1"/>
              </a:solidFill>
            </a:endParaRPr>
          </a:p>
        </p:txBody>
      </p:sp>
      <p:sp>
        <p:nvSpPr>
          <p:cNvPr id="4" name="Content Placeholder 3"/>
          <p:cNvSpPr>
            <a:spLocks noGrp="1"/>
          </p:cNvSpPr>
          <p:nvPr>
            <p:ph idx="1"/>
          </p:nvPr>
        </p:nvSpPr>
        <p:spPr>
          <a:xfrm>
            <a:off x="2362943" y="1450058"/>
            <a:ext cx="7458390" cy="4389120"/>
          </a:xfrm>
        </p:spPr>
        <p:txBody>
          <a:bodyPr/>
          <a:lstStyle/>
          <a:p>
            <a:pPr lvl="1"/>
            <a:r>
              <a:rPr lang="en-US" sz="2800" dirty="0">
                <a:latin typeface="Garamond" panose="02020404030301010803" pitchFamily="18" charset="0"/>
              </a:rPr>
              <a:t>Reports by victim</a:t>
            </a:r>
          </a:p>
          <a:p>
            <a:pPr lvl="1"/>
            <a:endParaRPr lang="en-US" sz="1400" dirty="0">
              <a:latin typeface="Garamond" panose="02020404030301010803" pitchFamily="18" charset="0"/>
            </a:endParaRPr>
          </a:p>
          <a:p>
            <a:pPr lvl="1"/>
            <a:r>
              <a:rPr lang="en-US" sz="2800" dirty="0">
                <a:latin typeface="Garamond" panose="02020404030301010803" pitchFamily="18" charset="0"/>
              </a:rPr>
              <a:t>Reports by others required to report</a:t>
            </a:r>
          </a:p>
          <a:p>
            <a:pPr lvl="1"/>
            <a:endParaRPr lang="en-US" sz="1400" dirty="0">
              <a:latin typeface="Garamond" panose="02020404030301010803" pitchFamily="18" charset="0"/>
            </a:endParaRPr>
          </a:p>
          <a:p>
            <a:pPr lvl="1"/>
            <a:r>
              <a:rPr lang="en-US" sz="2800" dirty="0">
                <a:latin typeface="Garamond" panose="02020404030301010803" pitchFamily="18" charset="0"/>
              </a:rPr>
              <a:t>Anonymous reports</a:t>
            </a:r>
          </a:p>
          <a:p>
            <a:pPr lvl="1"/>
            <a:endParaRPr lang="en-US" sz="1600" dirty="0">
              <a:latin typeface="Garamond" panose="02020404030301010803" pitchFamily="18" charset="0"/>
            </a:endParaRPr>
          </a:p>
          <a:p>
            <a:pPr lvl="1"/>
            <a:r>
              <a:rPr lang="en-US" sz="2800" dirty="0">
                <a:latin typeface="Garamond" panose="02020404030301010803" pitchFamily="18" charset="0"/>
              </a:rPr>
              <a:t>Reports by witnesses who may or may not have told the victim, or the perpetrator what they have seen</a:t>
            </a:r>
          </a:p>
          <a:p>
            <a:pPr lvl="1"/>
            <a:endParaRPr lang="en-US" dirty="0">
              <a:latin typeface="Garamond" panose="02020404030301010803" pitchFamily="18" charset="0"/>
            </a:endParaRPr>
          </a:p>
        </p:txBody>
      </p:sp>
    </p:spTree>
    <p:extLst>
      <p:ext uri="{BB962C8B-B14F-4D97-AF65-F5344CB8AC3E}">
        <p14:creationId xmlns:p14="http://schemas.microsoft.com/office/powerpoint/2010/main" val="37479914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4290</Words>
  <Application>Microsoft Office PowerPoint</Application>
  <PresentationFormat>Widescreen</PresentationFormat>
  <Paragraphs>361</Paragraphs>
  <Slides>52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Constantia</vt:lpstr>
      <vt:lpstr>Garamond</vt:lpstr>
      <vt:lpstr>Noto Sans Symbols</vt:lpstr>
      <vt:lpstr>Times New Roman</vt:lpstr>
      <vt:lpstr>Wingdings</vt:lpstr>
      <vt:lpstr>Wingdings 2</vt:lpstr>
      <vt:lpstr>1_Flow</vt:lpstr>
      <vt:lpstr>PowerPoint Presentation</vt:lpstr>
      <vt:lpstr>Duty to Report Training Residential Counselors  Academic Success Program’s Summer Bridge Program</vt:lpstr>
      <vt:lpstr>Anyone know what  Title IX is?</vt:lpstr>
      <vt:lpstr>PowerPoint Presentation</vt:lpstr>
      <vt:lpstr>PowerPoint Presentation</vt:lpstr>
      <vt:lpstr>PowerPoint Presentation</vt:lpstr>
      <vt:lpstr>What’s Next?</vt:lpstr>
      <vt:lpstr>Title IX 2.0…The next chapter</vt:lpstr>
      <vt:lpstr>How do we find out when these things happen? </vt:lpstr>
      <vt:lpstr>PowerPoint Presentation</vt:lpstr>
      <vt:lpstr>Columbia’s Policy:   Reporting Such Misconduct when Students are Involved </vt:lpstr>
      <vt:lpstr>Those student facing employees are called “Responsible Employees”</vt:lpstr>
      <vt:lpstr>Who are Responsible Employees?</vt:lpstr>
      <vt:lpstr>You….</vt:lpstr>
      <vt:lpstr>What must be reported?</vt:lpstr>
      <vt:lpstr>Columbia’s policies:  What type of behavior, exactly, is prohibited and therefore reportable?</vt:lpstr>
      <vt:lpstr>Examples of what you need to know to determine if something is reportable</vt:lpstr>
      <vt:lpstr>PowerPoint Presentation</vt:lpstr>
      <vt:lpstr>Will your student  get in trouble with Columbia  if they make a report to you about an assault but they were drinking/using drugs?  NO!  (of course, they should not be doing so during orientation programs!)</vt:lpstr>
      <vt:lpstr>What about sexual harassment?  </vt:lpstr>
      <vt:lpstr>Sexual Harassment:  Two kinds</vt:lpstr>
      <vt:lpstr>Examples of sexual harassment on an orientation  or student activity.</vt:lpstr>
      <vt:lpstr>Prohibited Romantic &amp; Sexual Relationships</vt:lpstr>
      <vt:lpstr>The Sexual Respect website (www.sexualrespect.columbia.edu)  is your Go-To Resource </vt:lpstr>
      <vt:lpstr>A student comes to me, tearful, says they need a few minutes to talk about something that happened last night...</vt:lpstr>
      <vt:lpstr>How do we explain this?</vt:lpstr>
      <vt:lpstr>Support</vt:lpstr>
      <vt:lpstr>Check Your Assumptions at the Door</vt:lpstr>
      <vt:lpstr>Make the Call </vt:lpstr>
      <vt:lpstr>Should you be responsible employees?</vt:lpstr>
      <vt:lpstr>The Debate:  Faculty/Advisors/Student Life Personnel as Responsible Employees</vt:lpstr>
      <vt:lpstr>Who is a student going to tell?</vt:lpstr>
      <vt:lpstr>The Debate:  Faculty/Advisors/Student Life Personnel as Responsible Employees</vt:lpstr>
      <vt:lpstr>What happens if I don’t agree to be a responsible employee in my capacity as a Mentor?</vt:lpstr>
      <vt:lpstr>PowerPoint Presentation</vt:lpstr>
      <vt:lpstr>PowerPoint Presentation</vt:lpstr>
      <vt:lpstr>PowerPoint Presentation</vt:lpstr>
      <vt:lpstr>PowerPoint Presentation</vt:lpstr>
      <vt:lpstr>Last thing you need to know…</vt:lpstr>
      <vt:lpstr>Enough is Enough…</vt:lpstr>
      <vt:lpstr>Student’s Bill of Rights (there are 22)</vt:lpstr>
      <vt:lpstr>Student’s Bill of Rights</vt:lpstr>
      <vt:lpstr>Student’s Bill of Rights</vt:lpstr>
      <vt:lpstr>Additional Rights</vt:lpstr>
      <vt:lpstr>Additional Rights</vt:lpstr>
      <vt:lpstr>What is all this really about?</vt:lpstr>
      <vt:lpstr>Responsible Employees Provide </vt:lpstr>
      <vt:lpstr>Responsibilities of the Responsible Employee </vt:lpstr>
      <vt:lpstr>PowerPoint Presentation</vt:lpstr>
      <vt:lpstr>Expectations….for example</vt:lpstr>
      <vt:lpstr>What is “a high level of professionalism?” Remember, you are leaders and mentors…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Tiara Nurse</cp:lastModifiedBy>
  <cp:revision>4</cp:revision>
  <dcterms:created xsi:type="dcterms:W3CDTF">2022-04-28T17:56:23Z</dcterms:created>
  <dcterms:modified xsi:type="dcterms:W3CDTF">2023-12-18T17:58:36Z</dcterms:modified>
</cp:coreProperties>
</file>