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7" r:id="rId2"/>
    <p:sldId id="258" r:id="rId3"/>
    <p:sldId id="259" r:id="rId4"/>
    <p:sldId id="579" r:id="rId5"/>
    <p:sldId id="2192" r:id="rId6"/>
    <p:sldId id="2191" r:id="rId7"/>
    <p:sldId id="2197" r:id="rId8"/>
    <p:sldId id="2198" r:id="rId9"/>
    <p:sldId id="2193" r:id="rId10"/>
    <p:sldId id="541" r:id="rId11"/>
    <p:sldId id="522" r:id="rId12"/>
    <p:sldId id="2187" r:id="rId13"/>
    <p:sldId id="275" r:id="rId14"/>
    <p:sldId id="276" r:id="rId15"/>
    <p:sldId id="277" r:id="rId16"/>
    <p:sldId id="2186" r:id="rId17"/>
    <p:sldId id="2211" r:id="rId18"/>
    <p:sldId id="2189" r:id="rId19"/>
    <p:sldId id="619" r:id="rId20"/>
    <p:sldId id="505" r:id="rId21"/>
    <p:sldId id="2199" r:id="rId22"/>
    <p:sldId id="339" r:id="rId23"/>
    <p:sldId id="2200" r:id="rId24"/>
    <p:sldId id="2212" r:id="rId25"/>
    <p:sldId id="498" r:id="rId26"/>
    <p:sldId id="497" r:id="rId27"/>
    <p:sldId id="500" r:id="rId28"/>
    <p:sldId id="506" r:id="rId29"/>
    <p:sldId id="2201" r:id="rId30"/>
    <p:sldId id="2202" r:id="rId31"/>
    <p:sldId id="2203" r:id="rId32"/>
    <p:sldId id="2204" r:id="rId33"/>
    <p:sldId id="2213" r:id="rId34"/>
    <p:sldId id="2205" r:id="rId35"/>
    <p:sldId id="2206" r:id="rId36"/>
    <p:sldId id="2207" r:id="rId37"/>
    <p:sldId id="2208" r:id="rId38"/>
    <p:sldId id="2209" r:id="rId39"/>
    <p:sldId id="50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5768"/>
  </p:normalViewPr>
  <p:slideViewPr>
    <p:cSldViewPr snapToGrid="0" snapToObjects="1">
      <p:cViewPr varScale="1">
        <p:scale>
          <a:sx n="105" d="100"/>
          <a:sy n="105" d="100"/>
        </p:scale>
        <p:origin x="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0AA0D0-2E87-1B4C-B03F-8493B902AC79}" type="datetimeFigureOut">
              <a:rPr lang="en-US" smtClean="0"/>
              <a:t>12/3/22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595F0-5F2D-824C-904A-4F52DC079583}" type="slidenum">
              <a:rPr lang="en-US" smtClean="0"/>
              <a:t>‹#›</a:t>
            </a:fld>
            <a:endParaRPr lang="en-US" dirty="0"/>
          </a:p>
        </p:txBody>
      </p:sp>
    </p:spTree>
    <p:extLst>
      <p:ext uri="{BB962C8B-B14F-4D97-AF65-F5344CB8AC3E}">
        <p14:creationId xmlns:p14="http://schemas.microsoft.com/office/powerpoint/2010/main" val="2063159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22" name="Shape 1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140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Shape 12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Speaker should insert own bio, and give warnings that some material covered in this presentation could be upsetting…so feel free to leave if you need to.</a:t>
            </a:r>
            <a:endParaRPr sz="1200" b="0" i="0" u="none" strike="noStrike" cap="none" dirty="0">
              <a:solidFill>
                <a:schemeClr val="dk1"/>
              </a:solidFill>
              <a:latin typeface="Calibri"/>
              <a:ea typeface="Calibri"/>
              <a:cs typeface="Calibri"/>
              <a:sym typeface="Calibri"/>
            </a:endParaRPr>
          </a:p>
        </p:txBody>
      </p:sp>
      <p:sp>
        <p:nvSpPr>
          <p:cNvPr id="129" name="Shape 12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5141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Shape 13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39162" marR="0" lvl="0" indent="-339162" algn="l" rtl="0">
              <a:lnSpc>
                <a:spcPct val="150000"/>
              </a:lnSpc>
              <a:spcBef>
                <a:spcPts val="0"/>
              </a:spcBef>
              <a:spcAft>
                <a:spcPts val="0"/>
              </a:spcAft>
              <a:buClr>
                <a:srgbClr val="000000"/>
              </a:buClr>
              <a:buSzPts val="1200"/>
              <a:buFont typeface="Noto Sans Symbols"/>
              <a:buChar char="▪"/>
            </a:pPr>
            <a:r>
              <a:rPr lang="en-US" sz="1200" b="0" i="0" u="none" strike="noStrike" cap="none" dirty="0">
                <a:solidFill>
                  <a:srgbClr val="000000"/>
                </a:solidFill>
                <a:latin typeface="Calibri"/>
                <a:ea typeface="Calibri"/>
                <a:cs typeface="Calibri"/>
                <a:sym typeface="Calibri"/>
              </a:rPr>
              <a:t>Your team can be everything to you….</a:t>
            </a:r>
            <a:endParaRPr sz="1200" b="0" i="0" u="none" strike="noStrike" cap="none" dirty="0">
              <a:solidFill>
                <a:schemeClr val="dk1"/>
              </a:solidFill>
              <a:latin typeface="Calibri"/>
              <a:ea typeface="Calibri"/>
              <a:cs typeface="Calibri"/>
              <a:sym typeface="Calibri"/>
            </a:endParaRPr>
          </a:p>
          <a:p>
            <a:pPr marL="339162" marR="0" lvl="0" indent="-339162" algn="l" rtl="0">
              <a:lnSpc>
                <a:spcPct val="150000"/>
              </a:lnSpc>
              <a:spcBef>
                <a:spcPts val="0"/>
              </a:spcBef>
              <a:spcAft>
                <a:spcPts val="0"/>
              </a:spcAft>
              <a:buClr>
                <a:srgbClr val="000000"/>
              </a:buClr>
              <a:buSzPts val="1200"/>
              <a:buFont typeface="Noto Sans Symbols"/>
              <a:buChar char="▪"/>
            </a:pPr>
            <a:r>
              <a:rPr lang="en-US" sz="1200" b="0" i="0" u="none" strike="noStrike" cap="none" dirty="0">
                <a:solidFill>
                  <a:srgbClr val="000000"/>
                </a:solidFill>
                <a:latin typeface="Calibri"/>
                <a:ea typeface="Calibri"/>
                <a:cs typeface="Calibri"/>
                <a:sym typeface="Calibri"/>
              </a:rPr>
              <a:t>Best friends</a:t>
            </a:r>
            <a:endParaRPr sz="1200" b="0" i="0" u="none" strike="noStrike" cap="none" dirty="0">
              <a:solidFill>
                <a:schemeClr val="dk1"/>
              </a:solidFill>
              <a:latin typeface="Calibri"/>
              <a:ea typeface="Calibri"/>
              <a:cs typeface="Calibri"/>
              <a:sym typeface="Calibri"/>
            </a:endParaRPr>
          </a:p>
          <a:p>
            <a:pPr marL="339162" marR="0" lvl="0" indent="-339162" algn="l" rtl="0">
              <a:lnSpc>
                <a:spcPct val="150000"/>
              </a:lnSpc>
              <a:spcBef>
                <a:spcPts val="0"/>
              </a:spcBef>
              <a:spcAft>
                <a:spcPts val="0"/>
              </a:spcAft>
              <a:buClr>
                <a:srgbClr val="000000"/>
              </a:buClr>
              <a:buSzPts val="1200"/>
              <a:buFont typeface="Noto Sans Symbols"/>
              <a:buChar char="▪"/>
            </a:pPr>
            <a:r>
              <a:rPr lang="en-US" sz="1200" b="0" i="0" u="none" strike="noStrike" cap="none" dirty="0">
                <a:solidFill>
                  <a:srgbClr val="000000"/>
                </a:solidFill>
                <a:latin typeface="Calibri"/>
                <a:ea typeface="Calibri"/>
                <a:cs typeface="Calibri"/>
                <a:sym typeface="Calibri"/>
              </a:rPr>
              <a:t>Critical role in making you the best athlete you can be.</a:t>
            </a:r>
            <a:endParaRPr sz="1200" b="0" i="0" u="none" strike="noStrike" cap="none" dirty="0">
              <a:solidFill>
                <a:schemeClr val="dk1"/>
              </a:solidFill>
              <a:latin typeface="Calibri"/>
              <a:ea typeface="Calibri"/>
              <a:cs typeface="Calibri"/>
              <a:sym typeface="Calibri"/>
            </a:endParaRPr>
          </a:p>
          <a:p>
            <a:pPr marL="339162" marR="0" lvl="0" indent="-339162" algn="l" rtl="0">
              <a:lnSpc>
                <a:spcPct val="150000"/>
              </a:lnSpc>
              <a:spcBef>
                <a:spcPts val="0"/>
              </a:spcBef>
              <a:spcAft>
                <a:spcPts val="0"/>
              </a:spcAft>
              <a:buClr>
                <a:srgbClr val="000000"/>
              </a:buClr>
              <a:buSzPts val="1200"/>
              <a:buFont typeface="Noto Sans Symbols"/>
              <a:buChar char="▪"/>
            </a:pPr>
            <a:r>
              <a:rPr lang="en-US" sz="1200" b="0" i="0" u="none" strike="noStrike" cap="none" dirty="0">
                <a:solidFill>
                  <a:srgbClr val="000000"/>
                </a:solidFill>
                <a:latin typeface="Calibri"/>
                <a:ea typeface="Calibri"/>
                <a:cs typeface="Calibri"/>
                <a:sym typeface="Calibri"/>
              </a:rPr>
              <a:t>Athletes can be mentors, role models, and have credibility from Leadership in athletics and on campus…may be more successful in being active bystanders.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 In this context, can also be the people that are there for you if you are heading into a dangerous situation.</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38" name="Shape 13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356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Part 3d, first section “5 D’s” </a:t>
            </a:r>
            <a:r>
              <a:rPr lang="en-US" b="1" dirty="0"/>
              <a:t>Time: 3 min</a:t>
            </a:r>
            <a:endParaRPr lang="en-US" dirty="0"/>
          </a:p>
          <a:p>
            <a:r>
              <a:rPr lang="en-US" u="sng" dirty="0">
                <a:cs typeface="Calibri"/>
              </a:rPr>
              <a:t>Facilitators:</a:t>
            </a:r>
            <a:r>
              <a:rPr lang="en-US" dirty="0">
                <a:cs typeface="Calibri"/>
              </a:rPr>
              <a:t> Not everyone is comfortable intervening in the same way, and sometimes the situation dictates which approach would be most successful. What we are about to share is not a hierarchy – any of these approaches are appropriate</a:t>
            </a:r>
            <a:endParaRPr lang="en-US" dirty="0"/>
          </a:p>
          <a:p>
            <a:r>
              <a:rPr lang="en-US" b="1" dirty="0"/>
              <a:t>1. Direct</a:t>
            </a:r>
            <a:r>
              <a:rPr lang="en-US" dirty="0"/>
              <a:t>- Confront the situation in the moment, e.g. you hear someone in your group making offensive comments “That’s offensive. You need to stop saying that." Or you notice someone getting upset after talking with another member of your group: “I'm noticing you seem upset after that conversation. Would you like us to check in briefly?”</a:t>
            </a:r>
            <a:endParaRPr lang="en-US" dirty="0">
              <a:cs typeface="Calibri"/>
            </a:endParaRPr>
          </a:p>
          <a:p>
            <a:endParaRPr lang="en-US" dirty="0"/>
          </a:p>
          <a:p>
            <a:r>
              <a:rPr lang="en-US" b="1" dirty="0"/>
              <a:t>2. Distract</a:t>
            </a:r>
            <a:r>
              <a:rPr lang="en-US" dirty="0"/>
              <a:t>: Distraction is a subtle and creative way to intervene. Distract either person (the one who might be causing harm or the target of harm) with conversation unrelated to the situation to de-escalate it. Examples: Ask for directions, spill your drink “accidentally," pretend you know one of them. Student leader example: You are hearing two people possibly having a disagreement during a meeting, might say something like “I want to bring everyone’s attention back to the agenda,"  asking  “everything going alright over there?” (not necessarily calling out anyone), drop something</a:t>
            </a:r>
            <a:endParaRPr lang="en-US" dirty="0">
              <a:cs typeface="Calibri"/>
            </a:endParaRPr>
          </a:p>
          <a:p>
            <a:endParaRPr lang="en-US" dirty="0"/>
          </a:p>
          <a:p>
            <a:r>
              <a:rPr lang="en-US" b="1" dirty="0"/>
              <a:t>3. Delay</a:t>
            </a:r>
            <a:r>
              <a:rPr lang="en-US" dirty="0"/>
              <a:t>- Address the situation after the fact. Check in with the person who was harmed or address your concerns to the person who may have caused harm. Confronting them afterwards and in a different context from where it happened might also make them less defensive and more receptive to what you're saying</a:t>
            </a:r>
            <a:endParaRPr lang="en-US" dirty="0">
              <a:cs typeface="Calibri"/>
            </a:endParaRPr>
          </a:p>
          <a:p>
            <a:endParaRPr lang="en-US" dirty="0"/>
          </a:p>
          <a:p>
            <a:r>
              <a:rPr lang="en-US" b="1" dirty="0"/>
              <a:t>4. Delegate</a:t>
            </a:r>
            <a:r>
              <a:rPr lang="en-US" dirty="0"/>
              <a:t>- Seek help from a third party (friend, Public Safety, MTA employee, etc.) Maybe you don't know the person well but there's someone in the group who does and could intervene with the individual in way that they trust</a:t>
            </a:r>
            <a:endParaRPr lang="en-US" dirty="0">
              <a:cs typeface="Calibri"/>
            </a:endParaRPr>
          </a:p>
          <a:p>
            <a:endParaRPr lang="en-US" dirty="0"/>
          </a:p>
          <a:p>
            <a:r>
              <a:rPr lang="en-US" b="1" dirty="0"/>
              <a:t>5. Document</a:t>
            </a:r>
            <a:r>
              <a:rPr lang="en-US" dirty="0"/>
              <a:t>- Recording the offense, screenshotting messages </a:t>
            </a:r>
            <a:endParaRPr lang="en-US" dirty="0">
              <a:cs typeface="Calibri"/>
            </a:endParaRPr>
          </a:p>
          <a:p>
            <a:pPr marL="52070"/>
            <a:r>
              <a:rPr lang="en-US" dirty="0"/>
              <a:t>First, assess the situation. Is anyone already helping? If not, use one of the other four D’s. If someone else is already helping out, assess your own safety. If you are safe, go ahead and start document.  ALWAYS ask the person who was harmed what they want to do with the recording afterwards. NEVER post it online or use it without their permission. There are several reasons for this. </a:t>
            </a:r>
            <a:endParaRPr lang="en-US" dirty="0">
              <a:cs typeface="Calibri"/>
            </a:endParaRPr>
          </a:p>
          <a:p>
            <a:pPr marL="223520" indent="-171450">
              <a:buFont typeface="Arial"/>
              <a:buChar char="•"/>
            </a:pPr>
            <a:r>
              <a:rPr lang="en-US" dirty="0"/>
              <a:t>Experiencing sexual violence is already disempowering </a:t>
            </a:r>
            <a:endParaRPr lang="en-US" dirty="0">
              <a:cs typeface="Calibri"/>
            </a:endParaRPr>
          </a:p>
          <a:p>
            <a:pPr marL="223520" indent="-171450">
              <a:buFont typeface="Arial"/>
              <a:buChar char="•"/>
            </a:pPr>
            <a:r>
              <a:rPr lang="en-US" dirty="0"/>
              <a:t>Using an image or footage of a person being  victimized without that person’s consent can make the person feel even more powerless</a:t>
            </a:r>
            <a:endParaRPr lang="en-US" dirty="0">
              <a:cs typeface="Calibri"/>
            </a:endParaRPr>
          </a:p>
          <a:p>
            <a:pPr marL="223520" indent="-171450">
              <a:buFont typeface="Arial"/>
              <a:buChar char="•"/>
            </a:pPr>
            <a:r>
              <a:rPr lang="en-US" dirty="0"/>
              <a:t>It can also increase their risk of further harm or retaliation from the person who hurt them</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52D57-EB56-1A4C-A771-840033B0D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367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that we've talked about creating cultures of intervening, let's talk about the second key thing to work towards as a club leader, which is to create cultures of support. In doing so, we will consider your role, how to recognize trauma responses, tips for having supportive conversations, some key information and resources, and then also some tips for working with someone who may have caused harm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52D57-EB56-1A4C-A771-840033B0D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63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2" indent="-285750">
              <a:buFont typeface="Wingdings"/>
              <a:buChar char="▪"/>
            </a:pPr>
            <a:r>
              <a:rPr lang="en-US" dirty="0"/>
              <a:t>Your role in these situations: listen, support, and refer</a:t>
            </a:r>
          </a:p>
          <a:p>
            <a:pPr marL="285750" lvl="2" indent="-285750">
              <a:buFont typeface="Wingdings"/>
              <a:buChar char="▪"/>
            </a:pPr>
            <a:r>
              <a:rPr lang="en-US" dirty="0"/>
              <a:t>Positionality: Be mindful of the identities you carry and how they may impact your interaction with peers who come to you for support (or how your peers’ identities might impact their concerns and priorities)</a:t>
            </a:r>
          </a:p>
          <a:p>
            <a:pPr marL="285750" lvl="3" indent="-285750">
              <a:buFont typeface="Symbol"/>
              <a:buChar char="•"/>
            </a:pPr>
            <a:r>
              <a:rPr lang="en-US" dirty="0"/>
              <a:t>One identity you all share is being in a position of authority within your organization - recognize that this creates a power dynamic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52D57-EB56-1A4C-A771-840033B0D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90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Outline: Part 3, first section “Cultures of Support – trauma-informed” </a:t>
            </a:r>
            <a:r>
              <a:rPr lang="en-US" b="1" dirty="0"/>
              <a:t>Time: 2 min</a:t>
            </a:r>
          </a:p>
          <a:p>
            <a:pPr>
              <a:defRPr/>
            </a:pPr>
            <a:endParaRPr lang="en-US" dirty="0">
              <a:cs typeface="Calibri"/>
            </a:endParaRPr>
          </a:p>
          <a:p>
            <a:pPr>
              <a:defRPr/>
            </a:pPr>
            <a:r>
              <a:rPr lang="en-US" u="sng" dirty="0">
                <a:cs typeface="Calibri"/>
              </a:rPr>
              <a:t>Facilitators:</a:t>
            </a:r>
            <a:r>
              <a:rPr lang="en-US" dirty="0">
                <a:cs typeface="Calibri"/>
              </a:rPr>
              <a:t> These are just some of the ways trauma may manifest for individuals. It's important to understand that these actions and behaviors on their own are not proof that someone is experiencing trauma or specifically trauma related to sexual violence, but rather that they are indications you may want to check in with the person to see how they're doing.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52D57-EB56-1A4C-A771-840033B0D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07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Outline: Part 3, first section “If approached by someone who has caused harm” </a:t>
            </a:r>
            <a:r>
              <a:rPr lang="en-US" b="1" dirty="0"/>
              <a:t>Time: 2 min</a:t>
            </a:r>
            <a:endParaRPr lang="en-US" b="1" dirty="0">
              <a:cs typeface="Calibri"/>
            </a:endParaRPr>
          </a:p>
          <a:p>
            <a:pPr>
              <a:defRPr/>
            </a:pPr>
            <a:r>
              <a:rPr lang="en-US" u="sng" dirty="0">
                <a:cs typeface="Calibri"/>
              </a:rPr>
              <a:t>Facilitators: </a:t>
            </a:r>
          </a:p>
          <a:p>
            <a:pPr marL="171450" indent="-171450">
              <a:buFont typeface="Arial" panose="020B0604020202020204" pitchFamily="34" charset="0"/>
              <a:buChar char="•"/>
              <a:defRPr/>
            </a:pPr>
            <a:r>
              <a:rPr lang="en-US" dirty="0">
                <a:cs typeface="Calibri"/>
              </a:rPr>
              <a:t>As a leader, this is an opportunity to demonstrate the values of your club like respect, compassion, privacy, and helpfulness </a:t>
            </a:r>
          </a:p>
          <a:p>
            <a:pPr marL="171450" indent="-171450">
              <a:buFont typeface="Arial" panose="020B0604020202020204" pitchFamily="34" charset="0"/>
              <a:buChar char="•"/>
              <a:defRPr/>
            </a:pPr>
            <a:r>
              <a:rPr lang="en-US" dirty="0">
                <a:cs typeface="Calibri"/>
              </a:rPr>
              <a:t>Please note under confidential resources that Sexual Violence Response is </a:t>
            </a:r>
            <a:r>
              <a:rPr lang="en-US" b="1" u="sng" dirty="0">
                <a:cs typeface="Calibri"/>
              </a:rPr>
              <a:t>not </a:t>
            </a:r>
            <a:r>
              <a:rPr lang="en-US" dirty="0">
                <a:cs typeface="Calibri"/>
              </a:rPr>
              <a:t>an appropriate referral for someone who is looking for support regarding an accusation or possibility that they have caused harm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52D57-EB56-1A4C-A771-840033B0D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47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Outline: Part 3, first section “If approached by someone who has caused harm” </a:t>
            </a:r>
            <a:r>
              <a:rPr lang="en-US" b="1" dirty="0"/>
              <a:t>Time: 4 min</a:t>
            </a:r>
            <a:endParaRPr lang="en-US"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a:p>
            <a:pPr>
              <a:defRPr/>
            </a:pPr>
            <a:r>
              <a:rPr lang="en-US" u="sng" dirty="0">
                <a:cs typeface="Calibri"/>
              </a:rPr>
              <a:t>Facilitators:</a:t>
            </a:r>
            <a:endParaRPr lang="en-US" u="sng" dirty="0"/>
          </a:p>
          <a:p>
            <a:pPr marL="171450" indent="-171450">
              <a:buFont typeface="Arial" panose="020B0604020202020204" pitchFamily="34" charset="0"/>
              <a:buChar char="•"/>
              <a:defRPr/>
            </a:pPr>
            <a:r>
              <a:rPr lang="en-US" dirty="0"/>
              <a:t>The only way a student’s access to a club can be restricted is if they are found “Responsible” through a formal investigation and hearing by the university</a:t>
            </a:r>
            <a:endParaRPr lang="en-US" dirty="0">
              <a:cs typeface="Calibri"/>
            </a:endParaRPr>
          </a:p>
          <a:p>
            <a:pPr marL="171450" indent="-171450">
              <a:buFont typeface="Arial" panose="020B0604020202020204" pitchFamily="34" charset="0"/>
              <a:buChar char="•"/>
              <a:defRPr/>
            </a:pPr>
            <a:r>
              <a:rPr lang="en-US" b="1" dirty="0">
                <a:cs typeface="Calibri"/>
              </a:rPr>
              <a:t>A note on retraumatization:</a:t>
            </a:r>
            <a:r>
              <a:rPr lang="en-US" dirty="0">
                <a:cs typeface="Calibri"/>
              </a:rPr>
              <a:t> </a:t>
            </a:r>
            <a:r>
              <a:rPr lang="en-US" dirty="0"/>
              <a:t>If you are not trained in trauma-informed practices, </a:t>
            </a:r>
            <a:r>
              <a:rPr lang="en-US" dirty="0">
                <a:cs typeface="Calibri"/>
              </a:rPr>
              <a:t>questioning or acting on behalf of a survivor without their consent (even if it's well-intentioned) can be devastating and retraumatizing to them. Moreover, people who have caused harm may also have their own history of being harmed, and being questioned or expelled can be re-traumatizing (ex: later in "I May Destroy You," Kwame finds himself lashing out and mistreating another person who had no part in his trauma)</a:t>
            </a:r>
          </a:p>
          <a:p>
            <a:pPr>
              <a:defRPr/>
            </a:pPr>
            <a:r>
              <a:rPr lang="en-US" dirty="0"/>
              <a:t>We want to acknowledge how difficult it must be for you all if there is pressure on you to take action such as kicking someone out of a group. If you are receiving pressure from others, explain the limitations of your role and also direct your peers to resources like the Ombuds office, Sexual Violence Response, or Title IX, where they can meet with the Title IX coordinator and/or make a report</a:t>
            </a:r>
            <a:endParaRPr lang="en-US" dirty="0">
              <a:cs typeface="Calibri"/>
            </a:endParaRPr>
          </a:p>
          <a:p>
            <a:pPr marL="628650" lvl="1" indent="-171450">
              <a:buFont typeface="Courier New" panose="020B0604020202020204" pitchFamily="34" charset="0"/>
              <a:buChar char="o"/>
            </a:pPr>
            <a:r>
              <a:rPr lang="en-US" dirty="0">
                <a:cs typeface="Calibri"/>
              </a:rPr>
              <a:t>And please remember that all the resources we've shared here </a:t>
            </a:r>
            <a:r>
              <a:rPr lang="en-US" b="1" u="sng" dirty="0">
                <a:cs typeface="Calibri"/>
              </a:rPr>
              <a:t>are also available to you</a:t>
            </a:r>
            <a:r>
              <a:rPr lang="en-US" b="1" dirty="0">
                <a:cs typeface="Calibri"/>
              </a:rPr>
              <a:t>!</a:t>
            </a:r>
            <a:r>
              <a:rPr lang="en-US" dirty="0">
                <a:cs typeface="Calibri"/>
              </a:rPr>
              <a:t> If you want space to talk things out without triggering a mandatory report, you can connect with a confidential office like SVR, CPS, or the Ombuds office. If you have questions about policies, reporting, or the adjudication process, you can meet with the Title IX coordinator or reach out to Student Conduct and Community Standards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52D57-EB56-1A4C-A771-840033B0D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96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19"/>
        <p:cNvGrpSpPr/>
        <p:nvPr/>
      </p:nvGrpSpPr>
      <p:grpSpPr>
        <a:xfrm>
          <a:off x="0" y="0"/>
          <a:ext cx="0" cy="0"/>
          <a:chOff x="0" y="0"/>
          <a:chExt cx="0" cy="0"/>
        </a:xfrm>
      </p:grpSpPr>
      <p:sp>
        <p:nvSpPr>
          <p:cNvPr id="20" name="Google Shape;20;p36"/>
          <p:cNvSpPr txBox="1">
            <a:spLocks noGrp="1"/>
          </p:cNvSpPr>
          <p:nvPr>
            <p:ph type="body" idx="1"/>
          </p:nvPr>
        </p:nvSpPr>
        <p:spPr>
          <a:xfrm>
            <a:off x="0" y="1"/>
            <a:ext cx="12192000" cy="61261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63711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gradFill>
          <a:gsLst>
            <a:gs pos="0">
              <a:srgbClr val="439FD7"/>
            </a:gs>
            <a:gs pos="25000">
              <a:srgbClr val="4397CA"/>
            </a:gs>
            <a:gs pos="100000">
              <a:srgbClr val="00466A"/>
            </a:gs>
          </a:gsLst>
          <a:path path="circle">
            <a:fillToRect l="50000" t="50000" r="50000" b="50000"/>
          </a:path>
          <a:tileRect/>
        </a:gradFill>
        <a:effectLst/>
      </p:bgPr>
    </p:bg>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711200" y="1371600"/>
            <a:ext cx="10468864" cy="1828800"/>
          </a:xfrm>
          <a:prstGeom prst="rect">
            <a:avLst/>
          </a:prstGeom>
          <a:noFill/>
          <a:ln>
            <a:noFill/>
          </a:ln>
        </p:spPr>
        <p:txBody>
          <a:bodyPr spcFirstLastPara="1" wrap="square" lIns="91425" tIns="91425" rIns="91425" bIns="91425" anchor="b" anchorCtr="0"/>
          <a:lstStyle>
            <a:lvl1pPr marR="0" lvl="0" algn="r" rtl="0">
              <a:lnSpc>
                <a:spcPct val="100000"/>
              </a:lnSpc>
              <a:spcBef>
                <a:spcPts val="0"/>
              </a:spcBef>
              <a:spcAft>
                <a:spcPts val="0"/>
              </a:spcAft>
              <a:buClr>
                <a:srgbClr val="4CE0EA"/>
              </a:buClr>
              <a:buSzPts val="5600"/>
              <a:buFont typeface="Calibri"/>
              <a:buNone/>
              <a:defRPr sz="5600" b="1" i="0" u="none" strike="noStrike" cap="none">
                <a:solidFill>
                  <a:srgbClr val="4CE0E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Shape 25"/>
          <p:cNvSpPr txBox="1">
            <a:spLocks noGrp="1"/>
          </p:cNvSpPr>
          <p:nvPr>
            <p:ph type="subTitle" idx="1"/>
          </p:nvPr>
        </p:nvSpPr>
        <p:spPr>
          <a:xfrm>
            <a:off x="711200" y="3228536"/>
            <a:ext cx="10472928" cy="1752600"/>
          </a:xfrm>
          <a:prstGeom prst="rect">
            <a:avLst/>
          </a:prstGeom>
          <a:noFill/>
          <a:ln>
            <a:noFill/>
          </a:ln>
        </p:spPr>
        <p:txBody>
          <a:bodyPr spcFirstLastPara="1" wrap="square" lIns="91425" tIns="91425" rIns="91425" bIns="91425" anchor="t" anchorCtr="0"/>
          <a:lstStyle>
            <a:lvl1pPr marR="45720" lvl="0" algn="r" rtl="0">
              <a:lnSpc>
                <a:spcPct val="100000"/>
              </a:lnSpc>
              <a:spcBef>
                <a:spcPts val="520"/>
              </a:spcBef>
              <a:spcAft>
                <a:spcPts val="0"/>
              </a:spcAft>
              <a:buClr>
                <a:schemeClr val="accent3"/>
              </a:buClr>
              <a:buSzPts val="2470"/>
              <a:buFont typeface="Noto Sans Symbols"/>
              <a:buNone/>
              <a:defRPr sz="2600" b="0" i="0" u="none" strike="noStrike" cap="none">
                <a:solidFill>
                  <a:schemeClr val="lt1"/>
                </a:solidFill>
                <a:latin typeface="Constantia"/>
                <a:ea typeface="Constantia"/>
                <a:cs typeface="Constantia"/>
                <a:sym typeface="Constantia"/>
              </a:defRPr>
            </a:lvl1pPr>
            <a:lvl2pPr marR="0" lvl="1" algn="ctr" rtl="0">
              <a:lnSpc>
                <a:spcPct val="100000"/>
              </a:lnSpc>
              <a:spcBef>
                <a:spcPts val="480"/>
              </a:spcBef>
              <a:spcAft>
                <a:spcPts val="0"/>
              </a:spcAft>
              <a:buClr>
                <a:schemeClr val="accent1"/>
              </a:buClr>
              <a:buSzPts val="2040"/>
              <a:buFont typeface="Noto Sans Symbols"/>
              <a:buNone/>
              <a:defRPr sz="2400" b="0" i="0" u="none" strike="noStrike" cap="none">
                <a:solidFill>
                  <a:schemeClr val="lt1"/>
                </a:solidFill>
                <a:latin typeface="Constantia"/>
                <a:ea typeface="Constantia"/>
                <a:cs typeface="Constantia"/>
                <a:sym typeface="Constantia"/>
              </a:defRPr>
            </a:lvl2pPr>
            <a:lvl3pPr marR="0" lvl="2" algn="ctr" rtl="0">
              <a:lnSpc>
                <a:spcPct val="100000"/>
              </a:lnSpc>
              <a:spcBef>
                <a:spcPts val="420"/>
              </a:spcBef>
              <a:spcAft>
                <a:spcPts val="0"/>
              </a:spcAft>
              <a:buClr>
                <a:schemeClr val="accent2"/>
              </a:buClr>
              <a:buSzPts val="1470"/>
              <a:buFont typeface="Noto Sans Symbols"/>
              <a:buNone/>
              <a:defRPr sz="2100" b="0" i="0" u="none" strike="noStrike" cap="none">
                <a:solidFill>
                  <a:schemeClr val="lt1"/>
                </a:solidFill>
                <a:latin typeface="Constantia"/>
                <a:ea typeface="Constantia"/>
                <a:cs typeface="Constantia"/>
                <a:sym typeface="Constantia"/>
              </a:defRPr>
            </a:lvl3pPr>
            <a:lvl4pPr marR="0" lvl="3" algn="ctr" rtl="0">
              <a:lnSpc>
                <a:spcPct val="100000"/>
              </a:lnSpc>
              <a:spcBef>
                <a:spcPts val="400"/>
              </a:spcBef>
              <a:spcAft>
                <a:spcPts val="0"/>
              </a:spcAft>
              <a:buClr>
                <a:schemeClr val="accent3"/>
              </a:buClr>
              <a:buSzPts val="1300"/>
              <a:buFont typeface="Noto Sans Symbols"/>
              <a:buNone/>
              <a:defRPr sz="2000" b="0" i="0" u="none" strike="noStrike" cap="none">
                <a:solidFill>
                  <a:schemeClr val="lt1"/>
                </a:solidFill>
                <a:latin typeface="Constantia"/>
                <a:ea typeface="Constantia"/>
                <a:cs typeface="Constantia"/>
                <a:sym typeface="Constantia"/>
              </a:defRPr>
            </a:lvl4pPr>
            <a:lvl5pPr marR="0" lvl="4" algn="ctr" rtl="0">
              <a:lnSpc>
                <a:spcPct val="100000"/>
              </a:lnSpc>
              <a:spcBef>
                <a:spcPts val="400"/>
              </a:spcBef>
              <a:spcAft>
                <a:spcPts val="0"/>
              </a:spcAft>
              <a:buClr>
                <a:schemeClr val="accent4"/>
              </a:buClr>
              <a:buSzPts val="1300"/>
              <a:buFont typeface="Noto Sans Symbols"/>
              <a:buNone/>
              <a:defRPr sz="2000" b="0" i="0" u="none" strike="noStrike" cap="none">
                <a:solidFill>
                  <a:schemeClr val="lt1"/>
                </a:solidFill>
                <a:latin typeface="Constantia"/>
                <a:ea typeface="Constantia"/>
                <a:cs typeface="Constantia"/>
                <a:sym typeface="Constantia"/>
              </a:defRPr>
            </a:lvl5pPr>
            <a:lvl6pPr marR="0" lvl="5" algn="ctr" rtl="0">
              <a:lnSpc>
                <a:spcPct val="100000"/>
              </a:lnSpc>
              <a:spcBef>
                <a:spcPts val="360"/>
              </a:spcBef>
              <a:spcAft>
                <a:spcPts val="0"/>
              </a:spcAft>
              <a:buClr>
                <a:schemeClr val="accent5"/>
              </a:buClr>
              <a:buSzPts val="1440"/>
              <a:buFont typeface="Noto Sans Symbols"/>
              <a:buNone/>
              <a:defRPr sz="1800" b="0" i="0" u="none" strike="noStrike" cap="none">
                <a:solidFill>
                  <a:schemeClr val="lt1"/>
                </a:solidFill>
                <a:latin typeface="Constantia"/>
                <a:ea typeface="Constantia"/>
                <a:cs typeface="Constantia"/>
                <a:sym typeface="Constantia"/>
              </a:defRPr>
            </a:lvl6pPr>
            <a:lvl7pPr marR="0" lvl="6" algn="ctr" rtl="0">
              <a:lnSpc>
                <a:spcPct val="100000"/>
              </a:lnSpc>
              <a:spcBef>
                <a:spcPts val="320"/>
              </a:spcBef>
              <a:spcAft>
                <a:spcPts val="0"/>
              </a:spcAft>
              <a:buClr>
                <a:schemeClr val="accent6"/>
              </a:buClr>
              <a:buSzPts val="1280"/>
              <a:buFont typeface="Noto Sans Symbols"/>
              <a:buNone/>
              <a:defRPr sz="1600" b="0" i="0" u="none" strike="noStrike" cap="none">
                <a:solidFill>
                  <a:schemeClr val="lt1"/>
                </a:solidFill>
                <a:latin typeface="Constantia"/>
                <a:ea typeface="Constantia"/>
                <a:cs typeface="Constantia"/>
                <a:sym typeface="Constantia"/>
              </a:defRPr>
            </a:lvl7pPr>
            <a:lvl8pPr marR="0" lvl="7" algn="ctr" rtl="0">
              <a:lnSpc>
                <a:spcPct val="100000"/>
              </a:lnSpc>
              <a:spcBef>
                <a:spcPts val="320"/>
              </a:spcBef>
              <a:spcAft>
                <a:spcPts val="0"/>
              </a:spcAft>
              <a:buClr>
                <a:schemeClr val="lt2"/>
              </a:buClr>
              <a:buSzPts val="1600"/>
              <a:buFont typeface="Constantia"/>
              <a:buNone/>
              <a:defRPr sz="1600" b="0" i="0" u="none" strike="noStrike" cap="none">
                <a:solidFill>
                  <a:schemeClr val="lt1"/>
                </a:solidFill>
                <a:latin typeface="Constantia"/>
                <a:ea typeface="Constantia"/>
                <a:cs typeface="Constantia"/>
                <a:sym typeface="Constantia"/>
              </a:defRPr>
            </a:lvl8pPr>
            <a:lvl9pPr marR="0" lvl="8" algn="ctr" rtl="0">
              <a:lnSpc>
                <a:spcPct val="100000"/>
              </a:lnSpc>
              <a:spcBef>
                <a:spcPts val="280"/>
              </a:spcBef>
              <a:spcAft>
                <a:spcPts val="0"/>
              </a:spcAft>
              <a:buClr>
                <a:schemeClr val="lt2"/>
              </a:buClr>
              <a:buSzPts val="1400"/>
              <a:buFont typeface="Constantia"/>
              <a:buNone/>
              <a:defRPr sz="1400" b="0" i="0" u="none" strike="noStrike" cap="none">
                <a:solidFill>
                  <a:schemeClr val="lt1"/>
                </a:solidFill>
                <a:latin typeface="Constantia"/>
                <a:ea typeface="Constantia"/>
                <a:cs typeface="Constantia"/>
                <a:sym typeface="Constantia"/>
              </a:defRPr>
            </a:lvl9pPr>
          </a:lstStyle>
          <a:p>
            <a:endParaRPr/>
          </a:p>
        </p:txBody>
      </p:sp>
      <p:sp>
        <p:nvSpPr>
          <p:cNvPr id="26" name="Shape 26"/>
          <p:cNvSpPr txBox="1">
            <a:spLocks noGrp="1"/>
          </p:cNvSpPr>
          <p:nvPr>
            <p:ph type="dt" idx="10"/>
          </p:nvPr>
        </p:nvSpPr>
        <p:spPr>
          <a:xfrm>
            <a:off x="609600" y="6356353"/>
            <a:ext cx="2844800" cy="365125"/>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D0E9ED"/>
                </a:solidFill>
                <a:latin typeface="Constantia"/>
                <a:ea typeface="Constantia"/>
                <a:cs typeface="Constantia"/>
                <a:sym typeface="Constant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9pPr>
          </a:lstStyle>
          <a:p>
            <a:endParaRPr dirty="0"/>
          </a:p>
        </p:txBody>
      </p:sp>
      <p:sp>
        <p:nvSpPr>
          <p:cNvPr id="27" name="Shape 27"/>
          <p:cNvSpPr txBox="1">
            <a:spLocks noGrp="1"/>
          </p:cNvSpPr>
          <p:nvPr>
            <p:ph type="ftr" idx="11"/>
          </p:nvPr>
        </p:nvSpPr>
        <p:spPr>
          <a:xfrm>
            <a:off x="3556000" y="6356353"/>
            <a:ext cx="4470400" cy="365125"/>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D0E9ED"/>
                </a:solidFill>
                <a:latin typeface="Constantia"/>
                <a:ea typeface="Constantia"/>
                <a:cs typeface="Constantia"/>
                <a:sym typeface="Constant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onstantia"/>
                <a:ea typeface="Constantia"/>
                <a:cs typeface="Constantia"/>
                <a:sym typeface="Constantia"/>
              </a:defRPr>
            </a:lvl9pPr>
          </a:lstStyle>
          <a:p>
            <a:endParaRPr dirty="0"/>
          </a:p>
        </p:txBody>
      </p:sp>
      <p:sp>
        <p:nvSpPr>
          <p:cNvPr id="28" name="Shape 28"/>
          <p:cNvSpPr txBox="1">
            <a:spLocks noGrp="1"/>
          </p:cNvSpPr>
          <p:nvPr>
            <p:ph type="sldNum" idx="12"/>
          </p:nvPr>
        </p:nvSpPr>
        <p:spPr>
          <a:xfrm>
            <a:off x="10566400" y="6356353"/>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D0E9ED"/>
                </a:solidFill>
                <a:latin typeface="Constantia"/>
                <a:ea typeface="Constantia"/>
                <a:cs typeface="Constantia"/>
                <a:sym typeface="Constanti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0425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cSld name="1_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a:xfrm>
            <a:off x="812800" y="1176999"/>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12/3/22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10769600" y="6356353"/>
            <a:ext cx="812800" cy="365125"/>
          </a:xfrm>
        </p:spPr>
        <p:txBody>
          <a:bodyPr/>
          <a:lstStyle/>
          <a:p>
            <a:fld id="{59DE6EB8-52AB-45EA-A660-3E1EBFA72987}"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Freeform 10"/>
          <p:cNvSpPr>
            <a:spLocks/>
          </p:cNvSpPr>
          <p:nvPr/>
        </p:nvSpPr>
        <p:spPr bwMode="auto">
          <a:xfrm flipV="1">
            <a:off x="5842000" y="6219828"/>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Tree>
    <p:extLst>
      <p:ext uri="{BB962C8B-B14F-4D97-AF65-F5344CB8AC3E}">
        <p14:creationId xmlns:p14="http://schemas.microsoft.com/office/powerpoint/2010/main" val="62562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ulleted List">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30F381A3-1B2A-A54F-BBF5-D9EF738057D3}"/>
              </a:ext>
            </a:extLst>
          </p:cNvPr>
          <p:cNvSpPr>
            <a:spLocks noGrp="1"/>
          </p:cNvSpPr>
          <p:nvPr>
            <p:ph type="body" sz="quarter" idx="10" hasCustomPrompt="1"/>
          </p:nvPr>
        </p:nvSpPr>
        <p:spPr>
          <a:xfrm>
            <a:off x="1054100" y="671116"/>
            <a:ext cx="10083800" cy="701731"/>
          </a:xfrm>
          <a:prstGeom prst="rect">
            <a:avLst/>
          </a:prstGeom>
        </p:spPr>
        <p:txBody>
          <a:bodyPr wrap="square">
            <a:spAutoFit/>
          </a:bodyPr>
          <a:lstStyle>
            <a:lvl1pPr marL="0" indent="0">
              <a:buNone/>
              <a:defRPr sz="4400">
                <a:solidFill>
                  <a:srgbClr val="2E55A5"/>
                </a:solidFill>
              </a:defRPr>
            </a:lvl1pPr>
          </a:lstStyle>
          <a:p>
            <a:pPr lvl="0"/>
            <a:r>
              <a:rPr lang="en-US"/>
              <a:t>Two Column Bulleted Text: Heading</a:t>
            </a:r>
          </a:p>
        </p:txBody>
      </p:sp>
      <p:sp>
        <p:nvSpPr>
          <p:cNvPr id="6" name="Content Placeholder 2">
            <a:extLst>
              <a:ext uri="{FF2B5EF4-FFF2-40B4-BE49-F238E27FC236}">
                <a16:creationId xmlns:a16="http://schemas.microsoft.com/office/drawing/2014/main" id="{2CC5E40E-14CE-CB46-89B4-9C2CD8A88E4D}"/>
              </a:ext>
            </a:extLst>
          </p:cNvPr>
          <p:cNvSpPr>
            <a:spLocks noGrp="1"/>
          </p:cNvSpPr>
          <p:nvPr>
            <p:ph sz="quarter" idx="13" hasCustomPrompt="1"/>
          </p:nvPr>
        </p:nvSpPr>
        <p:spPr>
          <a:xfrm>
            <a:off x="1054100" y="1655446"/>
            <a:ext cx="4818380" cy="4531121"/>
          </a:xfrm>
        </p:spPr>
        <p:txBody>
          <a:bodyPr/>
          <a:lstStyle/>
          <a:p>
            <a:pPr lvl="0"/>
            <a:r>
              <a:rPr lang="en-US"/>
              <a:t>Begin typing or add a picture, chart, or table</a:t>
            </a:r>
          </a:p>
        </p:txBody>
      </p:sp>
      <p:sp>
        <p:nvSpPr>
          <p:cNvPr id="8" name="Content Placeholder 2">
            <a:extLst>
              <a:ext uri="{FF2B5EF4-FFF2-40B4-BE49-F238E27FC236}">
                <a16:creationId xmlns:a16="http://schemas.microsoft.com/office/drawing/2014/main" id="{426EF371-2952-C647-87AF-4FE7B66D2C33}"/>
              </a:ext>
            </a:extLst>
          </p:cNvPr>
          <p:cNvSpPr>
            <a:spLocks noGrp="1"/>
          </p:cNvSpPr>
          <p:nvPr>
            <p:ph sz="quarter" idx="14" hasCustomPrompt="1"/>
          </p:nvPr>
        </p:nvSpPr>
        <p:spPr>
          <a:xfrm>
            <a:off x="6332220" y="1655763"/>
            <a:ext cx="4818380" cy="4531121"/>
          </a:xfrm>
        </p:spPr>
        <p:txBody>
          <a:bodyPr/>
          <a:lstStyle/>
          <a:p>
            <a:pPr lvl="0"/>
            <a:r>
              <a:rPr lang="en-US"/>
              <a:t>Begin typing or add a picture, chart, or table</a:t>
            </a:r>
          </a:p>
        </p:txBody>
      </p:sp>
    </p:spTree>
    <p:extLst>
      <p:ext uri="{BB962C8B-B14F-4D97-AF65-F5344CB8AC3E}">
        <p14:creationId xmlns:p14="http://schemas.microsoft.com/office/powerpoint/2010/main" val="33201611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30F381A3-1B2A-A54F-BBF5-D9EF738057D3}"/>
              </a:ext>
            </a:extLst>
          </p:cNvPr>
          <p:cNvSpPr>
            <a:spLocks noGrp="1"/>
          </p:cNvSpPr>
          <p:nvPr>
            <p:ph type="body" sz="quarter" idx="10" hasCustomPrompt="1"/>
          </p:nvPr>
        </p:nvSpPr>
        <p:spPr>
          <a:xfrm>
            <a:off x="1054100" y="671116"/>
            <a:ext cx="10083800" cy="701731"/>
          </a:xfrm>
          <a:prstGeom prst="rect">
            <a:avLst/>
          </a:prstGeom>
        </p:spPr>
        <p:txBody>
          <a:bodyPr wrap="square">
            <a:spAutoFit/>
          </a:bodyPr>
          <a:lstStyle>
            <a:lvl1pPr marL="0" indent="0">
              <a:buNone/>
              <a:defRPr sz="4400">
                <a:solidFill>
                  <a:srgbClr val="2E55A5"/>
                </a:solidFill>
              </a:defRPr>
            </a:lvl1pPr>
          </a:lstStyle>
          <a:p>
            <a:pPr lvl="0"/>
            <a:r>
              <a:rPr lang="en-US"/>
              <a:t>Bulleted List: Heading</a:t>
            </a:r>
          </a:p>
        </p:txBody>
      </p:sp>
      <p:sp>
        <p:nvSpPr>
          <p:cNvPr id="6" name="Content Placeholder 2">
            <a:extLst>
              <a:ext uri="{FF2B5EF4-FFF2-40B4-BE49-F238E27FC236}">
                <a16:creationId xmlns:a16="http://schemas.microsoft.com/office/drawing/2014/main" id="{4B425A7B-B9F3-744F-93CF-41486BF0AE56}"/>
              </a:ext>
            </a:extLst>
          </p:cNvPr>
          <p:cNvSpPr>
            <a:spLocks noGrp="1"/>
          </p:cNvSpPr>
          <p:nvPr>
            <p:ph sz="quarter" idx="12" hasCustomPrompt="1"/>
          </p:nvPr>
        </p:nvSpPr>
        <p:spPr>
          <a:xfrm>
            <a:off x="1054100" y="1655763"/>
            <a:ext cx="10096500" cy="4531121"/>
          </a:xfr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US"/>
              <a:t>Begin typing or add a picture, chart, or table</a:t>
            </a:r>
          </a:p>
        </p:txBody>
      </p:sp>
    </p:spTree>
    <p:extLst>
      <p:ext uri="{BB962C8B-B14F-4D97-AF65-F5344CB8AC3E}">
        <p14:creationId xmlns:p14="http://schemas.microsoft.com/office/powerpoint/2010/main" val="11001790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B0DE6E-52FA-E348-83B2-3B9DE9100C4E}"/>
              </a:ext>
            </a:extLst>
          </p:cNvPr>
          <p:cNvSpPr>
            <a:spLocks noGrp="1"/>
          </p:cNvSpPr>
          <p:nvPr>
            <p:ph sz="quarter" idx="10" hasCustomPrompt="1"/>
          </p:nvPr>
        </p:nvSpPr>
        <p:spPr>
          <a:xfrm>
            <a:off x="0" y="0"/>
            <a:ext cx="12192000" cy="6858000"/>
          </a:xfrm>
        </p:spPr>
        <p:txBody>
          <a:bodyPr/>
          <a:lstStyle>
            <a:lvl1pPr marL="0" indent="0">
              <a:buNone/>
              <a:defRPr/>
            </a:lvl1pPr>
          </a:lstStyle>
          <a:p>
            <a:pPr lvl="0"/>
            <a:r>
              <a:rPr lang="en-US"/>
              <a:t>Add a full page width picture, chart, or table</a:t>
            </a:r>
          </a:p>
        </p:txBody>
      </p:sp>
    </p:spTree>
    <p:extLst>
      <p:ext uri="{BB962C8B-B14F-4D97-AF65-F5344CB8AC3E}">
        <p14:creationId xmlns:p14="http://schemas.microsoft.com/office/powerpoint/2010/main" val="28595397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7560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
        <p:cNvGrpSpPr/>
        <p:nvPr/>
      </p:nvGrpSpPr>
      <p:grpSpPr>
        <a:xfrm>
          <a:off x="0" y="0"/>
          <a:ext cx="0" cy="0"/>
          <a:chOff x="0" y="0"/>
          <a:chExt cx="0" cy="0"/>
        </a:xfrm>
      </p:grpSpPr>
      <p:sp>
        <p:nvSpPr>
          <p:cNvPr id="25" name="Google Shape;25;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26370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30" name="Google Shape;30;p3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31" name="Google Shape;31;p3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0" marR="0" lvl="1" indent="0" algn="l" rtl="0">
              <a:spcBef>
                <a:spcPts val="0"/>
              </a:spcBef>
              <a:buNone/>
              <a:defRPr sz="1800" b="0" i="0" u="none" strike="noStrike" cap="none">
                <a:solidFill>
                  <a:schemeClr val="dk1"/>
                </a:solidFill>
                <a:latin typeface="Arial"/>
                <a:ea typeface="Arial"/>
                <a:cs typeface="Arial"/>
                <a:sym typeface="Arial"/>
              </a:defRPr>
            </a:lvl2pPr>
            <a:lvl3pPr marL="0" marR="0" lvl="2" indent="0" algn="l" rtl="0">
              <a:spcBef>
                <a:spcPts val="0"/>
              </a:spcBef>
              <a:buNone/>
              <a:defRPr sz="1800" b="0" i="0" u="none" strike="noStrike" cap="none">
                <a:solidFill>
                  <a:schemeClr val="dk1"/>
                </a:solidFill>
                <a:latin typeface="Arial"/>
                <a:ea typeface="Arial"/>
                <a:cs typeface="Arial"/>
                <a:sym typeface="Arial"/>
              </a:defRPr>
            </a:lvl3pPr>
            <a:lvl4pPr marL="0" marR="0" lvl="3" indent="0" algn="l" rtl="0">
              <a:spcBef>
                <a:spcPts val="0"/>
              </a:spcBef>
              <a:buNone/>
              <a:defRPr sz="1800" b="0" i="0" u="none" strike="noStrike" cap="none">
                <a:solidFill>
                  <a:schemeClr val="dk1"/>
                </a:solidFill>
                <a:latin typeface="Arial"/>
                <a:ea typeface="Arial"/>
                <a:cs typeface="Arial"/>
                <a:sym typeface="Arial"/>
              </a:defRPr>
            </a:lvl4pPr>
            <a:lvl5pPr marL="0" marR="0" lvl="4" indent="0" algn="l" rtl="0">
              <a:spcBef>
                <a:spcPts val="0"/>
              </a:spcBef>
              <a:buNone/>
              <a:defRPr sz="1800" b="0" i="0" u="none" strike="noStrike" cap="none">
                <a:solidFill>
                  <a:schemeClr val="dk1"/>
                </a:solidFill>
                <a:latin typeface="Arial"/>
                <a:ea typeface="Arial"/>
                <a:cs typeface="Arial"/>
                <a:sym typeface="Arial"/>
              </a:defRPr>
            </a:lvl5pPr>
            <a:lvl6pPr marL="0" marR="0" lvl="5" indent="0" algn="l" rtl="0">
              <a:spcBef>
                <a:spcPts val="0"/>
              </a:spcBef>
              <a:buNone/>
              <a:defRPr sz="1800" b="0" i="0" u="none" strike="noStrike" cap="none">
                <a:solidFill>
                  <a:schemeClr val="dk1"/>
                </a:solidFill>
                <a:latin typeface="Arial"/>
                <a:ea typeface="Arial"/>
                <a:cs typeface="Arial"/>
                <a:sym typeface="Arial"/>
              </a:defRPr>
            </a:lvl6pPr>
            <a:lvl7pPr marL="0" marR="0" lvl="6" indent="0" algn="l" rtl="0">
              <a:spcBef>
                <a:spcPts val="0"/>
              </a:spcBef>
              <a:buNone/>
              <a:defRPr sz="1800" b="0" i="0" u="none" strike="noStrike" cap="none">
                <a:solidFill>
                  <a:schemeClr val="dk1"/>
                </a:solidFill>
                <a:latin typeface="Arial"/>
                <a:ea typeface="Arial"/>
                <a:cs typeface="Arial"/>
                <a:sym typeface="Arial"/>
              </a:defRPr>
            </a:lvl7pPr>
            <a:lvl8pPr marL="0" marR="0" lvl="7" indent="0" algn="l" rtl="0">
              <a:spcBef>
                <a:spcPts val="0"/>
              </a:spcBef>
              <a:buNone/>
              <a:defRPr sz="1800" b="0" i="0" u="none" strike="noStrike" cap="none">
                <a:solidFill>
                  <a:schemeClr val="dk1"/>
                </a:solidFill>
                <a:latin typeface="Arial"/>
                <a:ea typeface="Arial"/>
                <a:cs typeface="Arial"/>
                <a:sym typeface="Arial"/>
              </a:defRPr>
            </a:lvl8pPr>
            <a:lvl9pPr marL="0" marR="0" lvl="8" indent="0" algn="l" rtl="0">
              <a:spcBef>
                <a:spcPts val="0"/>
              </a:spcBef>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356024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5"/>
        <p:cNvGrpSpPr/>
        <p:nvPr/>
      </p:nvGrpSpPr>
      <p:grpSpPr>
        <a:xfrm>
          <a:off x="0" y="0"/>
          <a:ext cx="0" cy="0"/>
          <a:chOff x="0" y="0"/>
          <a:chExt cx="0" cy="0"/>
        </a:xfrm>
      </p:grpSpPr>
      <p:sp>
        <p:nvSpPr>
          <p:cNvPr id="36" name="Google Shape;36;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3"/>
          <p:cNvSpPr txBox="1">
            <a:spLocks noGrp="1"/>
          </p:cNvSpPr>
          <p:nvPr>
            <p:ph type="body" idx="1"/>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3"/>
          <p:cNvSpPr txBox="1">
            <a:spLocks noGrp="1"/>
          </p:cNvSpPr>
          <p:nvPr>
            <p:ph type="body" idx="2"/>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3265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9021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2864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2"/>
        <p:cNvGrpSpPr/>
        <p:nvPr/>
      </p:nvGrpSpPr>
      <p:grpSpPr>
        <a:xfrm>
          <a:off x="0" y="0"/>
          <a:ext cx="0" cy="0"/>
          <a:chOff x="0" y="0"/>
          <a:chExt cx="0" cy="0"/>
        </a:xfrm>
      </p:grpSpPr>
      <p:sp>
        <p:nvSpPr>
          <p:cNvPr id="53" name="Google Shape;53;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2960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
            <a:ext cx="12192000" cy="6126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324601"/>
            <a:ext cx="2987040" cy="425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006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4"/>
          <p:cNvSpPr/>
          <p:nvPr/>
        </p:nvSpPr>
        <p:spPr>
          <a:xfrm>
            <a:off x="-197708" y="-98855"/>
            <a:ext cx="12562800" cy="7158600"/>
          </a:xfrm>
          <a:prstGeom prst="rect">
            <a:avLst/>
          </a:prstGeom>
          <a:solidFill>
            <a:srgbClr val="003A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ramond"/>
              <a:ea typeface="Garamond"/>
              <a:cs typeface="Garamond"/>
              <a:sym typeface="Garamond"/>
            </a:endParaRPr>
          </a:p>
        </p:txBody>
      </p:sp>
      <p:sp>
        <p:nvSpPr>
          <p:cNvPr id="11" name="Google Shape;1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Garamond"/>
              <a:buNone/>
              <a:defRPr sz="4400" b="1" i="0" u="none" strike="noStrike" cap="none">
                <a:solidFill>
                  <a:schemeClr val="lt1"/>
                </a:solidFill>
                <a:latin typeface="Garamond"/>
                <a:ea typeface="Garamond"/>
                <a:cs typeface="Garamond"/>
                <a:sym typeface="Garamo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3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Garamond"/>
                <a:ea typeface="Garamond"/>
                <a:cs typeface="Garamond"/>
                <a:sym typeface="Garamond"/>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Garamond"/>
                <a:ea typeface="Garamond"/>
                <a:cs typeface="Garamond"/>
                <a:sym typeface="Garamond"/>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Garamond"/>
                <a:ea typeface="Garamond"/>
                <a:cs typeface="Garamond"/>
                <a:sym typeface="Garamond"/>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Garamond"/>
                <a:ea typeface="Garamond"/>
                <a:cs typeface="Garamond"/>
                <a:sym typeface="Garamond"/>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Garamond"/>
                <a:ea typeface="Garamond"/>
                <a:cs typeface="Garamond"/>
                <a:sym typeface="Garamond"/>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aramond"/>
                <a:ea typeface="Garamond"/>
                <a:cs typeface="Garamond"/>
                <a:sym typeface="Garamond"/>
              </a:defRPr>
            </a:lvl9pPr>
          </a:lstStyle>
          <a:p>
            <a:endParaRPr/>
          </a:p>
        </p:txBody>
      </p:sp>
      <p:pic>
        <p:nvPicPr>
          <p:cNvPr id="13" name="Google Shape;13;p34"/>
          <p:cNvPicPr preferRelativeResize="0"/>
          <p:nvPr/>
        </p:nvPicPr>
        <p:blipFill rotWithShape="1">
          <a:blip r:embed="rId16">
            <a:alphaModFix/>
          </a:blip>
          <a:srcRect/>
          <a:stretch/>
        </p:blipFill>
        <p:spPr>
          <a:xfrm>
            <a:off x="7909274" y="6176831"/>
            <a:ext cx="2452863" cy="420362"/>
          </a:xfrm>
          <a:prstGeom prst="rect">
            <a:avLst/>
          </a:prstGeom>
          <a:noFill/>
          <a:ln>
            <a:noFill/>
          </a:ln>
        </p:spPr>
      </p:pic>
      <p:pic>
        <p:nvPicPr>
          <p:cNvPr id="14" name="Google Shape;14;p34"/>
          <p:cNvPicPr preferRelativeResize="0"/>
          <p:nvPr/>
        </p:nvPicPr>
        <p:blipFill>
          <a:blip r:embed="rId17">
            <a:alphaModFix/>
          </a:blip>
          <a:stretch>
            <a:fillRect/>
          </a:stretch>
        </p:blipFill>
        <p:spPr>
          <a:xfrm>
            <a:off x="4870674" y="6241038"/>
            <a:ext cx="2452842" cy="291948"/>
          </a:xfrm>
          <a:prstGeom prst="rect">
            <a:avLst/>
          </a:prstGeom>
          <a:noFill/>
          <a:ln>
            <a:noFill/>
          </a:ln>
        </p:spPr>
      </p:pic>
      <p:pic>
        <p:nvPicPr>
          <p:cNvPr id="15" name="Google Shape;15;p34"/>
          <p:cNvPicPr preferRelativeResize="0"/>
          <p:nvPr/>
        </p:nvPicPr>
        <p:blipFill rotWithShape="1">
          <a:blip r:embed="rId18">
            <a:alphaModFix/>
          </a:blip>
          <a:srcRect/>
          <a:stretch/>
        </p:blipFill>
        <p:spPr>
          <a:xfrm>
            <a:off x="1829881" y="6176825"/>
            <a:ext cx="2455044" cy="420375"/>
          </a:xfrm>
          <a:prstGeom prst="rect">
            <a:avLst/>
          </a:prstGeom>
          <a:noFill/>
          <a:ln>
            <a:noFill/>
          </a:ln>
        </p:spPr>
      </p:pic>
    </p:spTree>
    <p:extLst>
      <p:ext uri="{BB962C8B-B14F-4D97-AF65-F5344CB8AC3E}">
        <p14:creationId xmlns:p14="http://schemas.microsoft.com/office/powerpoint/2010/main" val="24981102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ctrTitle"/>
          </p:nvPr>
        </p:nvSpPr>
        <p:spPr>
          <a:xfrm>
            <a:off x="2057400" y="1000665"/>
            <a:ext cx="7851648" cy="2260120"/>
          </a:xfrm>
          <a:prstGeom prst="rect">
            <a:avLst/>
          </a:prstGeom>
          <a:noFill/>
          <a:ln>
            <a:noFill/>
          </a:ln>
        </p:spPr>
        <p:txBody>
          <a:bodyPr spcFirstLastPara="1" wrap="square" lIns="0" tIns="0" rIns="18275" bIns="0" anchor="b" anchorCtr="0">
            <a:noAutofit/>
          </a:bodyPr>
          <a:lstStyle/>
          <a:p>
            <a:pPr algn="ctr">
              <a:buClr>
                <a:srgbClr val="000000"/>
              </a:buClr>
              <a:buSzPts val="3200"/>
            </a:pPr>
            <a:r>
              <a:rPr lang="en-US" sz="3200" dirty="0">
                <a:solidFill>
                  <a:schemeClr val="bg1"/>
                </a:solidFill>
                <a:latin typeface="Garamond"/>
                <a:ea typeface="Garamond"/>
                <a:cs typeface="Garamond"/>
                <a:sym typeface="Garamond"/>
              </a:rPr>
              <a:t>Columbia University</a:t>
            </a:r>
            <a:br>
              <a:rPr lang="en-US" sz="3200" dirty="0">
                <a:solidFill>
                  <a:schemeClr val="bg1"/>
                </a:solidFill>
                <a:latin typeface="Garamond"/>
                <a:ea typeface="Garamond"/>
                <a:cs typeface="Garamond"/>
                <a:sym typeface="Garamond"/>
              </a:rPr>
            </a:br>
            <a:r>
              <a:rPr lang="en-US" sz="3200" dirty="0">
                <a:solidFill>
                  <a:schemeClr val="bg1"/>
                </a:solidFill>
                <a:latin typeface="Garamond"/>
                <a:ea typeface="Garamond"/>
                <a:cs typeface="Garamond"/>
                <a:sym typeface="Garamond"/>
              </a:rPr>
              <a:t>Title IX</a:t>
            </a:r>
            <a:br>
              <a:rPr lang="en-US" sz="3200" dirty="0">
                <a:solidFill>
                  <a:schemeClr val="bg1"/>
                </a:solidFill>
                <a:latin typeface="Garamond"/>
                <a:ea typeface="Garamond"/>
                <a:cs typeface="Garamond"/>
                <a:sym typeface="Garamond"/>
              </a:rPr>
            </a:br>
            <a:r>
              <a:rPr lang="en-US" sz="3200" dirty="0">
                <a:solidFill>
                  <a:schemeClr val="bg1"/>
                </a:solidFill>
                <a:latin typeface="Garamond"/>
                <a:ea typeface="Garamond"/>
                <a:cs typeface="Garamond"/>
                <a:sym typeface="Garamond"/>
              </a:rPr>
              <a:t>Staff Advisors for Student Groups</a:t>
            </a:r>
            <a:br>
              <a:rPr lang="en-US" sz="3200" dirty="0">
                <a:solidFill>
                  <a:schemeClr val="bg1"/>
                </a:solidFill>
                <a:latin typeface="Garamond"/>
                <a:ea typeface="Garamond"/>
                <a:cs typeface="Garamond"/>
                <a:sym typeface="Garamond"/>
              </a:rPr>
            </a:br>
            <a:br>
              <a:rPr lang="en-US" sz="3200" dirty="0">
                <a:solidFill>
                  <a:schemeClr val="bg1"/>
                </a:solidFill>
                <a:latin typeface="Garamond"/>
                <a:ea typeface="Garamond"/>
                <a:cs typeface="Garamond"/>
                <a:sym typeface="Garamond"/>
              </a:rPr>
            </a:br>
            <a:br>
              <a:rPr lang="en-US" sz="3200" dirty="0">
                <a:solidFill>
                  <a:schemeClr val="bg1"/>
                </a:solidFill>
                <a:latin typeface="Garamond"/>
                <a:ea typeface="Garamond"/>
                <a:cs typeface="Garamond"/>
                <a:sym typeface="Garamond"/>
              </a:rPr>
            </a:br>
            <a:r>
              <a:rPr lang="en-US" sz="3200" dirty="0">
                <a:solidFill>
                  <a:schemeClr val="bg1"/>
                </a:solidFill>
                <a:latin typeface="Garamond"/>
                <a:ea typeface="Garamond"/>
                <a:cs typeface="Garamond"/>
                <a:sym typeface="Garamond"/>
              </a:rPr>
              <a:t>Spring, 2022</a:t>
            </a:r>
            <a:endParaRPr sz="3200" dirty="0">
              <a:solidFill>
                <a:schemeClr val="bg1"/>
              </a:solidFill>
            </a:endParaRPr>
          </a:p>
        </p:txBody>
      </p:sp>
      <p:sp>
        <p:nvSpPr>
          <p:cNvPr id="125" name="Shape 125"/>
          <p:cNvSpPr txBox="1">
            <a:spLocks noGrp="1"/>
          </p:cNvSpPr>
          <p:nvPr>
            <p:ph type="subTitle" idx="1"/>
          </p:nvPr>
        </p:nvSpPr>
        <p:spPr>
          <a:xfrm>
            <a:off x="-241738" y="3581400"/>
            <a:ext cx="12612414" cy="1828800"/>
          </a:xfrm>
          <a:prstGeom prst="rect">
            <a:avLst/>
          </a:prstGeom>
          <a:noFill/>
          <a:ln>
            <a:noFill/>
          </a:ln>
        </p:spPr>
        <p:txBody>
          <a:bodyPr spcFirstLastPara="1" wrap="square" lIns="0" tIns="45700" rIns="18275" bIns="45700" anchor="t" anchorCtr="0">
            <a:noAutofit/>
          </a:bodyPr>
          <a:lstStyle/>
          <a:p>
            <a:pPr marL="0" indent="0">
              <a:spcBef>
                <a:spcPts val="0"/>
              </a:spcBef>
            </a:pPr>
            <a:endParaRPr dirty="0"/>
          </a:p>
          <a:p>
            <a:pPr marL="0" indent="0" algn="ctr"/>
            <a:r>
              <a:rPr lang="en-US" dirty="0"/>
              <a:t>          Marjory Fisher, J.D.</a:t>
            </a:r>
            <a:endParaRPr dirty="0"/>
          </a:p>
          <a:p>
            <a:pPr marL="0" indent="0" algn="ctr"/>
            <a:r>
              <a:rPr lang="en-US" dirty="0"/>
              <a:t>	Columbia University Title IX Coordinator</a:t>
            </a:r>
            <a:endParaRPr dirty="0"/>
          </a:p>
        </p:txBody>
      </p:sp>
    </p:spTree>
    <p:extLst>
      <p:ext uri="{BB962C8B-B14F-4D97-AF65-F5344CB8AC3E}">
        <p14:creationId xmlns:p14="http://schemas.microsoft.com/office/powerpoint/2010/main" val="2427579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application&#10;&#10;Description automatically generated">
            <a:extLst>
              <a:ext uri="{FF2B5EF4-FFF2-40B4-BE49-F238E27FC236}">
                <a16:creationId xmlns:a16="http://schemas.microsoft.com/office/drawing/2014/main" id="{03D6C268-AD8E-4189-8B22-1494199F4696}"/>
              </a:ext>
            </a:extLst>
          </p:cNvPr>
          <p:cNvPicPr>
            <a:picLocks noChangeAspect="1"/>
          </p:cNvPicPr>
          <p:nvPr/>
        </p:nvPicPr>
        <p:blipFill rotWithShape="1">
          <a:blip r:embed="rId3"/>
          <a:srcRect l="-221" t="786" r="331" b="6680"/>
          <a:stretch/>
        </p:blipFill>
        <p:spPr>
          <a:xfrm>
            <a:off x="560105" y="481241"/>
            <a:ext cx="11305182" cy="5895518"/>
          </a:xfrm>
          <a:prstGeom prst="rect">
            <a:avLst/>
          </a:prstGeom>
          <a:noFill/>
        </p:spPr>
      </p:pic>
      <p:pic>
        <p:nvPicPr>
          <p:cNvPr id="4" name="Picture 3" descr="Graphical user interface, application&#10;&#10;Description automatically generated">
            <a:extLst>
              <a:ext uri="{FF2B5EF4-FFF2-40B4-BE49-F238E27FC236}">
                <a16:creationId xmlns:a16="http://schemas.microsoft.com/office/drawing/2014/main" id="{DF51F516-BF06-4DF7-93CC-0DFBAD9E49D5}"/>
              </a:ext>
            </a:extLst>
          </p:cNvPr>
          <p:cNvPicPr>
            <a:picLocks noChangeAspect="1"/>
          </p:cNvPicPr>
          <p:nvPr/>
        </p:nvPicPr>
        <p:blipFill rotWithShape="1">
          <a:blip r:embed="rId3"/>
          <a:srcRect t="94118"/>
          <a:stretch/>
        </p:blipFill>
        <p:spPr>
          <a:xfrm>
            <a:off x="-1" y="6458262"/>
            <a:ext cx="12193665" cy="399738"/>
          </a:xfrm>
          <a:prstGeom prst="rect">
            <a:avLst/>
          </a:prstGeom>
          <a:noFill/>
        </p:spPr>
      </p:pic>
      <p:sp>
        <p:nvSpPr>
          <p:cNvPr id="7" name="Rectangle 6">
            <a:extLst>
              <a:ext uri="{FF2B5EF4-FFF2-40B4-BE49-F238E27FC236}">
                <a16:creationId xmlns:a16="http://schemas.microsoft.com/office/drawing/2014/main" id="{6DCE3D78-EF74-4134-978C-4AFEB2BEC9C4}"/>
              </a:ext>
            </a:extLst>
          </p:cNvPr>
          <p:cNvSpPr/>
          <p:nvPr/>
        </p:nvSpPr>
        <p:spPr>
          <a:xfrm>
            <a:off x="5321300" y="4281488"/>
            <a:ext cx="4700587" cy="342900"/>
          </a:xfrm>
          <a:prstGeom prst="rect">
            <a:avLst/>
          </a:prstGeom>
          <a:solidFill>
            <a:srgbClr val="BCD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8DC72680-76A4-4D55-B6D5-4FEDB1DE1F9B}"/>
              </a:ext>
            </a:extLst>
          </p:cNvPr>
          <p:cNvSpPr txBox="1"/>
          <p:nvPr/>
        </p:nvSpPr>
        <p:spPr>
          <a:xfrm>
            <a:off x="5264150" y="4256088"/>
            <a:ext cx="58864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lt"/>
                <a:cs typeface="Arial"/>
              </a:rPr>
              <a:t>“About what you said earlier, I had a problem with it.”</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195848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0A7343-D510-4C18-86ED-9E9272483798}"/>
              </a:ext>
            </a:extLst>
          </p:cNvPr>
          <p:cNvSpPr>
            <a:spLocks noGrp="1"/>
          </p:cNvSpPr>
          <p:nvPr>
            <p:ph type="body" sz="quarter" idx="10"/>
          </p:nvPr>
        </p:nvSpPr>
        <p:spPr>
          <a:xfrm>
            <a:off x="1054100" y="671116"/>
            <a:ext cx="10083800" cy="829971"/>
          </a:xfrm>
        </p:spPr>
        <p:txBody>
          <a:bodyPr vert="horz" wrap="square" lIns="91440" tIns="45720" rIns="91440" bIns="45720" rtlCol="0" anchor="t">
            <a:spAutoFit/>
          </a:bodyPr>
          <a:lstStyle/>
          <a:p>
            <a:r>
              <a:rPr lang="en-US" b="1" dirty="0">
                <a:solidFill>
                  <a:schemeClr val="bg1"/>
                </a:solidFill>
                <a:latin typeface="Garamond"/>
                <a:cs typeface="Arial"/>
              </a:rPr>
              <a:t>Cultures of Support: Trauma-Informed</a:t>
            </a:r>
            <a:endParaRPr lang="en-US" b="1" dirty="0">
              <a:solidFill>
                <a:schemeClr val="bg1"/>
              </a:solidFill>
              <a:latin typeface="Garamond"/>
            </a:endParaRPr>
          </a:p>
        </p:txBody>
      </p:sp>
      <p:sp>
        <p:nvSpPr>
          <p:cNvPr id="3" name="Content Placeholder 2">
            <a:extLst>
              <a:ext uri="{FF2B5EF4-FFF2-40B4-BE49-F238E27FC236}">
                <a16:creationId xmlns:a16="http://schemas.microsoft.com/office/drawing/2014/main" id="{7A9FB0E2-CDD4-418F-A175-CFE8C2F1FAD8}"/>
              </a:ext>
            </a:extLst>
          </p:cNvPr>
          <p:cNvSpPr>
            <a:spLocks noGrp="1"/>
          </p:cNvSpPr>
          <p:nvPr>
            <p:ph sz="quarter" idx="12"/>
          </p:nvPr>
        </p:nvSpPr>
        <p:spPr/>
        <p:txBody>
          <a:bodyPr vert="horz" lIns="91440" tIns="45720" rIns="91440" bIns="45720" rtlCol="0" anchor="t">
            <a:normAutofit/>
          </a:bodyPr>
          <a:lstStyle/>
          <a:p>
            <a:r>
              <a:rPr lang="en-US" dirty="0">
                <a:cs typeface="Arial"/>
              </a:rPr>
              <a:t>Their role</a:t>
            </a:r>
          </a:p>
          <a:p>
            <a:r>
              <a:rPr lang="en-US" dirty="0">
                <a:cs typeface="Arial"/>
              </a:rPr>
              <a:t>Recognizing trauma responses</a:t>
            </a:r>
          </a:p>
          <a:p>
            <a:r>
              <a:rPr lang="en-US" dirty="0">
                <a:cs typeface="Arial"/>
              </a:rPr>
              <a:t>Supportive conversations</a:t>
            </a:r>
          </a:p>
          <a:p>
            <a:r>
              <a:rPr lang="en-US" dirty="0">
                <a:cs typeface="Arial"/>
              </a:rPr>
              <a:t>Providing information and resources</a:t>
            </a:r>
          </a:p>
          <a:p>
            <a:r>
              <a:rPr lang="en-US" dirty="0">
                <a:cs typeface="Arial"/>
              </a:rPr>
              <a:t>Speak up to discuss with someone who has caused harm</a:t>
            </a:r>
          </a:p>
        </p:txBody>
      </p:sp>
    </p:spTree>
    <p:extLst>
      <p:ext uri="{BB962C8B-B14F-4D97-AF65-F5344CB8AC3E}">
        <p14:creationId xmlns:p14="http://schemas.microsoft.com/office/powerpoint/2010/main" val="32755263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0A7343-D510-4C18-86ED-9E9272483798}"/>
              </a:ext>
            </a:extLst>
          </p:cNvPr>
          <p:cNvSpPr>
            <a:spLocks noGrp="1"/>
          </p:cNvSpPr>
          <p:nvPr>
            <p:ph type="body" sz="quarter" idx="10"/>
          </p:nvPr>
        </p:nvSpPr>
        <p:spPr>
          <a:xfrm>
            <a:off x="1054100" y="671116"/>
            <a:ext cx="10083800" cy="829971"/>
          </a:xfrm>
        </p:spPr>
        <p:txBody>
          <a:bodyPr vert="horz" wrap="square" lIns="91440" tIns="45720" rIns="91440" bIns="45720" rtlCol="0" anchor="t">
            <a:spAutoFit/>
          </a:bodyPr>
          <a:lstStyle/>
          <a:p>
            <a:r>
              <a:rPr lang="en-US" b="1" dirty="0">
                <a:solidFill>
                  <a:schemeClr val="bg1"/>
                </a:solidFill>
                <a:latin typeface="Garamond"/>
                <a:cs typeface="Arial"/>
              </a:rPr>
              <a:t>Cultures of Support: Trauma-Informed</a:t>
            </a:r>
            <a:endParaRPr lang="en-US" b="1" dirty="0">
              <a:solidFill>
                <a:schemeClr val="bg1"/>
              </a:solidFill>
              <a:latin typeface="Garamond"/>
            </a:endParaRPr>
          </a:p>
        </p:txBody>
      </p:sp>
      <p:sp>
        <p:nvSpPr>
          <p:cNvPr id="3" name="Content Placeholder 2">
            <a:extLst>
              <a:ext uri="{FF2B5EF4-FFF2-40B4-BE49-F238E27FC236}">
                <a16:creationId xmlns:a16="http://schemas.microsoft.com/office/drawing/2014/main" id="{7A9FB0E2-CDD4-418F-A175-CFE8C2F1FAD8}"/>
              </a:ext>
            </a:extLst>
          </p:cNvPr>
          <p:cNvSpPr>
            <a:spLocks noGrp="1"/>
          </p:cNvSpPr>
          <p:nvPr>
            <p:ph sz="quarter" idx="12"/>
          </p:nvPr>
        </p:nvSpPr>
        <p:spPr/>
        <p:txBody>
          <a:bodyPr vert="horz" lIns="91440" tIns="45720" rIns="91440" bIns="45720" rtlCol="0" anchor="t">
            <a:normAutofit/>
          </a:bodyPr>
          <a:lstStyle/>
          <a:p>
            <a:r>
              <a:rPr lang="en-US" dirty="0">
                <a:cs typeface="Arial"/>
              </a:rPr>
              <a:t>Your role</a:t>
            </a:r>
          </a:p>
          <a:p>
            <a:r>
              <a:rPr lang="en-US" dirty="0">
                <a:cs typeface="Arial"/>
              </a:rPr>
              <a:t>Recognizing trauma responses</a:t>
            </a:r>
          </a:p>
          <a:p>
            <a:r>
              <a:rPr lang="en-US" dirty="0">
                <a:solidFill>
                  <a:schemeClr val="bg1">
                    <a:lumMod val="65000"/>
                  </a:schemeClr>
                </a:solidFill>
                <a:cs typeface="Arial"/>
              </a:rPr>
              <a:t>Supportive conversations</a:t>
            </a:r>
          </a:p>
          <a:p>
            <a:r>
              <a:rPr lang="en-US" dirty="0">
                <a:solidFill>
                  <a:schemeClr val="bg1">
                    <a:lumMod val="65000"/>
                  </a:schemeClr>
                </a:solidFill>
                <a:cs typeface="Arial"/>
              </a:rPr>
              <a:t>Providing information and resources</a:t>
            </a:r>
          </a:p>
          <a:p>
            <a:r>
              <a:rPr lang="en-US" dirty="0">
                <a:solidFill>
                  <a:schemeClr val="bg1">
                    <a:lumMod val="65000"/>
                  </a:schemeClr>
                </a:solidFill>
                <a:cs typeface="Arial"/>
              </a:rPr>
              <a:t>Working with someone who has caused harm</a:t>
            </a:r>
          </a:p>
        </p:txBody>
      </p:sp>
    </p:spTree>
    <p:extLst>
      <p:ext uri="{BB962C8B-B14F-4D97-AF65-F5344CB8AC3E}">
        <p14:creationId xmlns:p14="http://schemas.microsoft.com/office/powerpoint/2010/main" val="3717807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Shape 6">
            <a:extLst>
              <a:ext uri="{FF2B5EF4-FFF2-40B4-BE49-F238E27FC236}">
                <a16:creationId xmlns:a16="http://schemas.microsoft.com/office/drawing/2014/main" id="{5E4FF21C-07D4-4316-982A-D862A306E69C}"/>
              </a:ext>
            </a:extLst>
          </p:cNvPr>
          <p:cNvSpPr/>
          <p:nvPr/>
        </p:nvSpPr>
        <p:spPr>
          <a:xfrm rot="13560000">
            <a:off x="-575617" y="2082901"/>
            <a:ext cx="3660474" cy="3588587"/>
          </a:xfrm>
          <a:prstGeom prst="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 name="L-Shape 2">
            <a:extLst>
              <a:ext uri="{FF2B5EF4-FFF2-40B4-BE49-F238E27FC236}">
                <a16:creationId xmlns:a16="http://schemas.microsoft.com/office/drawing/2014/main" id="{576006EF-20F6-4BB8-94BA-04B587A4CEE3}"/>
              </a:ext>
            </a:extLst>
          </p:cNvPr>
          <p:cNvSpPr/>
          <p:nvPr/>
        </p:nvSpPr>
        <p:spPr>
          <a:xfrm rot="13560000">
            <a:off x="3435667" y="2011015"/>
            <a:ext cx="3660474" cy="3588587"/>
          </a:xfrm>
          <a:prstGeom prst="corne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9" descr="A picture containing text&#10;&#10;Description automatically generated">
            <a:extLst>
              <a:ext uri="{FF2B5EF4-FFF2-40B4-BE49-F238E27FC236}">
                <a16:creationId xmlns:a16="http://schemas.microsoft.com/office/drawing/2014/main" id="{D5B39809-4F3E-4267-9473-38E3535AF0D1}"/>
              </a:ext>
            </a:extLst>
          </p:cNvPr>
          <p:cNvPicPr>
            <a:picLocks noChangeAspect="1"/>
          </p:cNvPicPr>
          <p:nvPr/>
        </p:nvPicPr>
        <p:blipFill rotWithShape="1">
          <a:blip r:embed="rId3">
            <a:duotone>
              <a:schemeClr val="accent1">
                <a:shade val="45000"/>
                <a:satMod val="135000"/>
              </a:schemeClr>
              <a:prstClr val="white"/>
            </a:duotone>
          </a:blip>
          <a:srcRect l="64244" t="1528" r="157" b="-437"/>
          <a:stretch/>
        </p:blipFill>
        <p:spPr>
          <a:xfrm>
            <a:off x="7831323" y="955"/>
            <a:ext cx="4368471" cy="6517431"/>
          </a:xfrm>
          <a:prstGeom prst="rect">
            <a:avLst/>
          </a:prstGeom>
        </p:spPr>
      </p:pic>
      <p:sp>
        <p:nvSpPr>
          <p:cNvPr id="2" name="Rectangle 1">
            <a:extLst>
              <a:ext uri="{FF2B5EF4-FFF2-40B4-BE49-F238E27FC236}">
                <a16:creationId xmlns:a16="http://schemas.microsoft.com/office/drawing/2014/main" id="{F203EBEA-D9FD-4E13-AA05-70F81A2AF4BA}"/>
              </a:ext>
            </a:extLst>
          </p:cNvPr>
          <p:cNvSpPr/>
          <p:nvPr/>
        </p:nvSpPr>
        <p:spPr>
          <a:xfrm>
            <a:off x="771007" y="1857255"/>
            <a:ext cx="10240304" cy="4031873"/>
          </a:xfrm>
          <a:prstGeom prst="rect">
            <a:avLst/>
          </a:prstGeom>
        </p:spPr>
        <p:txBody>
          <a:bodyPr wrap="none" lIns="91440" tIns="45720" rIns="91440" bIns="45720" anchor="t">
            <a:spAutoFit/>
          </a:bodyPr>
          <a:lstStyle/>
          <a:p>
            <a:pPr marL="342900" marR="0" lvl="0"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Arial"/>
              </a:rPr>
              <a:t>Crying </a:t>
            </a:r>
            <a:endPar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800100" marR="0" lvl="1"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Arial"/>
              </a:rPr>
              <a:t>Depressed</a:t>
            </a:r>
            <a:endPar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mn-cs"/>
            </a:endParaRPr>
          </a:p>
          <a:p>
            <a:pPr marL="1257300" marR="0" lvl="2"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mn-cs"/>
              </a:rPr>
              <a:t>Isolated or withdrawn: not responding to outreach </a:t>
            </a:r>
          </a:p>
          <a:p>
            <a:pPr marL="1714500" marR="0" lvl="3"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mn-cs"/>
              </a:rPr>
              <a:t>Increased substance use </a:t>
            </a:r>
          </a:p>
          <a:p>
            <a:pPr marL="1257300" marR="0" lvl="2"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mn-cs"/>
              </a:rPr>
              <a:t>Easily startled </a:t>
            </a:r>
          </a:p>
          <a:p>
            <a:pPr marL="800100" marR="0" lvl="1"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mn-cs"/>
              </a:rPr>
              <a:t>Not acting like themselves </a:t>
            </a:r>
          </a:p>
          <a:p>
            <a:pPr marL="342900" marR="0" lvl="0" indent="-342900" algn="l" defTabSz="914400" rtl="0" eaLnBrk="1" fontAlgn="base" latinLnBrk="0" hangingPunct="1">
              <a:lnSpc>
                <a:spcPct val="100000"/>
              </a:lnSpc>
              <a:spcBef>
                <a:spcPts val="0"/>
              </a:spcBef>
              <a:spcAft>
                <a:spcPts val="12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highlight>
                  <a:srgbClr val="FFFF00"/>
                </a:highlight>
                <a:uLnTx/>
                <a:uFillTx/>
                <a:latin typeface="Arial"/>
                <a:ea typeface="+mn-ea"/>
                <a:cs typeface="+mn-cs"/>
              </a:rPr>
              <a:t>Erratic behavior </a:t>
            </a:r>
          </a:p>
        </p:txBody>
      </p:sp>
      <p:sp>
        <p:nvSpPr>
          <p:cNvPr id="5" name="Rectangle 4">
            <a:extLst>
              <a:ext uri="{FF2B5EF4-FFF2-40B4-BE49-F238E27FC236}">
                <a16:creationId xmlns:a16="http://schemas.microsoft.com/office/drawing/2014/main" id="{AACB6483-6FF3-4C83-A0F6-87DB8C3F3520}"/>
              </a:ext>
            </a:extLst>
          </p:cNvPr>
          <p:cNvSpPr/>
          <p:nvPr/>
        </p:nvSpPr>
        <p:spPr>
          <a:xfrm>
            <a:off x="124917" y="287854"/>
            <a:ext cx="6105302" cy="1015663"/>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72C4"/>
                </a:solidFill>
                <a:effectLst/>
                <a:uLnTx/>
                <a:uFillTx/>
                <a:latin typeface="Garamond"/>
                <a:ea typeface="+mn-ea"/>
                <a:cs typeface="+mn-cs"/>
              </a:rPr>
              <a:t>Notice the Signs</a:t>
            </a:r>
            <a:endParaRPr kumimoji="0" lang="en-US" sz="6000" b="1" i="0" u="none" strike="noStrike" kern="1200" cap="none" spc="0" normalizeH="0" baseline="0" noProof="0" dirty="0">
              <a:ln>
                <a:noFill/>
              </a:ln>
              <a:solidFill>
                <a:srgbClr val="4472C4"/>
              </a:solidFill>
              <a:effectLst/>
              <a:uLnTx/>
              <a:uFillTx/>
              <a:latin typeface="Garamond" panose="02020404030301010803" pitchFamily="18" charset="0"/>
              <a:ea typeface="+mn-ea"/>
              <a:cs typeface="+mn-cs"/>
            </a:endParaRPr>
          </a:p>
        </p:txBody>
      </p:sp>
      <p:sp>
        <p:nvSpPr>
          <p:cNvPr id="6" name="Rectangle 5">
            <a:extLst>
              <a:ext uri="{FF2B5EF4-FFF2-40B4-BE49-F238E27FC236}">
                <a16:creationId xmlns:a16="http://schemas.microsoft.com/office/drawing/2014/main" id="{DED268F7-24C7-41B3-87C1-C945033C0B0A}"/>
              </a:ext>
            </a:extLst>
          </p:cNvPr>
          <p:cNvSpPr/>
          <p:nvPr/>
        </p:nvSpPr>
        <p:spPr>
          <a:xfrm>
            <a:off x="4033682" y="1240570"/>
            <a:ext cx="3797278" cy="1015664"/>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72C4"/>
                </a:solidFill>
                <a:effectLst/>
                <a:uLnTx/>
                <a:uFillTx/>
                <a:latin typeface="Garamond" panose="02020404030301010803" pitchFamily="18" charset="0"/>
                <a:ea typeface="+mn-ea"/>
                <a:cs typeface="+mn-cs"/>
              </a:rPr>
              <a:t>of Trauma</a:t>
            </a:r>
          </a:p>
        </p:txBody>
      </p:sp>
    </p:spTree>
    <p:extLst>
      <p:ext uri="{BB962C8B-B14F-4D97-AF65-F5344CB8AC3E}">
        <p14:creationId xmlns:p14="http://schemas.microsoft.com/office/powerpoint/2010/main" val="627389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FECA846B-F48C-414B-B963-FEFFB819A28D}"/>
              </a:ext>
            </a:extLst>
          </p:cNvPr>
          <p:cNvSpPr/>
          <p:nvPr/>
        </p:nvSpPr>
        <p:spPr>
          <a:xfrm>
            <a:off x="473514" y="4249003"/>
            <a:ext cx="6244577" cy="1945141"/>
          </a:xfrm>
          <a:prstGeom prst="roundRect">
            <a:avLst/>
          </a:prstGeom>
          <a:solidFill>
            <a:srgbClr val="88BEF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322" y="2131021"/>
            <a:ext cx="7637128" cy="5109507"/>
          </a:xfrm>
          <a:prstGeom prst="rect">
            <a:avLst/>
          </a:prstGeom>
        </p:spPr>
      </p:pic>
      <p:sp>
        <p:nvSpPr>
          <p:cNvPr id="2" name="Text Placeholder 1">
            <a:extLst>
              <a:ext uri="{FF2B5EF4-FFF2-40B4-BE49-F238E27FC236}">
                <a16:creationId xmlns:a16="http://schemas.microsoft.com/office/drawing/2014/main" id="{2CC2CA4E-D26D-4D22-A5AE-8BF102B1798E}"/>
              </a:ext>
            </a:extLst>
          </p:cNvPr>
          <p:cNvSpPr>
            <a:spLocks noGrp="1"/>
          </p:cNvSpPr>
          <p:nvPr>
            <p:ph type="body" sz="quarter" idx="10"/>
          </p:nvPr>
        </p:nvSpPr>
        <p:spPr>
          <a:xfrm>
            <a:off x="0" y="309229"/>
            <a:ext cx="12192000" cy="1175706"/>
          </a:xfrm>
        </p:spPr>
        <p:txBody>
          <a:bodyPr vert="horz" wrap="square" lIns="91440" tIns="45720" rIns="91440" bIns="45720" rtlCol="0" anchor="t">
            <a:spAutoFit/>
          </a:bodyPr>
          <a:lstStyle/>
          <a:p>
            <a:pPr algn="ctr">
              <a:lnSpc>
                <a:spcPct val="80000"/>
              </a:lnSpc>
              <a:spcBef>
                <a:spcPts val="0"/>
              </a:spcBef>
            </a:pPr>
            <a:r>
              <a:rPr lang="en-US" b="1" dirty="0">
                <a:solidFill>
                  <a:schemeClr val="bg1"/>
                </a:solidFill>
                <a:latin typeface="Garamond"/>
              </a:rPr>
              <a:t>If you think a peer or a member  may have caused harm...</a:t>
            </a:r>
            <a:endParaRPr lang="en-US" dirty="0">
              <a:solidFill>
                <a:schemeClr val="bg1"/>
              </a:solidFill>
              <a:cs typeface="Arial" panose="020B0604020202020204"/>
            </a:endParaRPr>
          </a:p>
        </p:txBody>
      </p:sp>
      <p:pic>
        <p:nvPicPr>
          <p:cNvPr id="5" name="Picture 5" descr="Graphical user interface&#10;&#10;Description automatically generated">
            <a:extLst>
              <a:ext uri="{FF2B5EF4-FFF2-40B4-BE49-F238E27FC236}">
                <a16:creationId xmlns:a16="http://schemas.microsoft.com/office/drawing/2014/main" id="{BC986CA8-982F-406A-8756-FEB8102B2E69}"/>
              </a:ext>
            </a:extLst>
          </p:cNvPr>
          <p:cNvPicPr>
            <a:picLocks noChangeAspect="1"/>
          </p:cNvPicPr>
          <p:nvPr/>
        </p:nvPicPr>
        <p:blipFill>
          <a:blip r:embed="rId4"/>
          <a:stretch>
            <a:fillRect/>
          </a:stretch>
        </p:blipFill>
        <p:spPr>
          <a:xfrm>
            <a:off x="7599872" y="2907760"/>
            <a:ext cx="4224067" cy="2451460"/>
          </a:xfrm>
          <a:prstGeom prst="rect">
            <a:avLst/>
          </a:prstGeom>
        </p:spPr>
      </p:pic>
      <p:pic>
        <p:nvPicPr>
          <p:cNvPr id="10" name="Picture 9"/>
          <p:cNvPicPr>
            <a:picLocks noChangeAspect="1"/>
          </p:cNvPicPr>
          <p:nvPr/>
        </p:nvPicPr>
        <p:blipFill>
          <a:blip r:embed="rId5"/>
          <a:stretch>
            <a:fillRect/>
          </a:stretch>
        </p:blipFill>
        <p:spPr>
          <a:xfrm rot="13800000">
            <a:off x="11191969" y="4127282"/>
            <a:ext cx="1139410" cy="488084"/>
          </a:xfrm>
          <a:prstGeom prst="rect">
            <a:avLst/>
          </a:prstGeom>
        </p:spPr>
      </p:pic>
      <p:sp>
        <p:nvSpPr>
          <p:cNvPr id="17" name="TextBox 16"/>
          <p:cNvSpPr txBox="1"/>
          <p:nvPr/>
        </p:nvSpPr>
        <p:spPr>
          <a:xfrm>
            <a:off x="3051858" y="4373639"/>
            <a:ext cx="3776233" cy="1938992"/>
          </a:xfrm>
          <a:prstGeom prst="rect">
            <a:avLst/>
          </a:prstGeom>
          <a:noFill/>
        </p:spPr>
        <p:txBody>
          <a:bodyPr wrap="square" lIns="0" tIns="0" rIns="0" bIns="0" numCol="1" spcCol="548640" rtlCol="0" anchor="t">
            <a:no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Arial"/>
                <a:ea typeface="+mn-ea"/>
                <a:cs typeface="+mn-cs"/>
              </a:rPr>
              <a:t>Investigation and Support:</a:t>
            </a:r>
            <a:r>
              <a:rPr kumimoji="0" lang="en-US" sz="1900" b="0" i="0" u="none" strike="noStrike" kern="1200" cap="none" spc="0" normalizeH="0" baseline="0" noProof="0" dirty="0">
                <a:ln>
                  <a:noFill/>
                </a:ln>
                <a:solidFill>
                  <a:srgbClr val="000000"/>
                </a:solidFill>
                <a:effectLst/>
                <a:uLnTx/>
                <a:uFillTx/>
                <a:latin typeface="Arial"/>
                <a:ea typeface="+mn-ea"/>
                <a:cs typeface="+mn-cs"/>
              </a:rPr>
              <a:t> </a:t>
            </a:r>
            <a:endParaRPr kumimoji="0" lang="en-US" sz="1900" b="0" i="0" u="none" strike="noStrike" kern="1200" cap="none" spc="0" normalizeH="0" baseline="0" noProof="0" dirty="0">
              <a:ln>
                <a:noFill/>
              </a:ln>
              <a:solidFill>
                <a:srgbClr val="000000"/>
              </a:solidFill>
              <a:effectLst/>
              <a:uLnTx/>
              <a:uFillTx/>
              <a:latin typeface="Arial"/>
              <a:ea typeface="+mn-ea"/>
              <a:cs typeface="Arial"/>
            </a:endParaRPr>
          </a:p>
          <a:p>
            <a:pPr marL="800100" marR="0" lvl="1" indent="-18288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a:ea typeface="+mn-lt"/>
                <a:cs typeface="Arial"/>
              </a:rPr>
              <a:t>Title IX Office</a:t>
            </a:r>
          </a:p>
          <a:p>
            <a:pPr marL="80010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a:ea typeface="+mn-ea"/>
                <a:cs typeface="+mn-cs"/>
              </a:rPr>
              <a:t>Student Conduct and Community Standards</a:t>
            </a:r>
            <a:endParaRPr kumimoji="0" lang="en-US" sz="1900" b="0" i="0" u="none" strike="noStrike" kern="1200" cap="none" spc="0" normalizeH="0" baseline="0" noProof="0" dirty="0">
              <a:ln>
                <a:noFill/>
              </a:ln>
              <a:solidFill>
                <a:srgbClr val="000000"/>
              </a:solidFill>
              <a:effectLst/>
              <a:uLnTx/>
              <a:uFillTx/>
              <a:latin typeface="Arial"/>
              <a:ea typeface="+mn-ea"/>
              <a:cs typeface="Arial"/>
            </a:endParaRPr>
          </a:p>
          <a:p>
            <a:pPr marL="80010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a:ea typeface="+mn-ea"/>
                <a:cs typeface="Arial"/>
              </a:rPr>
              <a:t>Equal Opportunity and Affirmative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2" name="TextBox 11">
            <a:extLst>
              <a:ext uri="{FF2B5EF4-FFF2-40B4-BE49-F238E27FC236}">
                <a16:creationId xmlns:a16="http://schemas.microsoft.com/office/drawing/2014/main" id="{DC12917D-97E7-425D-9BE3-FC6EBB1F25F5}"/>
              </a:ext>
            </a:extLst>
          </p:cNvPr>
          <p:cNvSpPr txBox="1"/>
          <p:nvPr/>
        </p:nvSpPr>
        <p:spPr>
          <a:xfrm>
            <a:off x="355466" y="4374829"/>
            <a:ext cx="3164136" cy="1938992"/>
          </a:xfrm>
          <a:prstGeom prst="rect">
            <a:avLst/>
          </a:prstGeom>
          <a:noFill/>
        </p:spPr>
        <p:txBody>
          <a:bodyPr wrap="square" lIns="0" tIns="0" rIns="0" bIns="0" numCol="1" spcCol="548640" rtlCol="0" anchor="t">
            <a:no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0000"/>
                </a:solidFill>
                <a:effectLst/>
                <a:uLnTx/>
                <a:uFillTx/>
                <a:latin typeface="Arial"/>
                <a:ea typeface="+mn-ea"/>
                <a:cs typeface="+mn-cs"/>
              </a:rPr>
              <a:t>Confidential Support:</a:t>
            </a:r>
            <a:r>
              <a:rPr kumimoji="0" lang="en-US" sz="1900" b="0" i="0" u="none" strike="noStrike" kern="1200" cap="none" spc="0" normalizeH="0" baseline="0" noProof="0" dirty="0">
                <a:ln>
                  <a:noFill/>
                </a:ln>
                <a:solidFill>
                  <a:srgbClr val="000000"/>
                </a:solidFill>
                <a:effectLst/>
                <a:uLnTx/>
                <a:uFillTx/>
                <a:latin typeface="Arial"/>
                <a:ea typeface="+mn-ea"/>
                <a:cs typeface="+mn-cs"/>
              </a:rPr>
              <a:t> </a:t>
            </a:r>
            <a:endParaRPr kumimoji="0" lang="en-US" sz="1900" b="0" i="0" u="none" strike="noStrike" kern="1200" cap="none" spc="0" normalizeH="0" baseline="0" noProof="0" dirty="0">
              <a:ln>
                <a:noFill/>
              </a:ln>
              <a:solidFill>
                <a:srgbClr val="000000"/>
              </a:solidFill>
              <a:effectLst/>
              <a:uLnTx/>
              <a:uFillTx/>
              <a:latin typeface="Arial"/>
              <a:ea typeface="+mn-ea"/>
              <a:cs typeface="Arial"/>
            </a:endParaRPr>
          </a:p>
          <a:p>
            <a:pPr marL="800100" marR="0" lvl="1" indent="-18288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a:ea typeface="+mn-ea"/>
                <a:cs typeface="+mn-cs"/>
              </a:rPr>
              <a:t>Counseling and Psychological Services</a:t>
            </a:r>
            <a:endParaRPr kumimoji="0" lang="en-US" sz="1900" b="0" i="0" u="none" strike="noStrike" kern="1200" cap="none" spc="0" normalizeH="0" baseline="0" noProof="0" dirty="0">
              <a:ln>
                <a:noFill/>
              </a:ln>
              <a:solidFill>
                <a:srgbClr val="000000"/>
              </a:solidFill>
              <a:effectLst/>
              <a:uLnTx/>
              <a:uFillTx/>
              <a:latin typeface="Arial"/>
              <a:ea typeface="+mn-ea"/>
              <a:cs typeface="Arial"/>
            </a:endParaRPr>
          </a:p>
          <a:p>
            <a:pPr marL="800100" marR="0" lvl="1" indent="-18288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a:ea typeface="+mn-ea"/>
                <a:cs typeface="+mn-cs"/>
              </a:rPr>
              <a:t>Chaplain's Office</a:t>
            </a:r>
            <a:endParaRPr kumimoji="0" lang="en-US" sz="1900" b="0" i="0" u="none" strike="noStrike" kern="1200" cap="none" spc="0" normalizeH="0" baseline="0" noProof="0" dirty="0">
              <a:ln>
                <a:noFill/>
              </a:ln>
              <a:solidFill>
                <a:srgbClr val="000000"/>
              </a:solidFill>
              <a:effectLst/>
              <a:uLnTx/>
              <a:uFillTx/>
              <a:latin typeface="Arial"/>
              <a:ea typeface="+mn-ea"/>
              <a:cs typeface="Arial"/>
            </a:endParaRPr>
          </a:p>
          <a:p>
            <a:pPr marL="80010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a:ea typeface="+mn-ea"/>
                <a:cs typeface="Arial"/>
              </a:rPr>
              <a:t>Ombuds Office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p:txBody>
      </p:sp>
      <p:sp>
        <p:nvSpPr>
          <p:cNvPr id="3" name="TextBox 2">
            <a:extLst>
              <a:ext uri="{FF2B5EF4-FFF2-40B4-BE49-F238E27FC236}">
                <a16:creationId xmlns:a16="http://schemas.microsoft.com/office/drawing/2014/main" id="{723586E2-53AC-46E4-807F-21AC9372C081}"/>
              </a:ext>
            </a:extLst>
          </p:cNvPr>
          <p:cNvSpPr txBox="1"/>
          <p:nvPr/>
        </p:nvSpPr>
        <p:spPr>
          <a:xfrm>
            <a:off x="-1" y="1203833"/>
            <a:ext cx="7488195" cy="2903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Understand Your Role</a:t>
            </a:r>
            <a:r>
              <a:rPr kumimoji="0" lang="en-US" sz="1800" b="0" i="0" u="none" strike="noStrike" kern="1200" cap="none" spc="0" normalizeH="0" baseline="0" noProof="0" dirty="0">
                <a:ln>
                  <a:noFill/>
                </a:ln>
                <a:solidFill>
                  <a:srgbClr val="FFFFFF"/>
                </a:solidFill>
                <a:effectLst/>
                <a:uLnTx/>
                <a:uFillTx/>
                <a:latin typeface="Arial"/>
                <a:ea typeface="+mn-ea"/>
                <a:cs typeface="Arial"/>
              </a:rPr>
              <a:t>​</a:t>
            </a:r>
          </a:p>
          <a:p>
            <a:pPr marL="342900" marR="0" lvl="0" indent="-342900" algn="l" defTabSz="914400" rtl="0" eaLnBrk="1" fontAlgn="auto" latinLnBrk="0" hangingPunct="1">
              <a:lnSpc>
                <a:spcPct val="100000"/>
              </a:lnSpc>
              <a:spcBef>
                <a:spcPts val="0"/>
              </a:spcBef>
              <a:spcAft>
                <a:spcPts val="80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You are responsible for creating a welcoming environment for all members of your organization</a:t>
            </a:r>
          </a:p>
          <a:p>
            <a:pPr marL="800100" marR="0" lvl="1" indent="-342900" algn="l" defTabSz="914400" rtl="0" eaLnBrk="1" fontAlgn="auto" latinLnBrk="0" hangingPunct="1">
              <a:lnSpc>
                <a:spcPct val="100000"/>
              </a:lnSpc>
              <a:spcBef>
                <a:spcPts val="0"/>
              </a:spcBef>
              <a:spcAft>
                <a:spcPts val="80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You have an obligation to be impartial and support any student who approaches you in this capacity</a:t>
            </a:r>
          </a:p>
          <a:p>
            <a:pPr marL="800100" marR="0" lvl="1" indent="-342900" algn="l" defTabSz="914400" rtl="0" eaLnBrk="1" fontAlgn="auto" latinLnBrk="0" hangingPunct="1">
              <a:lnSpc>
                <a:spcPct val="100000"/>
              </a:lnSpc>
              <a:spcBef>
                <a:spcPts val="0"/>
              </a:spcBef>
              <a:spcAft>
                <a:spcPts val="80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a:rPr>
              <a:t>Offer appropriate resources and be transparent if using them will trigger an investigation:​</a:t>
            </a:r>
          </a:p>
        </p:txBody>
      </p:sp>
      <p:pic>
        <p:nvPicPr>
          <p:cNvPr id="13" name="Picture 13">
            <a:extLst>
              <a:ext uri="{FF2B5EF4-FFF2-40B4-BE49-F238E27FC236}">
                <a16:creationId xmlns:a16="http://schemas.microsoft.com/office/drawing/2014/main" id="{9668B3AA-1836-4659-9304-4B1FF74BD678}"/>
              </a:ext>
            </a:extLst>
          </p:cNvPr>
          <p:cNvPicPr>
            <a:picLocks noChangeAspect="1"/>
          </p:cNvPicPr>
          <p:nvPr/>
        </p:nvPicPr>
        <p:blipFill>
          <a:blip r:embed="rId6"/>
          <a:stretch>
            <a:fillRect/>
          </a:stretch>
        </p:blipFill>
        <p:spPr>
          <a:xfrm>
            <a:off x="7585495" y="1786676"/>
            <a:ext cx="4180935" cy="926761"/>
          </a:xfrm>
          <a:prstGeom prst="rect">
            <a:avLst/>
          </a:prstGeom>
        </p:spPr>
      </p:pic>
    </p:spTree>
    <p:extLst>
      <p:ext uri="{BB962C8B-B14F-4D97-AF65-F5344CB8AC3E}">
        <p14:creationId xmlns:p14="http://schemas.microsoft.com/office/powerpoint/2010/main" val="1860388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C2CA4E-D26D-4D22-A5AE-8BF102B1798E}"/>
              </a:ext>
            </a:extLst>
          </p:cNvPr>
          <p:cNvSpPr>
            <a:spLocks noGrp="1"/>
          </p:cNvSpPr>
          <p:nvPr>
            <p:ph type="body" sz="quarter" idx="10"/>
          </p:nvPr>
        </p:nvSpPr>
        <p:spPr>
          <a:xfrm>
            <a:off x="570186" y="12986"/>
            <a:ext cx="11051628" cy="608331"/>
          </a:xfrm>
        </p:spPr>
        <p:txBody>
          <a:bodyPr lIns="0" rIns="45720"/>
          <a:lstStyle/>
          <a:p>
            <a:pPr algn="ctr"/>
            <a:r>
              <a:rPr lang="en-US" sz="2800" b="1" dirty="0">
                <a:solidFill>
                  <a:schemeClr val="bg1"/>
                </a:solidFill>
                <a:latin typeface="Garamond" panose="02020404030301010803" pitchFamily="18" charset="0"/>
              </a:rPr>
              <a:t>How can you respond if someone tells you they have been harmed?</a:t>
            </a:r>
          </a:p>
        </p:txBody>
      </p:sp>
      <p:sp>
        <p:nvSpPr>
          <p:cNvPr id="13" name="Content Placeholder 2">
            <a:extLst>
              <a:ext uri="{FF2B5EF4-FFF2-40B4-BE49-F238E27FC236}">
                <a16:creationId xmlns:a16="http://schemas.microsoft.com/office/drawing/2014/main" id="{1DB99CB4-6FFB-4A38-9427-22056BE0883E}"/>
              </a:ext>
            </a:extLst>
          </p:cNvPr>
          <p:cNvSpPr>
            <a:spLocks noGrp="1"/>
          </p:cNvSpPr>
          <p:nvPr>
            <p:ph sz="quarter" idx="13"/>
          </p:nvPr>
        </p:nvSpPr>
        <p:spPr>
          <a:xfrm>
            <a:off x="5251274" y="786364"/>
            <a:ext cx="6790554" cy="5564076"/>
          </a:xfrm>
          <a:prstGeom prst="roundRect">
            <a:avLst/>
          </a:prstGeom>
          <a:solidFill>
            <a:srgbClr val="88BEF4"/>
          </a:solidFill>
          <a:effectLst>
            <a:outerShdw blurRad="50800" dist="38100" dir="8100000" algn="tr" rotWithShape="0">
              <a:prstClr val="black">
                <a:alpha val="40000"/>
              </a:prstClr>
            </a:outerShdw>
          </a:effectLst>
          <a:scene3d>
            <a:camera prst="orthographicFront"/>
            <a:lightRig rig="threePt" dir="t"/>
          </a:scene3d>
          <a:sp3d>
            <a:bevelT/>
          </a:sp3d>
        </p:spPr>
        <p:txBody>
          <a:bodyPr wrap="square" lIns="0" tIns="0" rIns="0" bIns="27432" anchor="ctr" anchorCtr="0">
            <a:spAutoFit/>
          </a:bodyPr>
          <a:lstStyle/>
          <a:p>
            <a:pPr marL="0" indent="0" algn="ctr" fontAlgn="base">
              <a:lnSpc>
                <a:spcPct val="100000"/>
              </a:lnSpc>
              <a:spcBef>
                <a:spcPts val="0"/>
              </a:spcBef>
              <a:buNone/>
            </a:pPr>
            <a:r>
              <a:rPr lang="en-US" sz="2000" b="1" dirty="0">
                <a:solidFill>
                  <a:schemeClr val="tx1"/>
                </a:solidFill>
              </a:rPr>
              <a:t>Understand Your Limits</a:t>
            </a:r>
          </a:p>
          <a:p>
            <a:pPr fontAlgn="base">
              <a:lnSpc>
                <a:spcPct val="100000"/>
              </a:lnSpc>
              <a:spcBef>
                <a:spcPts val="600"/>
              </a:spcBef>
            </a:pPr>
            <a:r>
              <a:rPr lang="en-US" sz="2000" dirty="0">
                <a:solidFill>
                  <a:schemeClr val="tx1"/>
                </a:solidFill>
              </a:rPr>
              <a:t>Talk to your group’s advisor before taking any actions</a:t>
            </a:r>
            <a:endParaRPr lang="en-US" sz="2000" dirty="0">
              <a:solidFill>
                <a:schemeClr val="tx1"/>
              </a:solidFill>
              <a:cs typeface="Arial"/>
            </a:endParaRPr>
          </a:p>
          <a:p>
            <a:pPr fontAlgn="base">
              <a:lnSpc>
                <a:spcPct val="100000"/>
              </a:lnSpc>
              <a:spcBef>
                <a:spcPts val="600"/>
              </a:spcBef>
            </a:pPr>
            <a:r>
              <a:rPr lang="en-US" sz="2000" dirty="0">
                <a:solidFill>
                  <a:schemeClr val="tx1"/>
                </a:solidFill>
              </a:rPr>
              <a:t>Do not investigate or adjudicate. All parties have a right to formal due process as well as support and accommodations under Title IX</a:t>
            </a:r>
            <a:endParaRPr lang="en-US" sz="2000" dirty="0">
              <a:solidFill>
                <a:schemeClr val="tx1"/>
              </a:solidFill>
              <a:cs typeface="Arial"/>
            </a:endParaRPr>
          </a:p>
          <a:p>
            <a:pPr>
              <a:lnSpc>
                <a:spcPct val="100000"/>
              </a:lnSpc>
              <a:spcBef>
                <a:spcPts val="600"/>
              </a:spcBef>
            </a:pPr>
            <a:r>
              <a:rPr lang="en-US" sz="2000" dirty="0">
                <a:solidFill>
                  <a:srgbClr val="000000"/>
                </a:solidFill>
                <a:highlight>
                  <a:srgbClr val="FFFF00"/>
                </a:highlight>
                <a:latin typeface="Arial" panose="020B0604020202020204" pitchFamily="34" charset="0"/>
              </a:rPr>
              <a:t>Moving to investigate or expel someone accused of causing harm </a:t>
            </a:r>
            <a:r>
              <a:rPr lang="en-US" sz="2000" i="1" dirty="0">
                <a:solidFill>
                  <a:srgbClr val="000000"/>
                </a:solidFill>
                <a:highlight>
                  <a:srgbClr val="FFFF00"/>
                </a:highlight>
                <a:latin typeface="Arial" panose="020B0604020202020204" pitchFamily="34" charset="0"/>
              </a:rPr>
              <a:t>increases </a:t>
            </a:r>
            <a:r>
              <a:rPr lang="en-US" sz="2000" dirty="0">
                <a:solidFill>
                  <a:srgbClr val="000000"/>
                </a:solidFill>
                <a:highlight>
                  <a:srgbClr val="FFFF00"/>
                </a:highlight>
                <a:latin typeface="Arial" panose="020B0604020202020204" pitchFamily="34" charset="0"/>
              </a:rPr>
              <a:t>the risk of further violence or retaliation towards the survivor. It can also put you/your group in violation of university policy</a:t>
            </a:r>
          </a:p>
          <a:p>
            <a:pPr>
              <a:lnSpc>
                <a:spcPct val="100000"/>
              </a:lnSpc>
              <a:spcBef>
                <a:spcPts val="600"/>
              </a:spcBef>
            </a:pPr>
            <a:r>
              <a:rPr lang="en-US" sz="2000" u="sng" dirty="0">
                <a:solidFill>
                  <a:schemeClr val="tx1"/>
                </a:solidFill>
              </a:rPr>
              <a:t>If you have safety concerns for you or someone else, inform your advisor or another Columbia employee </a:t>
            </a:r>
            <a:endParaRPr lang="en-US" sz="2000" u="sng" dirty="0">
              <a:solidFill>
                <a:schemeClr val="tx1"/>
              </a:solidFill>
              <a:cs typeface="Arial"/>
            </a:endParaRPr>
          </a:p>
          <a:p>
            <a:pPr>
              <a:lnSpc>
                <a:spcPct val="100000"/>
              </a:lnSpc>
              <a:spcBef>
                <a:spcPts val="600"/>
              </a:spcBef>
            </a:pPr>
            <a:r>
              <a:rPr lang="en-US" sz="2000" dirty="0">
                <a:solidFill>
                  <a:schemeClr val="tx1"/>
                </a:solidFill>
              </a:rPr>
              <a:t>Acting on rumors can have a detrimental impact on both parties such as re-traumatization, </a:t>
            </a:r>
            <a:r>
              <a:rPr lang="en-US" sz="2000" dirty="0">
                <a:solidFill>
                  <a:schemeClr val="tx1"/>
                </a:solidFill>
                <a:ea typeface="+mn-lt"/>
                <a:cs typeface="+mn-lt"/>
              </a:rPr>
              <a:t>financial repercussions, and </a:t>
            </a:r>
            <a:r>
              <a:rPr lang="en-US" sz="2000" dirty="0">
                <a:solidFill>
                  <a:schemeClr val="tx1"/>
                </a:solidFill>
              </a:rPr>
              <a:t>loss of housing </a:t>
            </a:r>
            <a:endParaRPr lang="en-US" sz="2000" dirty="0">
              <a:solidFill>
                <a:schemeClr val="tx1"/>
              </a:solidFill>
              <a:cs typeface="Arial"/>
            </a:endParaRPr>
          </a:p>
        </p:txBody>
      </p:sp>
      <p:grpSp>
        <p:nvGrpSpPr>
          <p:cNvPr id="26" name="Group 25"/>
          <p:cNvGrpSpPr/>
          <p:nvPr/>
        </p:nvGrpSpPr>
        <p:grpSpPr>
          <a:xfrm>
            <a:off x="1158625" y="4093852"/>
            <a:ext cx="3945092" cy="1121241"/>
            <a:chOff x="470146" y="3083412"/>
            <a:chExt cx="3078690" cy="1296613"/>
          </a:xfrm>
        </p:grpSpPr>
        <p:sp>
          <p:nvSpPr>
            <p:cNvPr id="19" name="Rounded Rectangular Callout 18"/>
            <p:cNvSpPr/>
            <p:nvPr/>
          </p:nvSpPr>
          <p:spPr>
            <a:xfrm>
              <a:off x="470146" y="3083412"/>
              <a:ext cx="3031043" cy="1296613"/>
            </a:xfrm>
            <a:prstGeom prst="wedgeRoundRectCallout">
              <a:avLst>
                <a:gd name="adj1" fmla="val 48256"/>
                <a:gd name="adj2" fmla="val 77956"/>
                <a:gd name="adj3" fmla="val 16667"/>
              </a:avLst>
            </a:prstGeom>
            <a:solidFill>
              <a:srgbClr val="F269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p:cNvSpPr txBox="1"/>
            <p:nvPr/>
          </p:nvSpPr>
          <p:spPr>
            <a:xfrm>
              <a:off x="581072" y="3138785"/>
              <a:ext cx="2967764" cy="11745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If a report is made, there are more options than just having an investigation</a:t>
              </a:r>
            </a:p>
          </p:txBody>
        </p:sp>
      </p:grpSp>
      <p:sp>
        <p:nvSpPr>
          <p:cNvPr id="29" name="Rounded Rectangular Callout 28"/>
          <p:cNvSpPr/>
          <p:nvPr/>
        </p:nvSpPr>
        <p:spPr>
          <a:xfrm>
            <a:off x="161608" y="909432"/>
            <a:ext cx="3603732" cy="1089600"/>
          </a:xfrm>
          <a:prstGeom prst="wedgeRoundRectCallout">
            <a:avLst>
              <a:gd name="adj1" fmla="val -41855"/>
              <a:gd name="adj2" fmla="val 78724"/>
              <a:gd name="adj3" fmla="val 16667"/>
            </a:avLst>
          </a:prstGeom>
          <a:solidFill>
            <a:srgbClr val="80808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Box 29"/>
          <p:cNvSpPr txBox="1"/>
          <p:nvPr/>
        </p:nvSpPr>
        <p:spPr>
          <a:xfrm>
            <a:off x="204738" y="947709"/>
            <a:ext cx="373654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The Sexual Respect website has resources and the university’s policies on misconduct</a:t>
            </a:r>
          </a:p>
        </p:txBody>
      </p:sp>
      <p:sp>
        <p:nvSpPr>
          <p:cNvPr id="32" name="Rounded Rectangular Callout 18">
            <a:extLst>
              <a:ext uri="{FF2B5EF4-FFF2-40B4-BE49-F238E27FC236}">
                <a16:creationId xmlns:a16="http://schemas.microsoft.com/office/drawing/2014/main" id="{B6E90BDA-5D55-4308-BB83-8930FB487360}"/>
              </a:ext>
            </a:extLst>
          </p:cNvPr>
          <p:cNvSpPr/>
          <p:nvPr/>
        </p:nvSpPr>
        <p:spPr>
          <a:xfrm>
            <a:off x="1791228" y="2066643"/>
            <a:ext cx="3165170" cy="1092486"/>
          </a:xfrm>
          <a:prstGeom prst="wedgeRoundRectCallout">
            <a:avLst>
              <a:gd name="adj1" fmla="val 48256"/>
              <a:gd name="adj2" fmla="val 77956"/>
              <a:gd name="adj3" fmla="val 16667"/>
            </a:avLst>
          </a:prstGeom>
          <a:solidFill>
            <a:srgbClr val="1C6AB8"/>
          </a:solidFill>
          <a:ln>
            <a:solidFill>
              <a:srgbClr val="0C6AC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3" name="TextBox 32">
            <a:extLst>
              <a:ext uri="{FF2B5EF4-FFF2-40B4-BE49-F238E27FC236}">
                <a16:creationId xmlns:a16="http://schemas.microsoft.com/office/drawing/2014/main" id="{E5FEB53C-FF9C-4ECF-8B99-8A22CE4DFF43}"/>
              </a:ext>
            </a:extLst>
          </p:cNvPr>
          <p:cNvSpPr txBox="1"/>
          <p:nvPr/>
        </p:nvSpPr>
        <p:spPr>
          <a:xfrm>
            <a:off x="1962124" y="2128905"/>
            <a:ext cx="2983441" cy="103004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This is private. I won't share what you tell me with the rest of the group</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7" name="Rounded Rectangular Callout 28">
            <a:extLst>
              <a:ext uri="{FF2B5EF4-FFF2-40B4-BE49-F238E27FC236}">
                <a16:creationId xmlns:a16="http://schemas.microsoft.com/office/drawing/2014/main" id="{2FCCF67E-F00A-4B49-9392-3E4902F00486}"/>
              </a:ext>
            </a:extLst>
          </p:cNvPr>
          <p:cNvSpPr/>
          <p:nvPr/>
        </p:nvSpPr>
        <p:spPr>
          <a:xfrm>
            <a:off x="118475" y="5280147"/>
            <a:ext cx="3330563" cy="902695"/>
          </a:xfrm>
          <a:prstGeom prst="wedgeRoundRectCallout">
            <a:avLst>
              <a:gd name="adj1" fmla="val -41855"/>
              <a:gd name="adj2" fmla="val 78724"/>
              <a:gd name="adj3" fmla="val 16667"/>
            </a:avLst>
          </a:prstGeom>
          <a:solidFill>
            <a:srgbClr val="1B538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8" name="Rounded Rectangular Callout 28">
            <a:extLst>
              <a:ext uri="{FF2B5EF4-FFF2-40B4-BE49-F238E27FC236}">
                <a16:creationId xmlns:a16="http://schemas.microsoft.com/office/drawing/2014/main" id="{A62DEF7B-80D7-415A-A71E-03D2A0BDFD58}"/>
              </a:ext>
            </a:extLst>
          </p:cNvPr>
          <p:cNvSpPr/>
          <p:nvPr/>
        </p:nvSpPr>
        <p:spPr>
          <a:xfrm>
            <a:off x="204739" y="3224185"/>
            <a:ext cx="2769847" cy="802055"/>
          </a:xfrm>
          <a:prstGeom prst="wedgeRoundRectCallout">
            <a:avLst>
              <a:gd name="adj1" fmla="val -41855"/>
              <a:gd name="adj2" fmla="val 78724"/>
              <a:gd name="adj3" fmla="val 16667"/>
            </a:avLst>
          </a:prstGeom>
          <a:solidFill>
            <a:srgbClr val="4F48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TextBox 38">
            <a:extLst>
              <a:ext uri="{FF2B5EF4-FFF2-40B4-BE49-F238E27FC236}">
                <a16:creationId xmlns:a16="http://schemas.microsoft.com/office/drawing/2014/main" id="{EE5EB6DF-83EF-4189-9F5A-513ABAF81824}"/>
              </a:ext>
            </a:extLst>
          </p:cNvPr>
          <p:cNvSpPr txBox="1"/>
          <p:nvPr/>
        </p:nvSpPr>
        <p:spPr>
          <a:xfrm>
            <a:off x="377268" y="3276841"/>
            <a:ext cx="2557602"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Are you interested in getting some support?</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TextBox 39">
            <a:extLst>
              <a:ext uri="{FF2B5EF4-FFF2-40B4-BE49-F238E27FC236}">
                <a16:creationId xmlns:a16="http://schemas.microsoft.com/office/drawing/2014/main" id="{995F1012-8C0C-45F2-98E1-EA3F9901EE12}"/>
              </a:ext>
            </a:extLst>
          </p:cNvPr>
          <p:cNvSpPr txBox="1"/>
          <p:nvPr/>
        </p:nvSpPr>
        <p:spPr>
          <a:xfrm>
            <a:off x="204740" y="5375936"/>
            <a:ext cx="3333978"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Calibri"/>
              </a:rPr>
              <a:t>Would it help if I walked with you to one of these offices?</a:t>
            </a:r>
            <a:endParaRPr kumimoji="0" 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584215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E836-E8A0-9E42-B73A-493551A34C57}"/>
              </a:ext>
            </a:extLst>
          </p:cNvPr>
          <p:cNvSpPr>
            <a:spLocks noGrp="1"/>
          </p:cNvSpPr>
          <p:nvPr>
            <p:ph type="title"/>
          </p:nvPr>
        </p:nvSpPr>
        <p:spPr/>
        <p:txBody>
          <a:bodyPr/>
          <a:lstStyle/>
          <a:p>
            <a:r>
              <a:rPr lang="en-US" dirty="0"/>
              <a:t>Why NOT just get rid of the perpetrator?</a:t>
            </a:r>
          </a:p>
        </p:txBody>
      </p:sp>
      <p:sp>
        <p:nvSpPr>
          <p:cNvPr id="3" name="Text Placeholder 2">
            <a:extLst>
              <a:ext uri="{FF2B5EF4-FFF2-40B4-BE49-F238E27FC236}">
                <a16:creationId xmlns:a16="http://schemas.microsoft.com/office/drawing/2014/main" id="{4E7325BB-D583-7741-B850-1FAA6FDA4FE7}"/>
              </a:ext>
            </a:extLst>
          </p:cNvPr>
          <p:cNvSpPr>
            <a:spLocks noGrp="1"/>
          </p:cNvSpPr>
          <p:nvPr>
            <p:ph type="body" idx="1"/>
          </p:nvPr>
        </p:nvSpPr>
        <p:spPr/>
        <p:txBody>
          <a:bodyPr/>
          <a:lstStyle/>
          <a:p>
            <a:r>
              <a:rPr lang="en-US" dirty="0"/>
              <a:t>Problem won’t necessarily be solved when you throw someone out.</a:t>
            </a:r>
          </a:p>
          <a:p>
            <a:r>
              <a:rPr lang="en-US" dirty="0"/>
              <a:t>Sometimes, Need to change the culture of the organization.</a:t>
            </a:r>
          </a:p>
          <a:p>
            <a:r>
              <a:rPr lang="en-US" dirty="0"/>
              <a:t>If someone needs to go, don’t undertake the investigation yourself.</a:t>
            </a:r>
          </a:p>
          <a:p>
            <a:r>
              <a:rPr lang="en-US" dirty="0"/>
              <a:t>Remember, a perpetrator might hold their victim responsible for this and retaliation can get ratcheted up</a:t>
            </a:r>
          </a:p>
        </p:txBody>
      </p:sp>
    </p:spTree>
    <p:extLst>
      <p:ext uri="{BB962C8B-B14F-4D97-AF65-F5344CB8AC3E}">
        <p14:creationId xmlns:p14="http://schemas.microsoft.com/office/powerpoint/2010/main" val="255078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2136-1DF9-DA4D-B521-183B285BE5FA}"/>
              </a:ext>
            </a:extLst>
          </p:cNvPr>
          <p:cNvSpPr>
            <a:spLocks noGrp="1"/>
          </p:cNvSpPr>
          <p:nvPr>
            <p:ph type="title"/>
          </p:nvPr>
        </p:nvSpPr>
        <p:spPr/>
        <p:txBody>
          <a:bodyPr/>
          <a:lstStyle/>
          <a:p>
            <a:r>
              <a:rPr lang="en-US" dirty="0"/>
              <a:t>Any problem with doing that under new Title IX regs?</a:t>
            </a:r>
          </a:p>
        </p:txBody>
      </p:sp>
      <p:sp>
        <p:nvSpPr>
          <p:cNvPr id="3" name="Text Placeholder 2">
            <a:extLst>
              <a:ext uri="{FF2B5EF4-FFF2-40B4-BE49-F238E27FC236}">
                <a16:creationId xmlns:a16="http://schemas.microsoft.com/office/drawing/2014/main" id="{335C9E4D-B664-0045-8141-8218F208E2E5}"/>
              </a:ext>
            </a:extLst>
          </p:cNvPr>
          <p:cNvSpPr>
            <a:spLocks noGrp="1"/>
          </p:cNvSpPr>
          <p:nvPr>
            <p:ph type="body" idx="1"/>
          </p:nvPr>
        </p:nvSpPr>
        <p:spPr/>
        <p:txBody>
          <a:bodyPr/>
          <a:lstStyle/>
          <a:p>
            <a:r>
              <a:rPr lang="en-US" dirty="0"/>
              <a:t>Yes.</a:t>
            </a:r>
          </a:p>
        </p:txBody>
      </p:sp>
    </p:spTree>
    <p:extLst>
      <p:ext uri="{BB962C8B-B14F-4D97-AF65-F5344CB8AC3E}">
        <p14:creationId xmlns:p14="http://schemas.microsoft.com/office/powerpoint/2010/main" val="1621394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0955FD-CB86-4C42-BA20-B24E7C02492D}"/>
              </a:ext>
            </a:extLst>
          </p:cNvPr>
          <p:cNvSpPr>
            <a:spLocks noGrp="1"/>
          </p:cNvSpPr>
          <p:nvPr>
            <p:ph type="body" sz="quarter" idx="10"/>
          </p:nvPr>
        </p:nvSpPr>
        <p:spPr>
          <a:xfrm>
            <a:off x="1054100" y="671116"/>
            <a:ext cx="10083800" cy="719131"/>
          </a:xfrm>
        </p:spPr>
        <p:txBody>
          <a:bodyPr/>
          <a:lstStyle/>
          <a:p>
            <a:r>
              <a:rPr lang="en-US" sz="3600" dirty="0">
                <a:solidFill>
                  <a:srgbClr val="FF0000"/>
                </a:solidFill>
              </a:rPr>
              <a:t>Best Advice—Move it from your plate to ours…</a:t>
            </a:r>
          </a:p>
        </p:txBody>
      </p:sp>
      <p:sp>
        <p:nvSpPr>
          <p:cNvPr id="3" name="Content Placeholder 2">
            <a:extLst>
              <a:ext uri="{FF2B5EF4-FFF2-40B4-BE49-F238E27FC236}">
                <a16:creationId xmlns:a16="http://schemas.microsoft.com/office/drawing/2014/main" id="{9B756D90-8A81-6942-8BA1-AD5050C7ED57}"/>
              </a:ext>
            </a:extLst>
          </p:cNvPr>
          <p:cNvSpPr>
            <a:spLocks noGrp="1"/>
          </p:cNvSpPr>
          <p:nvPr>
            <p:ph sz="quarter" idx="13"/>
          </p:nvPr>
        </p:nvSpPr>
        <p:spPr/>
        <p:txBody>
          <a:bodyPr/>
          <a:lstStyle/>
          <a:p>
            <a:endParaRPr lang="en-US" dirty="0"/>
          </a:p>
        </p:txBody>
      </p:sp>
      <p:sp>
        <p:nvSpPr>
          <p:cNvPr id="4" name="Content Placeholder 3">
            <a:extLst>
              <a:ext uri="{FF2B5EF4-FFF2-40B4-BE49-F238E27FC236}">
                <a16:creationId xmlns:a16="http://schemas.microsoft.com/office/drawing/2014/main" id="{E56DFD10-DB3A-7B43-AC92-11A9DAAA8E4E}"/>
              </a:ext>
            </a:extLst>
          </p:cNvPr>
          <p:cNvSpPr>
            <a:spLocks noGrp="1"/>
          </p:cNvSpPr>
          <p:nvPr>
            <p:ph sz="quarter" idx="14"/>
          </p:nvPr>
        </p:nvSpPr>
        <p:spPr/>
        <p:txBody>
          <a:bodyPr/>
          <a:lstStyle/>
          <a:p>
            <a:endParaRPr lang="en-US" dirty="0"/>
          </a:p>
        </p:txBody>
      </p:sp>
      <p:pic>
        <p:nvPicPr>
          <p:cNvPr id="5" name="Picture 4">
            <a:extLst>
              <a:ext uri="{FF2B5EF4-FFF2-40B4-BE49-F238E27FC236}">
                <a16:creationId xmlns:a16="http://schemas.microsoft.com/office/drawing/2014/main" id="{603F37CF-6317-4941-AAEB-6A0BEDBFF905}"/>
              </a:ext>
            </a:extLst>
          </p:cNvPr>
          <p:cNvPicPr>
            <a:picLocks noChangeAspect="1"/>
          </p:cNvPicPr>
          <p:nvPr/>
        </p:nvPicPr>
        <p:blipFill>
          <a:blip r:embed="rId2"/>
          <a:stretch>
            <a:fillRect/>
          </a:stretch>
        </p:blipFill>
        <p:spPr>
          <a:xfrm>
            <a:off x="0" y="1655446"/>
            <a:ext cx="5777984" cy="5126854"/>
          </a:xfrm>
          <a:prstGeom prst="rect">
            <a:avLst/>
          </a:prstGeom>
        </p:spPr>
      </p:pic>
      <p:pic>
        <p:nvPicPr>
          <p:cNvPr id="6" name="Picture 5">
            <a:extLst>
              <a:ext uri="{FF2B5EF4-FFF2-40B4-BE49-F238E27FC236}">
                <a16:creationId xmlns:a16="http://schemas.microsoft.com/office/drawing/2014/main" id="{443B6AB4-8A36-5948-B77E-06BDE18634DA}"/>
              </a:ext>
            </a:extLst>
          </p:cNvPr>
          <p:cNvPicPr>
            <a:picLocks noChangeAspect="1"/>
          </p:cNvPicPr>
          <p:nvPr/>
        </p:nvPicPr>
        <p:blipFill>
          <a:blip r:embed="rId3"/>
          <a:stretch>
            <a:fillRect/>
          </a:stretch>
        </p:blipFill>
        <p:spPr>
          <a:xfrm>
            <a:off x="6516210" y="1580224"/>
            <a:ext cx="5675790" cy="5202075"/>
          </a:xfrm>
          <a:prstGeom prst="rect">
            <a:avLst/>
          </a:prstGeom>
        </p:spPr>
      </p:pic>
      <p:sp>
        <p:nvSpPr>
          <p:cNvPr id="7" name="Notched Right Arrow 6">
            <a:extLst>
              <a:ext uri="{FF2B5EF4-FFF2-40B4-BE49-F238E27FC236}">
                <a16:creationId xmlns:a16="http://schemas.microsoft.com/office/drawing/2014/main" id="{229A18D7-7CDB-404D-B8A6-649B675C17D6}"/>
              </a:ext>
            </a:extLst>
          </p:cNvPr>
          <p:cNvSpPr/>
          <p:nvPr/>
        </p:nvSpPr>
        <p:spPr>
          <a:xfrm>
            <a:off x="5291091" y="4154750"/>
            <a:ext cx="1783317" cy="55565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729321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47F8-4AC9-A84B-945D-7174B12260BE}"/>
              </a:ext>
            </a:extLst>
          </p:cNvPr>
          <p:cNvSpPr>
            <a:spLocks noGrp="1"/>
          </p:cNvSpPr>
          <p:nvPr>
            <p:ph type="title"/>
          </p:nvPr>
        </p:nvSpPr>
        <p:spPr>
          <a:xfrm>
            <a:off x="838200" y="-285893"/>
            <a:ext cx="10515600" cy="1976581"/>
          </a:xfrm>
        </p:spPr>
        <p:txBody>
          <a:bodyPr>
            <a:normAutofit/>
          </a:bodyPr>
          <a:lstStyle/>
          <a:p>
            <a:r>
              <a:rPr lang="en-US" sz="3100" dirty="0"/>
              <a:t>What’s Next? </a:t>
            </a:r>
            <a:r>
              <a:rPr lang="en-US" sz="3100" i="1" dirty="0">
                <a:solidFill>
                  <a:srgbClr val="FFFF00"/>
                </a:solidFill>
                <a:latin typeface="Constantia" panose="02030602050306030303" pitchFamily="18" charset="0"/>
              </a:rPr>
              <a:t>She’s GONE, But her rules are still</a:t>
            </a:r>
            <a:br>
              <a:rPr lang="en-US" sz="3100" i="1" dirty="0">
                <a:solidFill>
                  <a:srgbClr val="FFFF00"/>
                </a:solidFill>
                <a:latin typeface="Constantia" panose="02030602050306030303" pitchFamily="18" charset="0"/>
              </a:rPr>
            </a:br>
            <a:r>
              <a:rPr lang="en-US" sz="3100" i="1" dirty="0">
                <a:solidFill>
                  <a:srgbClr val="FFFF00"/>
                </a:solidFill>
                <a:latin typeface="Constantia" panose="02030602050306030303" pitchFamily="18" charset="0"/>
              </a:rPr>
              <a:t> here!!</a:t>
            </a:r>
            <a:br>
              <a:rPr lang="en-US" i="1" dirty="0">
                <a:solidFill>
                  <a:srgbClr val="FFFF00"/>
                </a:solidFill>
                <a:latin typeface="Constantia" panose="02030602050306030303" pitchFamily="18" charset="0"/>
              </a:rPr>
            </a:br>
            <a:endParaRPr lang="en-US" dirty="0"/>
          </a:p>
        </p:txBody>
      </p:sp>
      <p:sp>
        <p:nvSpPr>
          <p:cNvPr id="3" name="Text Placeholder 2">
            <a:extLst>
              <a:ext uri="{FF2B5EF4-FFF2-40B4-BE49-F238E27FC236}">
                <a16:creationId xmlns:a16="http://schemas.microsoft.com/office/drawing/2014/main" id="{AA3006A4-4266-8541-AA98-1752BA302A77}"/>
              </a:ext>
            </a:extLst>
          </p:cNvPr>
          <p:cNvSpPr>
            <a:spLocks noGrp="1"/>
          </p:cNvSpPr>
          <p:nvPr>
            <p:ph type="body" idx="1"/>
          </p:nvPr>
        </p:nvSpPr>
        <p:spPr/>
        <p:txBody>
          <a:bodyPr/>
          <a:lstStyle/>
          <a:p>
            <a:endParaRPr lang="en-US" dirty="0"/>
          </a:p>
        </p:txBody>
      </p:sp>
      <p:pic>
        <p:nvPicPr>
          <p:cNvPr id="9" name="Picture 8">
            <a:extLst>
              <a:ext uri="{FF2B5EF4-FFF2-40B4-BE49-F238E27FC236}">
                <a16:creationId xmlns:a16="http://schemas.microsoft.com/office/drawing/2014/main" id="{E78BEE18-C8EA-BF43-9FB2-B9115B0A15D2}"/>
              </a:ext>
            </a:extLst>
          </p:cNvPr>
          <p:cNvPicPr>
            <a:picLocks noChangeAspect="1"/>
          </p:cNvPicPr>
          <p:nvPr/>
        </p:nvPicPr>
        <p:blipFill>
          <a:blip r:embed="rId2"/>
          <a:stretch>
            <a:fillRect/>
          </a:stretch>
        </p:blipFill>
        <p:spPr>
          <a:xfrm>
            <a:off x="6988901" y="2763355"/>
            <a:ext cx="2161203" cy="1465772"/>
          </a:xfrm>
          <a:prstGeom prst="rect">
            <a:avLst/>
          </a:prstGeom>
        </p:spPr>
      </p:pic>
      <p:pic>
        <p:nvPicPr>
          <p:cNvPr id="10" name="Picture 9">
            <a:extLst>
              <a:ext uri="{FF2B5EF4-FFF2-40B4-BE49-F238E27FC236}">
                <a16:creationId xmlns:a16="http://schemas.microsoft.com/office/drawing/2014/main" id="{5270E6C4-793E-AF4E-B100-6C767ADD1258}"/>
              </a:ext>
            </a:extLst>
          </p:cNvPr>
          <p:cNvPicPr>
            <a:picLocks noChangeAspect="1"/>
          </p:cNvPicPr>
          <p:nvPr/>
        </p:nvPicPr>
        <p:blipFill>
          <a:blip r:embed="rId3"/>
          <a:stretch>
            <a:fillRect/>
          </a:stretch>
        </p:blipFill>
        <p:spPr>
          <a:xfrm>
            <a:off x="1019677" y="2395568"/>
            <a:ext cx="5076323" cy="3653365"/>
          </a:xfrm>
          <a:prstGeom prst="rect">
            <a:avLst/>
          </a:prstGeom>
        </p:spPr>
      </p:pic>
      <p:pic>
        <p:nvPicPr>
          <p:cNvPr id="11" name="Picture 10">
            <a:extLst>
              <a:ext uri="{FF2B5EF4-FFF2-40B4-BE49-F238E27FC236}">
                <a16:creationId xmlns:a16="http://schemas.microsoft.com/office/drawing/2014/main" id="{96A3F360-D308-C140-A558-E210BA56D373}"/>
              </a:ext>
            </a:extLst>
          </p:cNvPr>
          <p:cNvPicPr>
            <a:picLocks noChangeAspect="1"/>
          </p:cNvPicPr>
          <p:nvPr/>
        </p:nvPicPr>
        <p:blipFill>
          <a:blip r:embed="rId4"/>
          <a:stretch>
            <a:fillRect/>
          </a:stretch>
        </p:blipFill>
        <p:spPr>
          <a:xfrm>
            <a:off x="286570" y="1407998"/>
            <a:ext cx="9526503" cy="1355357"/>
          </a:xfrm>
          <a:prstGeom prst="rect">
            <a:avLst/>
          </a:prstGeom>
        </p:spPr>
      </p:pic>
      <p:pic>
        <p:nvPicPr>
          <p:cNvPr id="12" name="Picture 11">
            <a:extLst>
              <a:ext uri="{FF2B5EF4-FFF2-40B4-BE49-F238E27FC236}">
                <a16:creationId xmlns:a16="http://schemas.microsoft.com/office/drawing/2014/main" id="{9BFF2665-CAB2-4143-B319-3443F87C161E}"/>
              </a:ext>
            </a:extLst>
          </p:cNvPr>
          <p:cNvPicPr>
            <a:picLocks noChangeAspect="1"/>
          </p:cNvPicPr>
          <p:nvPr/>
        </p:nvPicPr>
        <p:blipFill>
          <a:blip r:embed="rId5"/>
          <a:stretch>
            <a:fillRect/>
          </a:stretch>
        </p:blipFill>
        <p:spPr>
          <a:xfrm>
            <a:off x="10280277" y="6219063"/>
            <a:ext cx="1422982" cy="373099"/>
          </a:xfrm>
          <a:prstGeom prst="rect">
            <a:avLst/>
          </a:prstGeom>
        </p:spPr>
      </p:pic>
      <p:pic>
        <p:nvPicPr>
          <p:cNvPr id="13" name="Picture 12">
            <a:extLst>
              <a:ext uri="{FF2B5EF4-FFF2-40B4-BE49-F238E27FC236}">
                <a16:creationId xmlns:a16="http://schemas.microsoft.com/office/drawing/2014/main" id="{8D1638F2-0697-4B4C-A0A5-7EFDEEE140AC}"/>
              </a:ext>
            </a:extLst>
          </p:cNvPr>
          <p:cNvPicPr>
            <a:picLocks noChangeAspect="1"/>
          </p:cNvPicPr>
          <p:nvPr/>
        </p:nvPicPr>
        <p:blipFill>
          <a:blip r:embed="rId6"/>
          <a:stretch>
            <a:fillRect/>
          </a:stretch>
        </p:blipFill>
        <p:spPr>
          <a:xfrm>
            <a:off x="6391961" y="4364064"/>
            <a:ext cx="5632084" cy="921614"/>
          </a:xfrm>
          <a:prstGeom prst="rect">
            <a:avLst/>
          </a:prstGeom>
        </p:spPr>
      </p:pic>
      <p:pic>
        <p:nvPicPr>
          <p:cNvPr id="14" name="Picture 13">
            <a:extLst>
              <a:ext uri="{FF2B5EF4-FFF2-40B4-BE49-F238E27FC236}">
                <a16:creationId xmlns:a16="http://schemas.microsoft.com/office/drawing/2014/main" id="{B0A80B68-7CDA-864E-A037-ABA1E7567045}"/>
              </a:ext>
            </a:extLst>
          </p:cNvPr>
          <p:cNvPicPr>
            <a:picLocks noChangeAspect="1"/>
          </p:cNvPicPr>
          <p:nvPr/>
        </p:nvPicPr>
        <p:blipFill>
          <a:blip r:embed="rId7"/>
          <a:stretch>
            <a:fillRect/>
          </a:stretch>
        </p:blipFill>
        <p:spPr>
          <a:xfrm>
            <a:off x="7445916" y="6219063"/>
            <a:ext cx="2367157" cy="412139"/>
          </a:xfrm>
          <a:prstGeom prst="rect">
            <a:avLst/>
          </a:prstGeom>
        </p:spPr>
      </p:pic>
    </p:spTree>
    <p:extLst>
      <p:ext uri="{BB962C8B-B14F-4D97-AF65-F5344CB8AC3E}">
        <p14:creationId xmlns:p14="http://schemas.microsoft.com/office/powerpoint/2010/main" val="47984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p:nvPr/>
        </p:nvSpPr>
        <p:spPr>
          <a:xfrm>
            <a:off x="4172632" y="1031289"/>
            <a:ext cx="5352368" cy="5201424"/>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Title IX Coordinator, Columbia University since June 2016</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Consultant to colleges and universities on the issues of sexual assault and domestic violence from 2013-2016</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Served as Bureau Chief of the Queens District Attorney’s Office Special Victims Bureau for over 23 years</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Investigated and supervised thousands of sexual assault, abuse and harassment cases and trained and educated innumerable attorneys, law enforcement officers, students, parents, faculty, health care professionals and the public at large</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Published </a:t>
            </a:r>
            <a:r>
              <a:rPr kumimoji="0" lang="en-US" sz="1400" b="0" i="0" u="sng" strike="noStrike" kern="0" cap="none" spc="0" normalizeH="0" baseline="0" noProof="0" dirty="0">
                <a:ln>
                  <a:noFill/>
                </a:ln>
                <a:solidFill>
                  <a:srgbClr val="FFFFFF"/>
                </a:solidFill>
                <a:effectLst/>
                <a:uLnTx/>
                <a:uFillTx/>
                <a:latin typeface="Garamond"/>
                <a:ea typeface="Garamond"/>
                <a:cs typeface="Garamond"/>
                <a:sym typeface="Garamond"/>
              </a:rPr>
              <a:t>The Prosecutor’s Manual for Sex Crimes</a:t>
            </a: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 a how-to guide for investigating and prosecuting sexual assaults</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Served on the New York State Children’s Justice Task Force, the New York City Mayor’s Committee on Child Abuse and the Mayor’s Sex Crimes Task Force</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Adjunct Professor of Law at St. John’s University Law School</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Graduate of Indiana University and George Washington University’s National Law Center</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1200"/>
              </a:spcBef>
              <a:spcAft>
                <a:spcPts val="0"/>
              </a:spcAft>
              <a:buClr>
                <a:srgbClr val="000000"/>
              </a:buClr>
              <a:buSzPts val="1400"/>
              <a:buFont typeface="Arial" panose="020B0604020202020204" pitchFamily="34" charset="0"/>
              <a:buChar char="•"/>
              <a:tabLst/>
              <a:defRPr/>
            </a:pPr>
            <a:r>
              <a:rPr kumimoji="0" lang="en-US" sz="1400" b="0" i="0" u="none" strike="noStrike" kern="0" cap="none" spc="0" normalizeH="0" baseline="0" noProof="0" dirty="0">
                <a:ln>
                  <a:noFill/>
                </a:ln>
                <a:solidFill>
                  <a:srgbClr val="FFFFFF"/>
                </a:solidFill>
                <a:effectLst/>
                <a:uLnTx/>
                <a:uFillTx/>
                <a:latin typeface="Garamond"/>
                <a:ea typeface="Garamond"/>
                <a:cs typeface="Garamond"/>
                <a:sym typeface="Garamond"/>
              </a:rPr>
              <a:t>National consultant on Title IX issues</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2" name="Shape 132"/>
          <p:cNvSpPr txBox="1"/>
          <p:nvPr/>
        </p:nvSpPr>
        <p:spPr>
          <a:xfrm>
            <a:off x="1524000" y="152400"/>
            <a:ext cx="6858000" cy="533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US" sz="3200" b="1" i="0" u="none" strike="noStrike" kern="0" cap="none" spc="0" normalizeH="0" baseline="0" noProof="0" dirty="0">
                <a:ln>
                  <a:noFill/>
                </a:ln>
                <a:solidFill>
                  <a:srgbClr val="FFFFFF"/>
                </a:solidFill>
                <a:effectLst/>
                <a:uLnTx/>
                <a:uFillTx/>
                <a:latin typeface="Garamond"/>
                <a:ea typeface="Garamond"/>
                <a:cs typeface="Garamond"/>
                <a:sym typeface="Garamond"/>
              </a:rPr>
              <a:t>Marjory Fisher</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3" name="Shape 133"/>
          <p:cNvSpPr txBox="1"/>
          <p:nvPr/>
        </p:nvSpPr>
        <p:spPr>
          <a:xfrm>
            <a:off x="1981200" y="3429000"/>
            <a:ext cx="1673856" cy="11079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100" b="1" i="0" u="none" strike="noStrike" kern="0" cap="none" spc="0" normalizeH="0" baseline="0" noProof="0" dirty="0">
                <a:ln>
                  <a:noFill/>
                </a:ln>
                <a:solidFill>
                  <a:srgbClr val="FFFFFF"/>
                </a:solidFill>
                <a:effectLst/>
                <a:uLnTx/>
                <a:uFillTx/>
                <a:latin typeface="Garamond"/>
                <a:ea typeface="Garamond"/>
                <a:cs typeface="Garamond"/>
                <a:sym typeface="Garamond"/>
              </a:rPr>
              <a:t>Marjory Fisher</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100" b="0" i="0" u="none" strike="noStrike" kern="0" cap="none" spc="0" normalizeH="0" baseline="0" noProof="0" dirty="0">
                <a:ln>
                  <a:noFill/>
                </a:ln>
                <a:solidFill>
                  <a:srgbClr val="FFFFFF"/>
                </a:solidFill>
                <a:effectLst/>
                <a:uLnTx/>
                <a:uFillTx/>
                <a:latin typeface="Garamond"/>
                <a:ea typeface="Garamond"/>
                <a:cs typeface="Garamond"/>
                <a:sym typeface="Garamond"/>
              </a:rPr>
              <a:t>Associate Vice President &amp;</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100" b="0" i="0" u="none" strike="noStrike" kern="0" cap="none" spc="0" normalizeH="0" baseline="0" noProof="0" dirty="0">
                <a:ln>
                  <a:noFill/>
                </a:ln>
                <a:solidFill>
                  <a:srgbClr val="FFFFFF"/>
                </a:solidFill>
                <a:effectLst/>
                <a:uLnTx/>
                <a:uFillTx/>
                <a:latin typeface="Garamond"/>
                <a:ea typeface="Garamond"/>
                <a:cs typeface="Garamond"/>
                <a:sym typeface="Garamond"/>
              </a:rPr>
              <a:t>Title IX Coordinator</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100" b="0" i="0" u="none" strike="noStrike" kern="0" cap="none" spc="0" normalizeH="0" baseline="0" noProof="0" dirty="0">
                <a:ln>
                  <a:noFill/>
                </a:ln>
                <a:solidFill>
                  <a:srgbClr val="FFFFFF"/>
                </a:solidFill>
                <a:effectLst/>
                <a:uLnTx/>
                <a:uFillTx/>
                <a:latin typeface="Garamond"/>
                <a:ea typeface="Garamond"/>
                <a:cs typeface="Garamond"/>
                <a:sym typeface="Garamond"/>
              </a:rPr>
              <a:t>Direct 212-853-1276</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4E6C"/>
              </a:buClr>
              <a:buSzPts val="1100"/>
              <a:buFontTx/>
              <a:buNone/>
              <a:tabLst/>
              <a:defRPr/>
            </a:pPr>
            <a:r>
              <a:rPr kumimoji="0" lang="en-US" sz="1100" b="0" i="0" u="sng" strike="noStrike" kern="0" cap="none" spc="0" normalizeH="0" baseline="0" noProof="0" dirty="0">
                <a:ln>
                  <a:noFill/>
                </a:ln>
                <a:solidFill>
                  <a:srgbClr val="FFFFFF"/>
                </a:solidFill>
                <a:effectLst/>
                <a:uLnTx/>
                <a:uFillTx/>
                <a:latin typeface="Garamond"/>
                <a:ea typeface="Garamond"/>
                <a:cs typeface="Garamond"/>
                <a:sym typeface="Garamond"/>
              </a:rPr>
              <a:t>m.fisher@columbia.edu</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E232A"/>
              </a:buClr>
              <a:buSzPts val="1100"/>
              <a:buFontTx/>
              <a:buNone/>
              <a:tabLst/>
              <a:defRPr/>
            </a:pPr>
            <a:endParaRPr kumimoji="0" sz="11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34" name="Shape 134" descr="C:\Users\rginsburg\Desktop\MF Headshot.jpg"/>
          <p:cNvPicPr preferRelativeResize="0"/>
          <p:nvPr/>
        </p:nvPicPr>
        <p:blipFill rotWithShape="1">
          <a:blip r:embed="rId3">
            <a:alphaModFix/>
          </a:blip>
          <a:srcRect/>
          <a:stretch/>
        </p:blipFill>
        <p:spPr>
          <a:xfrm>
            <a:off x="1981200" y="1295400"/>
            <a:ext cx="1610066" cy="2057400"/>
          </a:xfrm>
          <a:prstGeom prst="rect">
            <a:avLst/>
          </a:prstGeom>
          <a:noFill/>
          <a:ln>
            <a:noFill/>
          </a:ln>
        </p:spPr>
      </p:pic>
    </p:spTree>
    <p:extLst>
      <p:ext uri="{BB962C8B-B14F-4D97-AF65-F5344CB8AC3E}">
        <p14:creationId xmlns:p14="http://schemas.microsoft.com/office/powerpoint/2010/main" val="3489550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5CA3-EA13-194C-B9E6-13440A8441CE}"/>
              </a:ext>
            </a:extLst>
          </p:cNvPr>
          <p:cNvSpPr>
            <a:spLocks noGrp="1"/>
          </p:cNvSpPr>
          <p:nvPr>
            <p:ph type="ctrTitle"/>
          </p:nvPr>
        </p:nvSpPr>
        <p:spPr/>
        <p:txBody>
          <a:bodyPr/>
          <a:lstStyle/>
          <a:p>
            <a:r>
              <a:rPr lang="en-US" dirty="0"/>
              <a:t>Emergency Removal</a:t>
            </a:r>
          </a:p>
        </p:txBody>
      </p:sp>
      <p:sp>
        <p:nvSpPr>
          <p:cNvPr id="3" name="Subtitle 2">
            <a:extLst>
              <a:ext uri="{FF2B5EF4-FFF2-40B4-BE49-F238E27FC236}">
                <a16:creationId xmlns:a16="http://schemas.microsoft.com/office/drawing/2014/main" id="{F8BF2AC5-8541-8545-B4F8-01A9924575CA}"/>
              </a:ext>
            </a:extLst>
          </p:cNvPr>
          <p:cNvSpPr>
            <a:spLocks noGrp="1"/>
          </p:cNvSpPr>
          <p:nvPr>
            <p:ph type="subTitle" idx="1"/>
          </p:nvPr>
        </p:nvSpPr>
        <p:spPr/>
        <p:txBody>
          <a:bodyPr>
            <a:normAutofit/>
          </a:bodyPr>
          <a:lstStyle/>
          <a:p>
            <a:r>
              <a:rPr lang="en-US" sz="2400" dirty="0">
                <a:solidFill>
                  <a:schemeClr val="bg1"/>
                </a:solidFill>
              </a:rPr>
              <a:t>Title IX Regulations § 106.44(c)</a:t>
            </a:r>
          </a:p>
        </p:txBody>
      </p:sp>
    </p:spTree>
    <p:extLst>
      <p:ext uri="{BB962C8B-B14F-4D97-AF65-F5344CB8AC3E}">
        <p14:creationId xmlns:p14="http://schemas.microsoft.com/office/powerpoint/2010/main" val="3679110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540D056-E7D1-BC49-96EC-7421738824CA}"/>
              </a:ext>
            </a:extLst>
          </p:cNvPr>
          <p:cNvSpPr>
            <a:spLocks noGrp="1"/>
          </p:cNvSpPr>
          <p:nvPr>
            <p:ph type="title"/>
          </p:nvPr>
        </p:nvSpPr>
        <p:spPr>
          <a:xfrm>
            <a:off x="115503" y="1"/>
            <a:ext cx="11238297" cy="1690688"/>
          </a:xfrm>
        </p:spPr>
        <p:txBody>
          <a:bodyPr>
            <a:normAutofit fontScale="90000"/>
          </a:bodyPr>
          <a:lstStyle/>
          <a:p>
            <a:r>
              <a:rPr lang="en-US" dirty="0"/>
              <a:t>What did DeVos do about teams, clubs and orgs removing members before there is a University finding of responsibility? </a:t>
            </a:r>
          </a:p>
        </p:txBody>
      </p:sp>
      <p:sp>
        <p:nvSpPr>
          <p:cNvPr id="14" name="Text Placeholder 13">
            <a:extLst>
              <a:ext uri="{FF2B5EF4-FFF2-40B4-BE49-F238E27FC236}">
                <a16:creationId xmlns:a16="http://schemas.microsoft.com/office/drawing/2014/main" id="{9FD73869-A421-D145-BC96-CE6E687ED912}"/>
              </a:ext>
            </a:extLst>
          </p:cNvPr>
          <p:cNvSpPr>
            <a:spLocks noGrp="1"/>
          </p:cNvSpPr>
          <p:nvPr>
            <p:ph type="body" idx="1"/>
          </p:nvPr>
        </p:nvSpPr>
        <p:spPr/>
        <p:txBody>
          <a:bodyPr/>
          <a:lstStyle/>
          <a:p>
            <a:endParaRPr lang="en-US" dirty="0"/>
          </a:p>
        </p:txBody>
      </p:sp>
      <p:sp>
        <p:nvSpPr>
          <p:cNvPr id="15" name="Text Placeholder 14">
            <a:extLst>
              <a:ext uri="{FF2B5EF4-FFF2-40B4-BE49-F238E27FC236}">
                <a16:creationId xmlns:a16="http://schemas.microsoft.com/office/drawing/2014/main" id="{07B430B0-04CC-B048-87DF-9763B84587C6}"/>
              </a:ext>
            </a:extLst>
          </p:cNvPr>
          <p:cNvSpPr>
            <a:spLocks noGrp="1"/>
          </p:cNvSpPr>
          <p:nvPr>
            <p:ph type="body" idx="2"/>
          </p:nvPr>
        </p:nvSpPr>
        <p:spPr/>
        <p:txBody>
          <a:bodyPr/>
          <a:lstStyle/>
          <a:p>
            <a:endParaRPr lang="en-US" dirty="0"/>
          </a:p>
        </p:txBody>
      </p:sp>
      <p:pic>
        <p:nvPicPr>
          <p:cNvPr id="12" name="Content Placeholder 11">
            <a:extLst>
              <a:ext uri="{FF2B5EF4-FFF2-40B4-BE49-F238E27FC236}">
                <a16:creationId xmlns:a16="http://schemas.microsoft.com/office/drawing/2014/main" id="{96B6DE26-E733-014A-9AF3-62DE289F3B76}"/>
              </a:ext>
            </a:extLst>
          </p:cNvPr>
          <p:cNvPicPr>
            <a:picLocks noGrp="1" noChangeAspect="1"/>
          </p:cNvPicPr>
          <p:nvPr>
            <p:ph sz="quarter" idx="4294967295"/>
          </p:nvPr>
        </p:nvPicPr>
        <p:blipFill>
          <a:blip r:embed="rId2"/>
          <a:stretch>
            <a:fillRect/>
          </a:stretch>
        </p:blipFill>
        <p:spPr>
          <a:xfrm>
            <a:off x="838200" y="1854994"/>
            <a:ext cx="4818063" cy="379413"/>
          </a:xfrm>
        </p:spPr>
      </p:pic>
      <p:pic>
        <p:nvPicPr>
          <p:cNvPr id="10" name="Content Placeholder 9">
            <a:extLst>
              <a:ext uri="{FF2B5EF4-FFF2-40B4-BE49-F238E27FC236}">
                <a16:creationId xmlns:a16="http://schemas.microsoft.com/office/drawing/2014/main" id="{14627593-A70C-F347-8E60-46C5F1779EA4}"/>
              </a:ext>
            </a:extLst>
          </p:cNvPr>
          <p:cNvPicPr>
            <a:picLocks noGrp="1" noChangeAspect="1"/>
          </p:cNvPicPr>
          <p:nvPr>
            <p:ph sz="quarter" idx="4294967295"/>
          </p:nvPr>
        </p:nvPicPr>
        <p:blipFill>
          <a:blip r:embed="rId3"/>
          <a:stretch>
            <a:fillRect/>
          </a:stretch>
        </p:blipFill>
        <p:spPr>
          <a:xfrm>
            <a:off x="838199" y="2234407"/>
            <a:ext cx="4818063" cy="3044825"/>
          </a:xfrm>
        </p:spPr>
      </p:pic>
      <p:pic>
        <p:nvPicPr>
          <p:cNvPr id="17" name="Picture 16">
            <a:extLst>
              <a:ext uri="{FF2B5EF4-FFF2-40B4-BE49-F238E27FC236}">
                <a16:creationId xmlns:a16="http://schemas.microsoft.com/office/drawing/2014/main" id="{9BD037D8-1F04-1149-A82B-C860A4B83357}"/>
              </a:ext>
            </a:extLst>
          </p:cNvPr>
          <p:cNvPicPr>
            <a:picLocks noChangeAspect="1"/>
          </p:cNvPicPr>
          <p:nvPr/>
        </p:nvPicPr>
        <p:blipFill>
          <a:blip r:embed="rId4"/>
          <a:stretch>
            <a:fillRect/>
          </a:stretch>
        </p:blipFill>
        <p:spPr>
          <a:xfrm>
            <a:off x="6731000" y="2845248"/>
            <a:ext cx="4064000" cy="2006600"/>
          </a:xfrm>
          <a:prstGeom prst="rect">
            <a:avLst/>
          </a:prstGeom>
        </p:spPr>
      </p:pic>
    </p:spTree>
    <p:extLst>
      <p:ext uri="{BB962C8B-B14F-4D97-AF65-F5344CB8AC3E}">
        <p14:creationId xmlns:p14="http://schemas.microsoft.com/office/powerpoint/2010/main" val="1003568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6AA7-3070-E14A-8DB3-9511D9C85DCE}"/>
              </a:ext>
            </a:extLst>
          </p:cNvPr>
          <p:cNvSpPr>
            <a:spLocks noGrp="1"/>
          </p:cNvSpPr>
          <p:nvPr>
            <p:ph type="title"/>
          </p:nvPr>
        </p:nvSpPr>
        <p:spPr>
          <a:xfrm>
            <a:off x="609600" y="0"/>
            <a:ext cx="10972800" cy="822960"/>
          </a:xfrm>
        </p:spPr>
        <p:txBody>
          <a:bodyPr>
            <a:normAutofit/>
          </a:bodyPr>
          <a:lstStyle/>
          <a:p>
            <a:r>
              <a:rPr lang="en-US" sz="2800" b="1" u="sng" dirty="0">
                <a:solidFill>
                  <a:schemeClr val="bg1"/>
                </a:solidFill>
                <a:latin typeface="Garamond" panose="02020404030301010803" pitchFamily="18" charset="0"/>
              </a:rPr>
              <a:t>Emergency Removal § 106.44(c)</a:t>
            </a:r>
          </a:p>
        </p:txBody>
      </p:sp>
      <p:sp>
        <p:nvSpPr>
          <p:cNvPr id="4" name="TextBox 3">
            <a:extLst>
              <a:ext uri="{FF2B5EF4-FFF2-40B4-BE49-F238E27FC236}">
                <a16:creationId xmlns:a16="http://schemas.microsoft.com/office/drawing/2014/main" id="{B58A8236-4654-164F-8AF7-6054856B0AA2}"/>
              </a:ext>
            </a:extLst>
          </p:cNvPr>
          <p:cNvSpPr txBox="1"/>
          <p:nvPr/>
        </p:nvSpPr>
        <p:spPr>
          <a:xfrm>
            <a:off x="757237" y="936938"/>
            <a:ext cx="10677525" cy="61691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342900" marR="119380" lvl="0" indent="-285750" algn="l" defTabSz="914400" rtl="0" eaLnBrk="1" fontAlgn="auto" latinLnBrk="0" hangingPunct="1">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Garamond" panose="02020404030301010803"/>
                <a:ea typeface="+mn-ea"/>
                <a:cs typeface="+mn-cs"/>
              </a:rPr>
              <a:t>Respondent may be removed from </a:t>
            </a:r>
            <a:r>
              <a:rPr kumimoji="0" lang="en-US" sz="2800" b="0" i="0" u="none" strike="noStrike" kern="1200" cap="none" spc="0" normalizeH="0" baseline="0" noProof="0" dirty="0">
                <a:ln>
                  <a:noFill/>
                </a:ln>
                <a:solidFill>
                  <a:srgbClr val="FF0000"/>
                </a:solidFill>
                <a:effectLst/>
                <a:uLnTx/>
                <a:uFillTx/>
                <a:latin typeface="Garamond" panose="02020404030301010803"/>
                <a:ea typeface="+mn-ea"/>
                <a:cs typeface="+mn-cs"/>
              </a:rPr>
              <a:t>a club, team or </a:t>
            </a:r>
            <a:r>
              <a:rPr lang="en-US" sz="2800" dirty="0">
                <a:solidFill>
                  <a:srgbClr val="FF0000"/>
                </a:solidFill>
                <a:latin typeface="Garamond" panose="02020404030301010803"/>
              </a:rPr>
              <a:t>off-campus entirely </a:t>
            </a:r>
            <a:r>
              <a:rPr kumimoji="0" lang="en-US" sz="2800" b="0" i="0" u="none" strike="noStrike" kern="1200" cap="none" spc="0" normalizeH="0" baseline="0" noProof="0" dirty="0">
                <a:ln>
                  <a:noFill/>
                </a:ln>
                <a:solidFill>
                  <a:srgbClr val="FF0000"/>
                </a:solidFill>
                <a:effectLst/>
                <a:uLnTx/>
                <a:uFillTx/>
                <a:latin typeface="Garamond" panose="02020404030301010803"/>
                <a:ea typeface="+mn-ea"/>
                <a:cs typeface="+mn-cs"/>
              </a:rPr>
              <a:t>on an emergency basis (prior to adjudication/completion of the grievance process) “provided that the [University's] undertakes an individualized safety and risk analysis, determines that an immediate threat to the physical health or safety of any student or other individual arising from the allegations of sexual  harassment justifies removal</a:t>
            </a:r>
            <a:r>
              <a:rPr kumimoji="0" lang="en-US" sz="2800" b="0" i="0" u="none" strike="noStrike" kern="1200" cap="none" spc="0" normalizeH="0" baseline="0" noProof="0" dirty="0">
                <a:ln>
                  <a:noFill/>
                </a:ln>
                <a:solidFill>
                  <a:schemeClr val="bg1"/>
                </a:solidFill>
                <a:effectLst/>
                <a:uLnTx/>
                <a:uFillTx/>
                <a:latin typeface="Garamond" panose="02020404030301010803"/>
                <a:ea typeface="+mn-ea"/>
                <a:cs typeface="+mn-cs"/>
              </a:rPr>
              <a:t>, and provides the respondent with notice and an opportunity to challenge the decision immediately following removal.”</a:t>
            </a:r>
          </a:p>
          <a:p>
            <a:pPr marL="800100" marR="154940" lvl="1" indent="-285750">
              <a:lnSpc>
                <a:spcPct val="103000"/>
              </a:lnSpc>
              <a:spcBef>
                <a:spcPts val="20"/>
              </a:spcBef>
              <a:buFont typeface="Arial" panose="020B0604020202020204" pitchFamily="34" charset="0"/>
              <a:buChar char="•"/>
              <a:defRPr/>
            </a:pPr>
            <a:endParaRPr kumimoji="0" lang="en-US" b="0" i="0" u="none" strike="noStrike" kern="1200" cap="none" spc="0" normalizeH="0" baseline="0" noProof="0" dirty="0">
              <a:ln>
                <a:noFill/>
              </a:ln>
              <a:solidFill>
                <a:schemeClr val="bg1"/>
              </a:solidFill>
              <a:effectLst/>
              <a:uLnTx/>
              <a:uFillTx/>
              <a:latin typeface="Garamond" panose="02020404030301010803"/>
              <a:ea typeface="+mn-ea"/>
              <a:cs typeface="+mn-cs"/>
            </a:endParaRPr>
          </a:p>
          <a:p>
            <a:pPr marL="800100" marR="246380" lvl="1" indent="-285750">
              <a:lnSpc>
                <a:spcPct val="103000"/>
              </a:lnSpc>
              <a:spcBef>
                <a:spcPts val="20"/>
              </a:spcBef>
              <a:buFont typeface="Arial" panose="020B0604020202020204" pitchFamily="34" charset="0"/>
              <a:buChar char="•"/>
              <a:defRPr/>
            </a:pPr>
            <a:r>
              <a:rPr kumimoji="0" lang="en-US" sz="2000" b="0" i="0" u="none" strike="noStrike" kern="1200" cap="none" spc="0" normalizeH="0" baseline="0" noProof="0" dirty="0">
                <a:ln>
                  <a:noFill/>
                </a:ln>
                <a:solidFill>
                  <a:schemeClr val="bg1"/>
                </a:solidFill>
                <a:effectLst/>
                <a:uLnTx/>
                <a:uFillTx/>
                <a:latin typeface="Garamond" panose="02020404030301010803"/>
                <a:ea typeface="Arial" panose="020B0604020202020204" pitchFamily="34" charset="0"/>
                <a:cs typeface="Times New Roman" panose="02020603050405020304" pitchFamily="18" charset="0"/>
              </a:rPr>
              <a:t>Cannot remove someone any longer where threat is that a complainant will suffer emotional harm.</a:t>
            </a:r>
          </a:p>
          <a:p>
            <a:pPr marL="800100" marR="246380" lvl="1" indent="-285750">
              <a:lnSpc>
                <a:spcPct val="103000"/>
              </a:lnSpc>
              <a:spcBef>
                <a:spcPts val="20"/>
              </a:spcBef>
              <a:buFont typeface="Arial" panose="020B0604020202020204" pitchFamily="34" charset="0"/>
              <a:buChar char="•"/>
              <a:defRPr/>
            </a:pPr>
            <a:endParaRPr kumimoji="0" lang="en-US" sz="2000" b="0" i="0" u="none" strike="noStrike" kern="1200" cap="none" spc="0" normalizeH="0" baseline="0" noProof="0" dirty="0">
              <a:ln>
                <a:noFill/>
              </a:ln>
              <a:solidFill>
                <a:schemeClr val="bg1"/>
              </a:solidFill>
              <a:effectLst/>
              <a:uLnTx/>
              <a:uFillTx/>
              <a:latin typeface="Garamond" panose="02020404030301010803"/>
              <a:ea typeface="Arial" panose="020B0604020202020204" pitchFamily="34" charset="0"/>
              <a:cs typeface="Times New Roman" panose="02020603050405020304" pitchFamily="18" charset="0"/>
            </a:endParaRPr>
          </a:p>
          <a:p>
            <a:pPr marL="514350" marR="246380" lvl="1">
              <a:lnSpc>
                <a:spcPct val="103000"/>
              </a:lnSpc>
              <a:spcBef>
                <a:spcPts val="20"/>
              </a:spcBef>
              <a:defRPr/>
            </a:pPr>
            <a:endParaRPr kumimoji="0" lang="en-US" b="0" i="0" u="none" strike="noStrike" kern="1200" cap="none" spc="0" normalizeH="0" baseline="0" noProof="0" dirty="0">
              <a:ln>
                <a:noFill/>
              </a:ln>
              <a:solidFill>
                <a:schemeClr val="bg1"/>
              </a:solidFill>
              <a:effectLst/>
              <a:uLnTx/>
              <a:uFillTx/>
              <a:latin typeface="Garamond" panose="02020404030301010803"/>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825668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5B34-781C-9347-AE38-383BC1E92092}"/>
              </a:ext>
            </a:extLst>
          </p:cNvPr>
          <p:cNvSpPr>
            <a:spLocks noGrp="1"/>
          </p:cNvSpPr>
          <p:nvPr>
            <p:ph type="title"/>
          </p:nvPr>
        </p:nvSpPr>
        <p:spPr/>
        <p:txBody>
          <a:bodyPr>
            <a:normAutofit fontScale="90000"/>
          </a:bodyPr>
          <a:lstStyle/>
          <a:p>
            <a:pPr algn="ctr"/>
            <a:r>
              <a:rPr lang="en-US" sz="3600" dirty="0"/>
              <a:t>Emergency Removal: How do we determine immediate risk?</a:t>
            </a:r>
            <a:br>
              <a:rPr lang="en-US" dirty="0"/>
            </a:br>
            <a:endParaRPr lang="en-US" dirty="0"/>
          </a:p>
        </p:txBody>
      </p:sp>
      <p:sp>
        <p:nvSpPr>
          <p:cNvPr id="4" name="Text Placeholder 3">
            <a:extLst>
              <a:ext uri="{FF2B5EF4-FFF2-40B4-BE49-F238E27FC236}">
                <a16:creationId xmlns:a16="http://schemas.microsoft.com/office/drawing/2014/main" id="{9BC726DC-1AB9-F84E-A4D2-4DB004BA7A5E}"/>
              </a:ext>
            </a:extLst>
          </p:cNvPr>
          <p:cNvSpPr>
            <a:spLocks noGrp="1"/>
          </p:cNvSpPr>
          <p:nvPr>
            <p:ph type="body" idx="1"/>
          </p:nvPr>
        </p:nvSpPr>
        <p:spPr/>
        <p:txBody>
          <a:bodyPr>
            <a:normAutofit/>
          </a:bodyPr>
          <a:lstStyle/>
          <a:p>
            <a:r>
              <a:rPr lang="en-US" sz="2400" i="1" dirty="0"/>
              <a:t>Nothing precludes a  University from removing a respondent from the recipient’s education program or activity on an emergency basis, provided that the recipient </a:t>
            </a:r>
            <a:r>
              <a:rPr lang="en-US" sz="2400" i="1" dirty="0">
                <a:solidFill>
                  <a:srgbClr val="FFFF00"/>
                </a:solidFill>
              </a:rPr>
              <a:t>undertakes an individualized safety and risk analysis, determines that an immediate threat to the physical health or safety of any student or other individual arising from the allegations of sexual harassment justifies removal, and provides the respondent with notice and an opportunity to challenge the decision immediately </a:t>
            </a:r>
            <a:r>
              <a:rPr lang="en-US" sz="2400" i="1" dirty="0"/>
              <a:t>following the removal. </a:t>
            </a:r>
            <a:r>
              <a:rPr lang="en-US" sz="2400" dirty="0"/>
              <a:t> </a:t>
            </a:r>
          </a:p>
          <a:p>
            <a:endParaRPr lang="en-US" sz="2400" dirty="0"/>
          </a:p>
          <a:p>
            <a:r>
              <a:rPr lang="en-US" sz="2400" dirty="0"/>
              <a:t>The preamble clarifies that “for purposes of responding to sexual harassment a recipient’s education program or activity includes circumstances over which the recipient exercised substantial control.” 85 Fed. Reg. at 30231. </a:t>
            </a:r>
          </a:p>
          <a:p>
            <a:endParaRPr lang="en-US" dirty="0"/>
          </a:p>
        </p:txBody>
      </p:sp>
    </p:spTree>
    <p:extLst>
      <p:ext uri="{BB962C8B-B14F-4D97-AF65-F5344CB8AC3E}">
        <p14:creationId xmlns:p14="http://schemas.microsoft.com/office/powerpoint/2010/main" val="1670232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E6999D-5286-D94D-A102-64D4845F2D51}"/>
              </a:ext>
            </a:extLst>
          </p:cNvPr>
          <p:cNvSpPr>
            <a:spLocks noGrp="1"/>
          </p:cNvSpPr>
          <p:nvPr>
            <p:ph type="title"/>
          </p:nvPr>
        </p:nvSpPr>
        <p:spPr/>
        <p:txBody>
          <a:bodyPr>
            <a:normAutofit fontScale="90000"/>
          </a:bodyPr>
          <a:lstStyle/>
          <a:p>
            <a:r>
              <a:rPr lang="en-US" sz="2700" dirty="0"/>
              <a:t>The preamble to the final rule elaborates that this analysis must consider the particular respondent and examine the circumstances specific to the situation. </a:t>
            </a:r>
            <a:br>
              <a:rPr lang="en-US" dirty="0"/>
            </a:br>
            <a:endParaRPr lang="en-US" dirty="0"/>
          </a:p>
        </p:txBody>
      </p:sp>
      <p:sp>
        <p:nvSpPr>
          <p:cNvPr id="6" name="Text Placeholder 5">
            <a:extLst>
              <a:ext uri="{FF2B5EF4-FFF2-40B4-BE49-F238E27FC236}">
                <a16:creationId xmlns:a16="http://schemas.microsoft.com/office/drawing/2014/main" id="{DEB67DC2-3D83-D747-9935-F40908D33058}"/>
              </a:ext>
            </a:extLst>
          </p:cNvPr>
          <p:cNvSpPr>
            <a:spLocks noGrp="1"/>
          </p:cNvSpPr>
          <p:nvPr>
            <p:ph type="body" idx="1"/>
          </p:nvPr>
        </p:nvSpPr>
        <p:spPr/>
        <p:txBody>
          <a:bodyPr>
            <a:normAutofit fontScale="77500" lnSpcReduction="20000"/>
          </a:bodyPr>
          <a:lstStyle/>
          <a:p>
            <a:pPr lvl="1"/>
            <a:r>
              <a:rPr lang="en-US" sz="3000" dirty="0">
                <a:solidFill>
                  <a:srgbClr val="FFFF00"/>
                </a:solidFill>
              </a:rPr>
              <a:t>These circumstances can include “factors such as whether violence was allegedly involved in the conduct constituting sexual harassment, but could also include circumstances that ‘arise from’ the allegations yet do not constitute the alleged conduct itself; for example, a respondent could pose an immediate threat of physical self-harm in reaction to being accused of sexual harassment…</a:t>
            </a:r>
          </a:p>
          <a:p>
            <a:pPr lvl="1"/>
            <a:endParaRPr lang="en-US" sz="3000" dirty="0">
              <a:solidFill>
                <a:srgbClr val="FFFF00"/>
              </a:solidFill>
            </a:endParaRPr>
          </a:p>
          <a:p>
            <a:pPr lvl="1"/>
            <a:r>
              <a:rPr lang="en-US" sz="3000" dirty="0"/>
              <a:t>Ultimately, to make an emergency removal, the preamble explains, this individualized safety and risk assessment must yield “more than a generalized, hypothetical, or speculative belief that the respondent may pose a risk to someone’s physical health or safety.” </a:t>
            </a:r>
            <a:r>
              <a:rPr lang="en-US" sz="3000" i="1" dirty="0"/>
              <a:t>Id.</a:t>
            </a:r>
            <a:r>
              <a:rPr lang="en-US" sz="3000" dirty="0"/>
              <a:t> </a:t>
            </a:r>
          </a:p>
          <a:p>
            <a:r>
              <a:rPr lang="en-US" sz="3400" dirty="0"/>
              <a:t>The Department stated its belief </a:t>
            </a:r>
            <a:r>
              <a:rPr lang="en-US" sz="3400" dirty="0">
                <a:solidFill>
                  <a:srgbClr val="FF0000"/>
                </a:solidFill>
              </a:rPr>
              <a:t>“that further describing what might constitute an emergency would undermine the purpose of this provision, which is to set a high threshold for emergency removal yet ensure that the provision will apply to the variety of circumstances that could present such an emergency.”</a:t>
            </a:r>
          </a:p>
          <a:p>
            <a:endParaRPr lang="en-US" dirty="0"/>
          </a:p>
        </p:txBody>
      </p:sp>
    </p:spTree>
    <p:extLst>
      <p:ext uri="{BB962C8B-B14F-4D97-AF65-F5344CB8AC3E}">
        <p14:creationId xmlns:p14="http://schemas.microsoft.com/office/powerpoint/2010/main" val="3827862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D1AA-07A2-9447-9441-1943CE43006A}"/>
              </a:ext>
            </a:extLst>
          </p:cNvPr>
          <p:cNvSpPr>
            <a:spLocks noGrp="1"/>
          </p:cNvSpPr>
          <p:nvPr>
            <p:ph type="title"/>
          </p:nvPr>
        </p:nvSpPr>
        <p:spPr>
          <a:xfrm>
            <a:off x="609600" y="0"/>
            <a:ext cx="10972800" cy="1000125"/>
          </a:xfrm>
        </p:spPr>
        <p:txBody>
          <a:bodyPr>
            <a:normAutofit fontScale="90000"/>
          </a:bodyPr>
          <a:lstStyle/>
          <a:p>
            <a:r>
              <a:rPr lang="en-US" u="sng" dirty="0"/>
              <a:t>When is an emergency removal allowed?</a:t>
            </a:r>
            <a:br>
              <a:rPr lang="en-US" dirty="0"/>
            </a:br>
            <a:endParaRPr lang="en-US" dirty="0"/>
          </a:p>
        </p:txBody>
      </p:sp>
      <p:sp>
        <p:nvSpPr>
          <p:cNvPr id="3" name="Content Placeholder 2">
            <a:extLst>
              <a:ext uri="{FF2B5EF4-FFF2-40B4-BE49-F238E27FC236}">
                <a16:creationId xmlns:a16="http://schemas.microsoft.com/office/drawing/2014/main" id="{CFD5CF26-38A3-564D-80C6-D423CE7502E8}"/>
              </a:ext>
            </a:extLst>
          </p:cNvPr>
          <p:cNvSpPr>
            <a:spLocks noGrp="1"/>
          </p:cNvSpPr>
          <p:nvPr>
            <p:ph idx="1"/>
          </p:nvPr>
        </p:nvSpPr>
        <p:spPr>
          <a:xfrm>
            <a:off x="838200" y="667657"/>
            <a:ext cx="10515600" cy="5509168"/>
          </a:xfrm>
        </p:spPr>
        <p:txBody>
          <a:bodyPr>
            <a:normAutofit fontScale="85000" lnSpcReduction="20000"/>
          </a:bodyPr>
          <a:lstStyle/>
          <a:p>
            <a:pPr lvl="0"/>
            <a:r>
              <a:rPr lang="en-US" b="1" dirty="0"/>
              <a:t>When there is an emergency situation that constitutes an immediate threat to the physical health or safety of any student or individual, and that threat arises from alleged conduct that could constitute sexual harassment as defined by the Regs. </a:t>
            </a:r>
          </a:p>
          <a:p>
            <a:pPr lvl="0"/>
            <a:endParaRPr lang="en-US" dirty="0"/>
          </a:p>
          <a:p>
            <a:pPr lvl="0"/>
            <a:r>
              <a:rPr lang="en-US" dirty="0"/>
              <a:t>No temporal restriction because risks arising from sexual harassment can occur at any time. </a:t>
            </a:r>
          </a:p>
          <a:p>
            <a:pPr lvl="0"/>
            <a:endParaRPr lang="en-US" dirty="0"/>
          </a:p>
          <a:p>
            <a:pPr lvl="0"/>
            <a:r>
              <a:rPr lang="en-US" dirty="0"/>
              <a:t>Identification of immediate risk is not limited to the details of the alleged sexual harassment itself — can also be related to the respondent’s post-incident actions or behaviors.</a:t>
            </a:r>
          </a:p>
          <a:p>
            <a:pPr lvl="0"/>
            <a:endParaRPr lang="en-US" dirty="0"/>
          </a:p>
          <a:p>
            <a:pPr lvl="0"/>
            <a:r>
              <a:rPr lang="en-US" dirty="0"/>
              <a:t>If a respondent’s actions pose an immediate and identified threat, but do not “arise from” allegations of sexual harassment as defined by the Regs (i.e. if they bring a weapon to school but unrelated to any sexual harassment allegations), § 106.44(c) does not apply and the university can respond under its regular code of conduct or applicable laws.</a:t>
            </a:r>
          </a:p>
          <a:p>
            <a:endParaRPr lang="en-US" dirty="0"/>
          </a:p>
        </p:txBody>
      </p:sp>
    </p:spTree>
    <p:extLst>
      <p:ext uri="{BB962C8B-B14F-4D97-AF65-F5344CB8AC3E}">
        <p14:creationId xmlns:p14="http://schemas.microsoft.com/office/powerpoint/2010/main" val="382026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47C40B-6EC5-4942-B5AE-E4C8BF49A26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DCF504C-969A-494B-9EA4-5EA04CCCE86C}"/>
              </a:ext>
            </a:extLst>
          </p:cNvPr>
          <p:cNvSpPr>
            <a:spLocks noGrp="1"/>
          </p:cNvSpPr>
          <p:nvPr>
            <p:ph type="body" idx="1"/>
          </p:nvPr>
        </p:nvSpPr>
        <p:spPr>
          <a:xfrm>
            <a:off x="838200" y="457200"/>
            <a:ext cx="10515600" cy="5719625"/>
          </a:xfrm>
        </p:spPr>
        <p:txBody>
          <a:bodyPr>
            <a:normAutofit/>
          </a:bodyPr>
          <a:lstStyle/>
          <a:p>
            <a:pPr lvl="0"/>
            <a:r>
              <a:rPr lang="en-US" dirty="0"/>
              <a:t>Whereas changing a respondent’s class schedule, housing, or dining hall assignment may constitute a permissible “supportive measure” depending on the circumstances, </a:t>
            </a:r>
            <a:r>
              <a:rPr lang="en-US" dirty="0">
                <a:solidFill>
                  <a:srgbClr val="FF0000"/>
                </a:solidFill>
              </a:rPr>
              <a:t>removing a respondent from the entirety of an institution’s education programs and activities — or even just one or more (such as removal from a team, club, or extracurricular activity) — would likely constitute an unreasonable burden on the respondent or be deemed disciplinary or punitive, and therefore wouldn’t qualify as a supportive measure</a:t>
            </a:r>
            <a:r>
              <a:rPr lang="en-US" dirty="0"/>
              <a:t>. </a:t>
            </a:r>
          </a:p>
          <a:p>
            <a:pPr lvl="0"/>
            <a:endParaRPr lang="en-US" dirty="0"/>
          </a:p>
          <a:p>
            <a:pPr lvl="0"/>
            <a:r>
              <a:rPr lang="en-US" b="1" dirty="0"/>
              <a:t>Until and unless the grievance process has been completed, removals of the respondent from an institution’s education program or activity need to meet the standards for emergency removals under § 106.44(c).</a:t>
            </a:r>
            <a:r>
              <a:rPr lang="en-US" dirty="0"/>
              <a:t> </a:t>
            </a:r>
          </a:p>
        </p:txBody>
      </p:sp>
    </p:spTree>
    <p:extLst>
      <p:ext uri="{BB962C8B-B14F-4D97-AF65-F5344CB8AC3E}">
        <p14:creationId xmlns:p14="http://schemas.microsoft.com/office/powerpoint/2010/main" val="283838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5677E-A9D2-D54A-8C16-25E27E1195EE}"/>
              </a:ext>
            </a:extLst>
          </p:cNvPr>
          <p:cNvSpPr>
            <a:spLocks noGrp="1"/>
          </p:cNvSpPr>
          <p:nvPr>
            <p:ph type="title"/>
          </p:nvPr>
        </p:nvSpPr>
        <p:spPr>
          <a:xfrm>
            <a:off x="609600" y="128588"/>
            <a:ext cx="10972800" cy="1028700"/>
          </a:xfrm>
        </p:spPr>
        <p:txBody>
          <a:bodyPr>
            <a:normAutofit fontScale="90000"/>
          </a:bodyPr>
          <a:lstStyle/>
          <a:p>
            <a:r>
              <a:rPr lang="en-US" dirty="0"/>
              <a:t>Make the required findings:</a:t>
            </a:r>
            <a:br>
              <a:rPr lang="en-US" dirty="0"/>
            </a:br>
            <a:endParaRPr lang="en-US" dirty="0"/>
          </a:p>
        </p:txBody>
      </p:sp>
      <p:sp>
        <p:nvSpPr>
          <p:cNvPr id="3" name="Content Placeholder 2">
            <a:extLst>
              <a:ext uri="{FF2B5EF4-FFF2-40B4-BE49-F238E27FC236}">
                <a16:creationId xmlns:a16="http://schemas.microsoft.com/office/drawing/2014/main" id="{51B60630-25B6-7A40-A65E-60F051F237E0}"/>
              </a:ext>
            </a:extLst>
          </p:cNvPr>
          <p:cNvSpPr>
            <a:spLocks noGrp="1"/>
          </p:cNvSpPr>
          <p:nvPr>
            <p:ph idx="1"/>
          </p:nvPr>
        </p:nvSpPr>
        <p:spPr>
          <a:xfrm>
            <a:off x="609600" y="857250"/>
            <a:ext cx="10972800" cy="5467350"/>
          </a:xfrm>
        </p:spPr>
        <p:txBody>
          <a:bodyPr>
            <a:noAutofit/>
          </a:bodyPr>
          <a:lstStyle/>
          <a:p>
            <a:pPr marL="0" indent="0">
              <a:spcBef>
                <a:spcPts val="0"/>
              </a:spcBef>
              <a:buNone/>
            </a:pPr>
            <a:r>
              <a:rPr lang="en-US" sz="1800" dirty="0">
                <a:solidFill>
                  <a:srgbClr val="FF0000"/>
                </a:solidFill>
              </a:rPr>
              <a:t>● “</a:t>
            </a:r>
            <a:r>
              <a:rPr lang="en-US" sz="1600" dirty="0">
                <a:solidFill>
                  <a:srgbClr val="FF0000"/>
                </a:solidFill>
              </a:rPr>
              <a:t>Immediate threat”</a:t>
            </a:r>
          </a:p>
          <a:p>
            <a:pPr marL="365760" lvl="1" indent="0">
              <a:spcBef>
                <a:spcPts val="0"/>
              </a:spcBef>
              <a:buNone/>
            </a:pPr>
            <a:r>
              <a:rPr lang="en-US" sz="1600" dirty="0"/>
              <a:t>○ The individualized safety and risk analysis must confirm that there is an “immediate</a:t>
            </a:r>
          </a:p>
          <a:p>
            <a:pPr marL="365760" lvl="1" indent="0">
              <a:spcBef>
                <a:spcPts val="0"/>
              </a:spcBef>
              <a:buNone/>
            </a:pPr>
            <a:r>
              <a:rPr lang="en-US" sz="1600" dirty="0"/>
              <a:t>threat” justifying and compelling an emergency removal. </a:t>
            </a:r>
          </a:p>
          <a:p>
            <a:pPr marL="640080" lvl="2" indent="0">
              <a:spcBef>
                <a:spcPts val="0"/>
              </a:spcBef>
              <a:buNone/>
            </a:pPr>
            <a:r>
              <a:rPr lang="en-US" sz="1600" dirty="0"/>
              <a:t>Things to consider:</a:t>
            </a:r>
          </a:p>
          <a:p>
            <a:pPr marL="914400" lvl="3" indent="0">
              <a:spcBef>
                <a:spcPts val="0"/>
              </a:spcBef>
              <a:buNone/>
            </a:pPr>
            <a:r>
              <a:rPr lang="en-US" sz="1600" dirty="0"/>
              <a:t>■ The significance and weight that should be applied to a complainant’s</a:t>
            </a:r>
          </a:p>
          <a:p>
            <a:pPr marL="914400" lvl="3" indent="0">
              <a:spcBef>
                <a:spcPts val="0"/>
              </a:spcBef>
              <a:buNone/>
            </a:pPr>
            <a:r>
              <a:rPr lang="en-US" sz="1600" dirty="0"/>
              <a:t>subjective fear of a threat versus an objective reasonable person standard.</a:t>
            </a:r>
          </a:p>
          <a:p>
            <a:pPr marL="914400" lvl="3" indent="0">
              <a:spcBef>
                <a:spcPts val="0"/>
              </a:spcBef>
              <a:buNone/>
            </a:pPr>
            <a:r>
              <a:rPr lang="en-US" sz="1600" dirty="0"/>
              <a:t>■ The respondent’s propensity, opportunity, and ability to effectuate a stated or</a:t>
            </a:r>
          </a:p>
          <a:p>
            <a:pPr marL="914400" lvl="3" indent="0">
              <a:spcBef>
                <a:spcPts val="0"/>
              </a:spcBef>
              <a:buNone/>
            </a:pPr>
            <a:r>
              <a:rPr lang="en-US" sz="1600" dirty="0"/>
              <a:t>potential threat.</a:t>
            </a:r>
          </a:p>
          <a:p>
            <a:pPr lvl="1">
              <a:spcBef>
                <a:spcPts val="0"/>
              </a:spcBef>
            </a:pPr>
            <a:endParaRPr lang="en-US" sz="1600" dirty="0"/>
          </a:p>
          <a:p>
            <a:pPr marL="0" indent="0">
              <a:spcBef>
                <a:spcPts val="0"/>
              </a:spcBef>
              <a:buNone/>
            </a:pPr>
            <a:r>
              <a:rPr lang="en-US" sz="1600" dirty="0"/>
              <a:t>● </a:t>
            </a:r>
            <a:r>
              <a:rPr lang="en-US" sz="1600" dirty="0">
                <a:solidFill>
                  <a:srgbClr val="FF0000"/>
                </a:solidFill>
              </a:rPr>
              <a:t>“To the physical health or safety of any student or other individual”</a:t>
            </a:r>
          </a:p>
          <a:p>
            <a:pPr marL="640080" lvl="2" indent="0">
              <a:spcBef>
                <a:spcPts val="0"/>
              </a:spcBef>
              <a:buNone/>
            </a:pPr>
            <a:r>
              <a:rPr lang="en-US" sz="1600" dirty="0"/>
              <a:t>○ The immediate threat must be to the “physical health or safety” of one or more</a:t>
            </a:r>
          </a:p>
          <a:p>
            <a:pPr marL="640080" lvl="2" indent="0">
              <a:spcBef>
                <a:spcPts val="0"/>
              </a:spcBef>
              <a:buNone/>
            </a:pPr>
            <a:r>
              <a:rPr lang="en-US" sz="1600" dirty="0"/>
              <a:t>people — can be the complainant, the respondent themselves, or anyone else.</a:t>
            </a:r>
          </a:p>
          <a:p>
            <a:pPr marL="640080" lvl="2" indent="0">
              <a:spcBef>
                <a:spcPts val="0"/>
              </a:spcBef>
              <a:buNone/>
            </a:pPr>
            <a:r>
              <a:rPr lang="en-US" sz="1600" dirty="0"/>
              <a:t>○ Emotional/mental health does not count here; the Regs say that this can be</a:t>
            </a:r>
          </a:p>
          <a:p>
            <a:pPr marL="640080" lvl="2" indent="0">
              <a:spcBef>
                <a:spcPts val="0"/>
              </a:spcBef>
              <a:buNone/>
            </a:pPr>
            <a:r>
              <a:rPr lang="en-US" sz="1600" dirty="0"/>
              <a:t>addressed by supportive measures rather than emergency removals.</a:t>
            </a:r>
          </a:p>
          <a:p>
            <a:pPr marL="640080" lvl="2" indent="0">
              <a:spcBef>
                <a:spcPts val="0"/>
              </a:spcBef>
              <a:buNone/>
            </a:pPr>
            <a:r>
              <a:rPr lang="en-US" sz="1600" dirty="0"/>
              <a:t>○ Determination of “physical” risks of harm justifying an emergency removal should</a:t>
            </a:r>
          </a:p>
          <a:p>
            <a:pPr marL="640080" lvl="2" indent="0">
              <a:spcBef>
                <a:spcPts val="0"/>
              </a:spcBef>
              <a:buNone/>
            </a:pPr>
            <a:r>
              <a:rPr lang="en-US" sz="1600" dirty="0"/>
              <a:t>be thoroughly evaluated and documented, especially in cases where there has been</a:t>
            </a:r>
          </a:p>
          <a:p>
            <a:pPr marL="640080" lvl="2" indent="0">
              <a:spcBef>
                <a:spcPts val="0"/>
              </a:spcBef>
              <a:buNone/>
            </a:pPr>
            <a:r>
              <a:rPr lang="en-US" sz="1600" dirty="0"/>
              <a:t>no overt “act,” but rather speech, text messages, and/or virtual interactions.</a:t>
            </a:r>
          </a:p>
          <a:p>
            <a:pPr lvl="1">
              <a:spcBef>
                <a:spcPts val="0"/>
              </a:spcBef>
            </a:pPr>
            <a:endParaRPr lang="en-US" sz="1600" dirty="0"/>
          </a:p>
          <a:p>
            <a:pPr marL="0" indent="0">
              <a:spcBef>
                <a:spcPts val="0"/>
              </a:spcBef>
              <a:buNone/>
            </a:pPr>
            <a:r>
              <a:rPr lang="en-US" sz="1600" dirty="0"/>
              <a:t>● “</a:t>
            </a:r>
            <a:r>
              <a:rPr lang="en-US" sz="1600" dirty="0">
                <a:solidFill>
                  <a:srgbClr val="FF0000"/>
                </a:solidFill>
              </a:rPr>
              <a:t>Arising from the allegations of sexual harassment”</a:t>
            </a:r>
          </a:p>
          <a:p>
            <a:pPr marL="667512" lvl="2" indent="0">
              <a:spcBef>
                <a:spcPts val="0"/>
              </a:spcBef>
              <a:buNone/>
            </a:pPr>
            <a:r>
              <a:rPr lang="en-US" sz="1600" dirty="0"/>
              <a:t>○ The emergency situation must specifically arise from the allegations of sexual</a:t>
            </a:r>
          </a:p>
          <a:p>
            <a:pPr marL="667512" lvl="2" indent="0">
              <a:spcBef>
                <a:spcPts val="0"/>
              </a:spcBef>
              <a:buNone/>
            </a:pPr>
            <a:r>
              <a:rPr lang="en-US" sz="1600" dirty="0"/>
              <a:t>harassment.</a:t>
            </a:r>
          </a:p>
        </p:txBody>
      </p:sp>
    </p:spTree>
    <p:extLst>
      <p:ext uri="{BB962C8B-B14F-4D97-AF65-F5344CB8AC3E}">
        <p14:creationId xmlns:p14="http://schemas.microsoft.com/office/powerpoint/2010/main" val="3795419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292D2-6669-2245-A87D-69129471DAB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7AA7439-73C8-224E-A9CE-F0B94A9A3585}"/>
              </a:ext>
            </a:extLst>
          </p:cNvPr>
          <p:cNvSpPr>
            <a:spLocks noGrp="1"/>
          </p:cNvSpPr>
          <p:nvPr>
            <p:ph idx="1"/>
          </p:nvPr>
        </p:nvSpPr>
        <p:spPr/>
        <p:txBody>
          <a:bodyPr>
            <a:normAutofit/>
          </a:bodyPr>
          <a:lstStyle/>
          <a:p>
            <a:r>
              <a:rPr lang="en-US" dirty="0"/>
              <a:t>Two students in student government are in a dating relationship.  Sam accuses Jo of dating violence.  </a:t>
            </a:r>
          </a:p>
          <a:p>
            <a:r>
              <a:rPr lang="en-US" dirty="0"/>
              <a:t>Officer in the student org asks Jo what happened.  Jo is not ready to talk.</a:t>
            </a:r>
          </a:p>
          <a:p>
            <a:r>
              <a:rPr lang="en-US" dirty="0"/>
              <a:t>Board gets wind of this and tells Sam he must give up his position as Treasurer of Student Government.</a:t>
            </a:r>
          </a:p>
          <a:p>
            <a:r>
              <a:rPr lang="en-US" dirty="0"/>
              <a:t>Jo eventually makes a report.</a:t>
            </a:r>
          </a:p>
          <a:p>
            <a:r>
              <a:rPr lang="en-US" dirty="0"/>
              <a:t>Sam is ultimately found  “Responsible.”</a:t>
            </a:r>
          </a:p>
          <a:p>
            <a:r>
              <a:rPr lang="en-US" dirty="0"/>
              <a:t>Can he be removed?  When?</a:t>
            </a:r>
          </a:p>
        </p:txBody>
      </p:sp>
    </p:spTree>
    <p:extLst>
      <p:ext uri="{BB962C8B-B14F-4D97-AF65-F5344CB8AC3E}">
        <p14:creationId xmlns:p14="http://schemas.microsoft.com/office/powerpoint/2010/main" val="2721826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C2DC-0635-D745-9CE6-A4B4C7F97D50}"/>
              </a:ext>
            </a:extLst>
          </p:cNvPr>
          <p:cNvSpPr>
            <a:spLocks noGrp="1"/>
          </p:cNvSpPr>
          <p:nvPr>
            <p:ph type="title"/>
          </p:nvPr>
        </p:nvSpPr>
        <p:spPr/>
        <p:txBody>
          <a:bodyPr/>
          <a:lstStyle/>
          <a:p>
            <a:r>
              <a:rPr lang="en-US" dirty="0"/>
              <a:t>A member of a sorority alleges they were assaulted by Richard at a fraternity.</a:t>
            </a:r>
          </a:p>
        </p:txBody>
      </p:sp>
      <p:sp>
        <p:nvSpPr>
          <p:cNvPr id="3" name="Text Placeholder 2">
            <a:extLst>
              <a:ext uri="{FF2B5EF4-FFF2-40B4-BE49-F238E27FC236}">
                <a16:creationId xmlns:a16="http://schemas.microsoft.com/office/drawing/2014/main" id="{B39B7ED5-80DC-1246-89DA-4AE6EA1F83CA}"/>
              </a:ext>
            </a:extLst>
          </p:cNvPr>
          <p:cNvSpPr>
            <a:spLocks noGrp="1"/>
          </p:cNvSpPr>
          <p:nvPr>
            <p:ph type="body" idx="1"/>
          </p:nvPr>
        </p:nvSpPr>
        <p:spPr/>
        <p:txBody>
          <a:bodyPr>
            <a:normAutofit fontScale="92500" lnSpcReduction="10000"/>
          </a:bodyPr>
          <a:lstStyle/>
          <a:p>
            <a:r>
              <a:rPr lang="en-US" dirty="0"/>
              <a:t>President of the frat hears about this.</a:t>
            </a:r>
          </a:p>
          <a:p>
            <a:r>
              <a:rPr lang="en-US" dirty="0"/>
              <a:t>His friend Richard is accused.</a:t>
            </a:r>
          </a:p>
          <a:p>
            <a:r>
              <a:rPr lang="en-US" dirty="0"/>
              <a:t>Asks alleged victim about this;  they don’t say much.</a:t>
            </a:r>
          </a:p>
          <a:p>
            <a:r>
              <a:rPr lang="en-US" dirty="0"/>
              <a:t>Others come forward with complaints involving Richard the same night..</a:t>
            </a:r>
          </a:p>
          <a:p>
            <a:r>
              <a:rPr lang="en-US" dirty="0"/>
              <a:t>Weeks later, after their own “mini-investigation” Richard is told they are “unwelcome” in the frat going forward, Richard leaves.</a:t>
            </a:r>
          </a:p>
          <a:p>
            <a:r>
              <a:rPr lang="en-US" dirty="0"/>
              <a:t>Everyone knows, no one makes a report.</a:t>
            </a:r>
          </a:p>
          <a:p>
            <a:r>
              <a:rPr lang="en-US" dirty="0"/>
              <a:t>Any issues with the frat’s action here?</a:t>
            </a:r>
          </a:p>
          <a:p>
            <a:r>
              <a:rPr lang="en-US" dirty="0"/>
              <a:t>Later, Richard shows his friend a plane ticket from that night;  flew to his grandparent’s funeral.  Was not there.</a:t>
            </a:r>
          </a:p>
          <a:p>
            <a:endParaRPr lang="en-US" dirty="0"/>
          </a:p>
        </p:txBody>
      </p:sp>
    </p:spTree>
    <p:extLst>
      <p:ext uri="{BB962C8B-B14F-4D97-AF65-F5344CB8AC3E}">
        <p14:creationId xmlns:p14="http://schemas.microsoft.com/office/powerpoint/2010/main" val="416433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2388650" y="1296979"/>
            <a:ext cx="6858000" cy="4602300"/>
          </a:xfrm>
          <a:prstGeom prst="rect">
            <a:avLst/>
          </a:prstGeom>
          <a:noFill/>
          <a:ln>
            <a:noFill/>
          </a:ln>
        </p:spPr>
        <p:txBody>
          <a:bodyPr spcFirstLastPara="1" wrap="square" lIns="91425" tIns="45700" rIns="91425" bIns="45700" anchor="t" anchorCtr="0">
            <a:noAutofit/>
          </a:bodyPr>
          <a:lstStyle/>
          <a:p>
            <a:pPr marL="850392" lvl="1" indent="-457200">
              <a:spcBef>
                <a:spcPts val="0"/>
              </a:spcBef>
            </a:pPr>
            <a:r>
              <a:rPr lang="en-US" sz="3200" dirty="0"/>
              <a:t>Why do we train student leaders about Title IX?</a:t>
            </a:r>
          </a:p>
          <a:p>
            <a:pPr marL="393192" lvl="1" indent="0">
              <a:spcBef>
                <a:spcPts val="0"/>
              </a:spcBef>
              <a:buNone/>
            </a:pPr>
            <a:endParaRPr lang="en-US" sz="3200" dirty="0"/>
          </a:p>
          <a:p>
            <a:pPr marL="850392" lvl="1" indent="-457200">
              <a:spcBef>
                <a:spcPts val="0"/>
              </a:spcBef>
            </a:pPr>
            <a:r>
              <a:rPr lang="en-US" sz="3200" dirty="0"/>
              <a:t>Why?</a:t>
            </a:r>
          </a:p>
          <a:p>
            <a:pPr marL="393192" lvl="1" indent="0">
              <a:spcBef>
                <a:spcPts val="0"/>
              </a:spcBef>
              <a:buNone/>
            </a:pPr>
            <a:endParaRPr lang="en-US" sz="3200" dirty="0"/>
          </a:p>
          <a:p>
            <a:pPr marL="850392" lvl="1" indent="-457200">
              <a:spcBef>
                <a:spcPts val="0"/>
              </a:spcBef>
            </a:pPr>
            <a:r>
              <a:rPr lang="en-US" sz="3200" dirty="0"/>
              <a:t>What do the new Title IX regulations say about removing members without due process?</a:t>
            </a:r>
            <a:endParaRPr sz="3200" dirty="0"/>
          </a:p>
        </p:txBody>
      </p:sp>
      <p:sp>
        <p:nvSpPr>
          <p:cNvPr id="141" name="Shape 141"/>
          <p:cNvSpPr txBox="1"/>
          <p:nvPr/>
        </p:nvSpPr>
        <p:spPr>
          <a:xfrm>
            <a:off x="1524000" y="152400"/>
            <a:ext cx="3825900" cy="584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US" sz="3200" b="1" i="0" u="none" strike="noStrike" kern="0" cap="none" spc="0" normalizeH="0" baseline="0" noProof="0" dirty="0">
                <a:ln>
                  <a:noFill/>
                </a:ln>
                <a:solidFill>
                  <a:srgbClr val="C00000"/>
                </a:solidFill>
                <a:effectLst/>
                <a:uLnTx/>
                <a:uFillTx/>
                <a:latin typeface="Garamond"/>
                <a:ea typeface="Garamond"/>
                <a:cs typeface="Garamond"/>
                <a:sym typeface="Garamond"/>
              </a:rPr>
              <a:t>Today’s Objectives</a:t>
            </a:r>
            <a:endParaRPr kumimoji="0" sz="1400" b="0" i="0" u="none" strike="noStrike" kern="0" cap="none" spc="0" normalizeH="0" baseline="0" noProof="0" dirty="0">
              <a:ln>
                <a:noFill/>
              </a:ln>
              <a:solidFill>
                <a:srgbClr val="C00000"/>
              </a:solidFill>
              <a:effectLst/>
              <a:uLnTx/>
              <a:uFillTx/>
              <a:latin typeface="Arial"/>
              <a:ea typeface="Arial"/>
              <a:cs typeface="Arial"/>
              <a:sym typeface="Arial"/>
            </a:endParaRPr>
          </a:p>
        </p:txBody>
      </p:sp>
    </p:spTree>
    <p:extLst>
      <p:ext uri="{BB962C8B-B14F-4D97-AF65-F5344CB8AC3E}">
        <p14:creationId xmlns:p14="http://schemas.microsoft.com/office/powerpoint/2010/main" val="36701847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9E02E-1B40-3744-A7A8-91F9E3F6A29C}"/>
              </a:ext>
            </a:extLst>
          </p:cNvPr>
          <p:cNvSpPr>
            <a:spLocks noGrp="1"/>
          </p:cNvSpPr>
          <p:nvPr>
            <p:ph type="title"/>
          </p:nvPr>
        </p:nvSpPr>
        <p:spPr/>
        <p:txBody>
          <a:bodyPr/>
          <a:lstStyle/>
          <a:p>
            <a:r>
              <a:rPr lang="en-US" dirty="0"/>
              <a:t>Someone tips off the frat’s advisor</a:t>
            </a:r>
          </a:p>
        </p:txBody>
      </p:sp>
      <p:sp>
        <p:nvSpPr>
          <p:cNvPr id="3" name="Text Placeholder 2">
            <a:extLst>
              <a:ext uri="{FF2B5EF4-FFF2-40B4-BE49-F238E27FC236}">
                <a16:creationId xmlns:a16="http://schemas.microsoft.com/office/drawing/2014/main" id="{0C5FB103-B28A-674F-A3F6-79CFA1482808}"/>
              </a:ext>
            </a:extLst>
          </p:cNvPr>
          <p:cNvSpPr>
            <a:spLocks noGrp="1"/>
          </p:cNvSpPr>
          <p:nvPr>
            <p:ph type="body" idx="1"/>
          </p:nvPr>
        </p:nvSpPr>
        <p:spPr/>
        <p:txBody>
          <a:bodyPr/>
          <a:lstStyle/>
          <a:p>
            <a:r>
              <a:rPr lang="en-US" dirty="0"/>
              <a:t>Any action necessary on your part?</a:t>
            </a:r>
          </a:p>
        </p:txBody>
      </p:sp>
    </p:spTree>
    <p:extLst>
      <p:ext uri="{BB962C8B-B14F-4D97-AF65-F5344CB8AC3E}">
        <p14:creationId xmlns:p14="http://schemas.microsoft.com/office/powerpoint/2010/main" val="2894214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9F5C-A86C-B342-A6CA-659D47B3FDC1}"/>
              </a:ext>
            </a:extLst>
          </p:cNvPr>
          <p:cNvSpPr>
            <a:spLocks noGrp="1"/>
          </p:cNvSpPr>
          <p:nvPr>
            <p:ph type="title"/>
          </p:nvPr>
        </p:nvSpPr>
        <p:spPr/>
        <p:txBody>
          <a:bodyPr>
            <a:noAutofit/>
          </a:bodyPr>
          <a:lstStyle/>
          <a:p>
            <a:r>
              <a:rPr lang="en-US" sz="3200" dirty="0"/>
              <a:t>Outdoors club VP knows of 2 women who say they were sexually assaulted at a party last month while on a camping overnight..  Max is accused.</a:t>
            </a:r>
          </a:p>
        </p:txBody>
      </p:sp>
      <p:sp>
        <p:nvSpPr>
          <p:cNvPr id="3" name="Text Placeholder 2">
            <a:extLst>
              <a:ext uri="{FF2B5EF4-FFF2-40B4-BE49-F238E27FC236}">
                <a16:creationId xmlns:a16="http://schemas.microsoft.com/office/drawing/2014/main" id="{97FCE5CF-8104-5D41-BD3B-996668DA0EA1}"/>
              </a:ext>
            </a:extLst>
          </p:cNvPr>
          <p:cNvSpPr>
            <a:spLocks noGrp="1"/>
          </p:cNvSpPr>
          <p:nvPr>
            <p:ph type="body" idx="1"/>
          </p:nvPr>
        </p:nvSpPr>
        <p:spPr/>
        <p:txBody>
          <a:bodyPr/>
          <a:lstStyle/>
          <a:p>
            <a:r>
              <a:rPr lang="en-US" dirty="0"/>
              <a:t>After learning about 2 of them, VP decides not to make a report, or to alert the advisor.</a:t>
            </a:r>
          </a:p>
          <a:p>
            <a:r>
              <a:rPr lang="en-US" dirty="0"/>
              <a:t>Why did he decide not to make a report?</a:t>
            </a:r>
          </a:p>
          <a:p>
            <a:r>
              <a:rPr lang="en-US" dirty="0"/>
              <a:t>Consequences to the two women if a report is made?</a:t>
            </a:r>
          </a:p>
          <a:p>
            <a:r>
              <a:rPr lang="en-US" dirty="0"/>
              <a:t>Must they participate in an investigation?</a:t>
            </a:r>
          </a:p>
          <a:p>
            <a:r>
              <a:rPr lang="en-US" dirty="0"/>
              <a:t>After no report made, 3 more women are assaulted.</a:t>
            </a:r>
          </a:p>
        </p:txBody>
      </p:sp>
    </p:spTree>
    <p:extLst>
      <p:ext uri="{BB962C8B-B14F-4D97-AF65-F5344CB8AC3E}">
        <p14:creationId xmlns:p14="http://schemas.microsoft.com/office/powerpoint/2010/main" val="61438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E7F8-9E50-1140-A4AC-A8EE2205AB64}"/>
              </a:ext>
            </a:extLst>
          </p:cNvPr>
          <p:cNvSpPr>
            <a:spLocks noGrp="1"/>
          </p:cNvSpPr>
          <p:nvPr>
            <p:ph type="title"/>
          </p:nvPr>
        </p:nvSpPr>
        <p:spPr/>
        <p:txBody>
          <a:bodyPr/>
          <a:lstStyle/>
          <a:p>
            <a:r>
              <a:rPr lang="en-US" dirty="0"/>
              <a:t>Better outcome?</a:t>
            </a:r>
          </a:p>
        </p:txBody>
      </p:sp>
      <p:sp>
        <p:nvSpPr>
          <p:cNvPr id="3" name="Text Placeholder 2">
            <a:extLst>
              <a:ext uri="{FF2B5EF4-FFF2-40B4-BE49-F238E27FC236}">
                <a16:creationId xmlns:a16="http://schemas.microsoft.com/office/drawing/2014/main" id="{228C3D55-5735-5E43-A8B8-05ED3C7C6CF2}"/>
              </a:ext>
            </a:extLst>
          </p:cNvPr>
          <p:cNvSpPr>
            <a:spLocks noGrp="1"/>
          </p:cNvSpPr>
          <p:nvPr>
            <p:ph type="body" idx="1"/>
          </p:nvPr>
        </p:nvSpPr>
        <p:spPr/>
        <p:txBody>
          <a:bodyPr/>
          <a:lstStyle/>
          <a:p>
            <a:r>
              <a:rPr lang="en-US" dirty="0"/>
              <a:t>Report made</a:t>
            </a:r>
          </a:p>
          <a:p>
            <a:r>
              <a:rPr lang="en-US" dirty="0"/>
              <a:t>Investigated fully</a:t>
            </a:r>
          </a:p>
          <a:p>
            <a:r>
              <a:rPr lang="en-US" dirty="0"/>
              <a:t>Given due process</a:t>
            </a:r>
          </a:p>
          <a:p>
            <a:r>
              <a:rPr lang="en-US" dirty="0"/>
              <a:t>Action taken.</a:t>
            </a:r>
          </a:p>
        </p:txBody>
      </p:sp>
    </p:spTree>
    <p:extLst>
      <p:ext uri="{BB962C8B-B14F-4D97-AF65-F5344CB8AC3E}">
        <p14:creationId xmlns:p14="http://schemas.microsoft.com/office/powerpoint/2010/main" val="888444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C608-03B7-FB4C-84AD-3F2D316D276D}"/>
              </a:ext>
            </a:extLst>
          </p:cNvPr>
          <p:cNvSpPr>
            <a:spLocks noGrp="1"/>
          </p:cNvSpPr>
          <p:nvPr>
            <p:ph type="title"/>
          </p:nvPr>
        </p:nvSpPr>
        <p:spPr/>
        <p:txBody>
          <a:bodyPr/>
          <a:lstStyle/>
          <a:p>
            <a:r>
              <a:rPr lang="en-US" dirty="0"/>
              <a:t>Myths I hear often:</a:t>
            </a:r>
          </a:p>
        </p:txBody>
      </p:sp>
      <p:sp>
        <p:nvSpPr>
          <p:cNvPr id="3" name="Text Placeholder 2">
            <a:extLst>
              <a:ext uri="{FF2B5EF4-FFF2-40B4-BE49-F238E27FC236}">
                <a16:creationId xmlns:a16="http://schemas.microsoft.com/office/drawing/2014/main" id="{7B0696D6-33E3-F743-8F6D-27D3BC204FEE}"/>
              </a:ext>
            </a:extLst>
          </p:cNvPr>
          <p:cNvSpPr>
            <a:spLocks noGrp="1"/>
          </p:cNvSpPr>
          <p:nvPr>
            <p:ph type="body" idx="1"/>
          </p:nvPr>
        </p:nvSpPr>
        <p:spPr/>
        <p:txBody>
          <a:bodyPr/>
          <a:lstStyle/>
          <a:p>
            <a:r>
              <a:rPr lang="en-US" dirty="0"/>
              <a:t>He was so drunk that the next morning, it won’t be a big deal.</a:t>
            </a:r>
          </a:p>
          <a:p>
            <a:r>
              <a:rPr lang="en-US" dirty="0"/>
              <a:t>If I, student leader make a report, I am taking the “agency” away from the victim, and I will be plunging her into a never-ending morass where she will she will spending the next 6 months in reporting hell.</a:t>
            </a:r>
          </a:p>
          <a:p>
            <a:r>
              <a:rPr lang="en-US" dirty="0"/>
              <a:t>He doesn’t want him to get into any trouble; it was in the past, why do something weeks later?</a:t>
            </a:r>
          </a:p>
          <a:p>
            <a:r>
              <a:rPr lang="en-US" dirty="0"/>
              <a:t>There are no other options other than suspension or expelling someone, right?</a:t>
            </a:r>
          </a:p>
          <a:p>
            <a:r>
              <a:rPr lang="en-US" dirty="0"/>
              <a:t>A NCD means I can’t go to a party where they might be, right?</a:t>
            </a:r>
          </a:p>
          <a:p>
            <a:endParaRPr lang="en-US" dirty="0"/>
          </a:p>
        </p:txBody>
      </p:sp>
    </p:spTree>
    <p:extLst>
      <p:ext uri="{BB962C8B-B14F-4D97-AF65-F5344CB8AC3E}">
        <p14:creationId xmlns:p14="http://schemas.microsoft.com/office/powerpoint/2010/main" val="981114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C3FA-A6E7-DB4F-A46C-CB85EC608BA6}"/>
              </a:ext>
            </a:extLst>
          </p:cNvPr>
          <p:cNvSpPr>
            <a:spLocks noGrp="1"/>
          </p:cNvSpPr>
          <p:nvPr>
            <p:ph type="title"/>
          </p:nvPr>
        </p:nvSpPr>
        <p:spPr/>
        <p:txBody>
          <a:bodyPr/>
          <a:lstStyle/>
          <a:p>
            <a:r>
              <a:rPr lang="en-US" dirty="0"/>
              <a:t>No Contact Directive (NCD)</a:t>
            </a:r>
          </a:p>
        </p:txBody>
      </p:sp>
      <p:sp>
        <p:nvSpPr>
          <p:cNvPr id="3" name="Text Placeholder 2">
            <a:extLst>
              <a:ext uri="{FF2B5EF4-FFF2-40B4-BE49-F238E27FC236}">
                <a16:creationId xmlns:a16="http://schemas.microsoft.com/office/drawing/2014/main" id="{149B4838-2F24-2242-A405-24152CBB36E0}"/>
              </a:ext>
            </a:extLst>
          </p:cNvPr>
          <p:cNvSpPr>
            <a:spLocks noGrp="1"/>
          </p:cNvSpPr>
          <p:nvPr>
            <p:ph type="body" idx="1"/>
          </p:nvPr>
        </p:nvSpPr>
        <p:spPr>
          <a:xfrm>
            <a:off x="838200" y="1435261"/>
            <a:ext cx="10515600" cy="4741564"/>
          </a:xfrm>
        </p:spPr>
        <p:txBody>
          <a:bodyPr>
            <a:normAutofit fontScale="62500" lnSpcReduction="20000"/>
          </a:bodyPr>
          <a:lstStyle/>
          <a:p>
            <a:pPr marL="114300" indent="0">
              <a:lnSpc>
                <a:spcPct val="120000"/>
              </a:lnSpc>
              <a:spcBef>
                <a:spcPts val="0"/>
              </a:spcBef>
              <a:buNone/>
            </a:pPr>
            <a:r>
              <a:rPr lang="en-US" dirty="0"/>
              <a:t>In an attempt to de-escalate discord, promote civility, and ensure the well-being of all parties involved, while a</a:t>
            </a:r>
          </a:p>
          <a:p>
            <a:pPr marL="114300" indent="0">
              <a:lnSpc>
                <a:spcPct val="120000"/>
              </a:lnSpc>
              <a:spcBef>
                <a:spcPts val="0"/>
              </a:spcBef>
              <a:buNone/>
            </a:pPr>
            <a:r>
              <a:rPr lang="en-US" dirty="0"/>
              <a:t>resolution option is under consideration, and while the University continues to reserve its right to review</a:t>
            </a:r>
          </a:p>
          <a:p>
            <a:pPr marL="114300" indent="0">
              <a:lnSpc>
                <a:spcPct val="120000"/>
              </a:lnSpc>
              <a:spcBef>
                <a:spcPts val="0"/>
              </a:spcBef>
              <a:buNone/>
            </a:pPr>
            <a:r>
              <a:rPr lang="en-US" dirty="0"/>
              <a:t>matters to ensure an appropriate resolution, given information known to Student Conduct and Community</a:t>
            </a:r>
          </a:p>
          <a:p>
            <a:pPr marL="114300" indent="0">
              <a:lnSpc>
                <a:spcPct val="120000"/>
              </a:lnSpc>
              <a:spcBef>
                <a:spcPts val="0"/>
              </a:spcBef>
              <a:buNone/>
            </a:pPr>
            <a:r>
              <a:rPr lang="en-US" dirty="0"/>
              <a:t>Standards (“SCCS”) , SCCS is implementing the following No Contact Directive (“NCD”), effective</a:t>
            </a:r>
          </a:p>
          <a:p>
            <a:pPr marL="114300" indent="0">
              <a:lnSpc>
                <a:spcPct val="120000"/>
              </a:lnSpc>
              <a:spcBef>
                <a:spcPts val="0"/>
              </a:spcBef>
              <a:buNone/>
            </a:pPr>
            <a:r>
              <a:rPr lang="en-US" dirty="0"/>
              <a:t>immediately:</a:t>
            </a:r>
          </a:p>
          <a:p>
            <a:pPr marL="114300" indent="0">
              <a:lnSpc>
                <a:spcPct val="120000"/>
              </a:lnSpc>
              <a:spcBef>
                <a:spcPts val="0"/>
              </a:spcBef>
              <a:buNone/>
            </a:pPr>
            <a:endParaRPr lang="en-US" dirty="0"/>
          </a:p>
          <a:p>
            <a:pPr marL="114300" indent="0">
              <a:lnSpc>
                <a:spcPct val="120000"/>
              </a:lnSpc>
              <a:spcBef>
                <a:spcPts val="0"/>
              </a:spcBef>
              <a:buNone/>
            </a:pPr>
            <a:r>
              <a:rPr lang="en-US" dirty="0"/>
              <a:t>John Doe is prohibited from contacting you until further notice. Such prohibited contact includes, but is not</a:t>
            </a:r>
          </a:p>
          <a:p>
            <a:pPr marL="114300" indent="0">
              <a:lnSpc>
                <a:spcPct val="120000"/>
              </a:lnSpc>
              <a:spcBef>
                <a:spcPts val="0"/>
              </a:spcBef>
              <a:buNone/>
            </a:pPr>
            <a:r>
              <a:rPr lang="en-US" dirty="0"/>
              <a:t>limited to: personal contacts, written communications, text messaging, social media and other electronic</a:t>
            </a:r>
          </a:p>
          <a:p>
            <a:pPr marL="114300" indent="0">
              <a:lnSpc>
                <a:spcPct val="120000"/>
              </a:lnSpc>
              <a:spcBef>
                <a:spcPts val="0"/>
              </a:spcBef>
              <a:buNone/>
            </a:pPr>
            <a:r>
              <a:rPr lang="en-US" dirty="0"/>
              <a:t>communications, and communications through a third party, whether on or off the Columbia University</a:t>
            </a:r>
          </a:p>
          <a:p>
            <a:pPr marL="114300" indent="0">
              <a:lnSpc>
                <a:spcPct val="120000"/>
              </a:lnSpc>
              <a:spcBef>
                <a:spcPts val="0"/>
              </a:spcBef>
              <a:buNone/>
            </a:pPr>
            <a:r>
              <a:rPr lang="en-US" dirty="0"/>
              <a:t>campus, which may be considered in conflict with the spirit of this directive.</a:t>
            </a:r>
          </a:p>
          <a:p>
            <a:pPr marL="114300" indent="0">
              <a:lnSpc>
                <a:spcPct val="120000"/>
              </a:lnSpc>
              <a:spcBef>
                <a:spcPts val="0"/>
              </a:spcBef>
              <a:buNone/>
            </a:pPr>
            <a:endParaRPr lang="en-US" dirty="0"/>
          </a:p>
          <a:p>
            <a:pPr marL="114300" indent="0">
              <a:lnSpc>
                <a:spcPct val="120000"/>
              </a:lnSpc>
              <a:spcBef>
                <a:spcPts val="0"/>
              </a:spcBef>
              <a:buNone/>
            </a:pPr>
            <a:r>
              <a:rPr lang="en-US" dirty="0"/>
              <a:t>John Doe has been notified of these directives. In addition to the above, we also ask that you refrain from any</a:t>
            </a:r>
          </a:p>
          <a:p>
            <a:pPr marL="114300" indent="0">
              <a:lnSpc>
                <a:spcPct val="120000"/>
              </a:lnSpc>
              <a:spcBef>
                <a:spcPts val="0"/>
              </a:spcBef>
              <a:buNone/>
            </a:pPr>
            <a:r>
              <a:rPr lang="en-US" dirty="0"/>
              <a:t>contact with Mr. Doe as detailed above. Failure by either party to comply with any of the above directives</a:t>
            </a:r>
          </a:p>
          <a:p>
            <a:pPr marL="114300" indent="0">
              <a:lnSpc>
                <a:spcPct val="120000"/>
              </a:lnSpc>
              <a:spcBef>
                <a:spcPts val="0"/>
              </a:spcBef>
              <a:buNone/>
            </a:pPr>
            <a:r>
              <a:rPr lang="en-US" dirty="0"/>
              <a:t>will result in disciplinary action.</a:t>
            </a:r>
          </a:p>
          <a:p>
            <a:pPr marL="114300" indent="0">
              <a:lnSpc>
                <a:spcPct val="120000"/>
              </a:lnSpc>
              <a:spcBef>
                <a:spcPts val="0"/>
              </a:spcBef>
              <a:buNone/>
            </a:pPr>
            <a:endParaRPr lang="en-US" dirty="0"/>
          </a:p>
          <a:p>
            <a:pPr marL="114300" indent="0">
              <a:buNone/>
            </a:pPr>
            <a:endParaRPr lang="en-US" dirty="0"/>
          </a:p>
          <a:p>
            <a:pPr marL="114300" indent="0">
              <a:buNone/>
            </a:pPr>
            <a:endParaRPr lang="en-US" dirty="0"/>
          </a:p>
          <a:p>
            <a:endParaRPr lang="en-US" dirty="0"/>
          </a:p>
        </p:txBody>
      </p:sp>
    </p:spTree>
    <p:extLst>
      <p:ext uri="{BB962C8B-B14F-4D97-AF65-F5344CB8AC3E}">
        <p14:creationId xmlns:p14="http://schemas.microsoft.com/office/powerpoint/2010/main" val="3699455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6B34-423E-584D-B90F-C995EB77559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4B44229-3061-AC4F-AEF2-17A429A7961C}"/>
              </a:ext>
            </a:extLst>
          </p:cNvPr>
          <p:cNvSpPr>
            <a:spLocks noGrp="1"/>
          </p:cNvSpPr>
          <p:nvPr>
            <p:ph type="body" idx="1"/>
          </p:nvPr>
        </p:nvSpPr>
        <p:spPr/>
        <p:txBody>
          <a:bodyPr/>
          <a:lstStyle/>
          <a:p>
            <a:r>
              <a:rPr lang="en-US" dirty="0"/>
              <a:t>Does not mean you can’t be at the same place.</a:t>
            </a:r>
          </a:p>
          <a:p>
            <a:r>
              <a:rPr lang="en-US" dirty="0"/>
              <a:t>Simply means you should not interact.</a:t>
            </a:r>
          </a:p>
        </p:txBody>
      </p:sp>
    </p:spTree>
    <p:extLst>
      <p:ext uri="{BB962C8B-B14F-4D97-AF65-F5344CB8AC3E}">
        <p14:creationId xmlns:p14="http://schemas.microsoft.com/office/powerpoint/2010/main" val="4289915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48E1-003E-8546-8E5C-1549301D17D3}"/>
              </a:ext>
            </a:extLst>
          </p:cNvPr>
          <p:cNvSpPr>
            <a:spLocks noGrp="1"/>
          </p:cNvSpPr>
          <p:nvPr>
            <p:ph type="title"/>
          </p:nvPr>
        </p:nvSpPr>
        <p:spPr/>
        <p:txBody>
          <a:bodyPr/>
          <a:lstStyle/>
          <a:p>
            <a:r>
              <a:rPr lang="en-US" dirty="0"/>
              <a:t>Remember, tell them to take it off their plate…and put it on ours!</a:t>
            </a:r>
          </a:p>
        </p:txBody>
      </p:sp>
      <p:sp>
        <p:nvSpPr>
          <p:cNvPr id="3" name="Text Placeholder 2">
            <a:extLst>
              <a:ext uri="{FF2B5EF4-FFF2-40B4-BE49-F238E27FC236}">
                <a16:creationId xmlns:a16="http://schemas.microsoft.com/office/drawing/2014/main" id="{3572FB7A-027D-8B4F-9EC5-6AB8A5A0B9F1}"/>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767A57A8-A0AF-F649-A539-38DD199FC91D}"/>
              </a:ext>
            </a:extLst>
          </p:cNvPr>
          <p:cNvPicPr>
            <a:picLocks noChangeAspect="1"/>
          </p:cNvPicPr>
          <p:nvPr/>
        </p:nvPicPr>
        <p:blipFill>
          <a:blip r:embed="rId2"/>
          <a:stretch>
            <a:fillRect/>
          </a:stretch>
        </p:blipFill>
        <p:spPr>
          <a:xfrm>
            <a:off x="1034716" y="1825625"/>
            <a:ext cx="10178716" cy="4922037"/>
          </a:xfrm>
          <a:prstGeom prst="rect">
            <a:avLst/>
          </a:prstGeom>
        </p:spPr>
      </p:pic>
    </p:spTree>
    <p:extLst>
      <p:ext uri="{BB962C8B-B14F-4D97-AF65-F5344CB8AC3E}">
        <p14:creationId xmlns:p14="http://schemas.microsoft.com/office/powerpoint/2010/main" val="2310757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48EA-F632-5F4A-8805-7F6E135B2933}"/>
              </a:ext>
            </a:extLst>
          </p:cNvPr>
          <p:cNvSpPr>
            <a:spLocks noGrp="1"/>
          </p:cNvSpPr>
          <p:nvPr>
            <p:ph type="title"/>
          </p:nvPr>
        </p:nvSpPr>
        <p:spPr/>
        <p:txBody>
          <a:bodyPr/>
          <a:lstStyle/>
          <a:p>
            <a:r>
              <a:rPr lang="en-US" dirty="0"/>
              <a:t>And if YOU find out about it, make a report.</a:t>
            </a:r>
          </a:p>
        </p:txBody>
      </p:sp>
      <p:sp>
        <p:nvSpPr>
          <p:cNvPr id="3" name="Text Placeholder 2">
            <a:extLst>
              <a:ext uri="{FF2B5EF4-FFF2-40B4-BE49-F238E27FC236}">
                <a16:creationId xmlns:a16="http://schemas.microsoft.com/office/drawing/2014/main" id="{2CD9AB3A-BCF0-D742-B27A-ABA589558176}"/>
              </a:ext>
            </a:extLst>
          </p:cNvPr>
          <p:cNvSpPr>
            <a:spLocks noGrp="1"/>
          </p:cNvSpPr>
          <p:nvPr>
            <p:ph type="body" idx="1"/>
          </p:nvPr>
        </p:nvSpPr>
        <p:spPr/>
        <p:txBody>
          <a:bodyPr/>
          <a:lstStyle/>
          <a:p>
            <a:pPr marL="114300" indent="0">
              <a:buNone/>
            </a:pPr>
            <a:r>
              <a:rPr lang="en-US" dirty="0"/>
              <a:t>➔Duty to Report </a:t>
            </a:r>
          </a:p>
          <a:p>
            <a:r>
              <a:rPr lang="en-US" dirty="0"/>
              <a:t>The University requires Columbia employees to report any instance or allegation of prohibited conduct </a:t>
            </a:r>
            <a:r>
              <a:rPr lang="en-US" dirty="0">
                <a:solidFill>
                  <a:srgbClr val="FF0000"/>
                </a:solidFill>
              </a:rPr>
              <a:t>involving </a:t>
            </a:r>
            <a:r>
              <a:rPr lang="en-US" b="1" dirty="0">
                <a:solidFill>
                  <a:srgbClr val="FF0000"/>
                </a:solidFill>
              </a:rPr>
              <a:t>any undergraduate or any graduate student </a:t>
            </a:r>
            <a:r>
              <a:rPr lang="en-US" dirty="0">
                <a:solidFill>
                  <a:srgbClr val="FF0000"/>
                </a:solidFill>
              </a:rPr>
              <a:t>that is disclosed to, observed by, or otherwise known to that employee whether or not the student is a potential Complainant or Respondent and whether or not the student has any formal connection to the employee.</a:t>
            </a:r>
          </a:p>
          <a:p>
            <a:endParaRPr lang="en-US" dirty="0"/>
          </a:p>
        </p:txBody>
      </p:sp>
    </p:spTree>
    <p:extLst>
      <p:ext uri="{BB962C8B-B14F-4D97-AF65-F5344CB8AC3E}">
        <p14:creationId xmlns:p14="http://schemas.microsoft.com/office/powerpoint/2010/main" val="3280239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F80B-FA7F-3D4A-BF24-2C21A8C064AF}"/>
              </a:ext>
            </a:extLst>
          </p:cNvPr>
          <p:cNvSpPr>
            <a:spLocks noGrp="1"/>
          </p:cNvSpPr>
          <p:nvPr>
            <p:ph type="title"/>
          </p:nvPr>
        </p:nvSpPr>
        <p:spPr/>
        <p:txBody>
          <a:bodyPr/>
          <a:lstStyle/>
          <a:p>
            <a:r>
              <a:rPr lang="en-US" dirty="0"/>
              <a:t>Martin Luther King, Jr….</a:t>
            </a:r>
          </a:p>
        </p:txBody>
      </p:sp>
      <p:sp>
        <p:nvSpPr>
          <p:cNvPr id="3" name="Text Placeholder 2">
            <a:extLst>
              <a:ext uri="{FF2B5EF4-FFF2-40B4-BE49-F238E27FC236}">
                <a16:creationId xmlns:a16="http://schemas.microsoft.com/office/drawing/2014/main" id="{2824D78A-2E97-B649-AFDB-299F5D54C306}"/>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BA85FA77-0F61-DA4C-BABF-E5A0D09C974D}"/>
              </a:ext>
            </a:extLst>
          </p:cNvPr>
          <p:cNvPicPr>
            <a:picLocks noChangeAspect="1"/>
          </p:cNvPicPr>
          <p:nvPr/>
        </p:nvPicPr>
        <p:blipFill>
          <a:blip r:embed="rId2"/>
          <a:stretch>
            <a:fillRect/>
          </a:stretch>
        </p:blipFill>
        <p:spPr>
          <a:xfrm>
            <a:off x="3645568" y="1690687"/>
            <a:ext cx="5197643" cy="4581077"/>
          </a:xfrm>
          <a:prstGeom prst="rect">
            <a:avLst/>
          </a:prstGeom>
        </p:spPr>
      </p:pic>
    </p:spTree>
    <p:extLst>
      <p:ext uri="{BB962C8B-B14F-4D97-AF65-F5344CB8AC3E}">
        <p14:creationId xmlns:p14="http://schemas.microsoft.com/office/powerpoint/2010/main" val="3720260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7207-55E6-4D4A-B33A-EA12E8A04E23}"/>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853B18BF-BEF4-404D-BEB5-0DE5E84DD03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CD9F5EF-9726-9D46-B8CB-C3290939EC8F}"/>
              </a:ext>
            </a:extLst>
          </p:cNvPr>
          <p:cNvPicPr>
            <a:picLocks noChangeAspect="1"/>
          </p:cNvPicPr>
          <p:nvPr/>
        </p:nvPicPr>
        <p:blipFill>
          <a:blip r:embed="rId2"/>
          <a:stretch>
            <a:fillRect/>
          </a:stretch>
        </p:blipFill>
        <p:spPr>
          <a:xfrm>
            <a:off x="3311913" y="2235200"/>
            <a:ext cx="5419492" cy="3195444"/>
          </a:xfrm>
          <a:prstGeom prst="rect">
            <a:avLst/>
          </a:prstGeom>
        </p:spPr>
      </p:pic>
    </p:spTree>
    <p:extLst>
      <p:ext uri="{BB962C8B-B14F-4D97-AF65-F5344CB8AC3E}">
        <p14:creationId xmlns:p14="http://schemas.microsoft.com/office/powerpoint/2010/main" val="1747649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6047E-21F5-F542-9583-688B8D002AED}"/>
              </a:ext>
            </a:extLst>
          </p:cNvPr>
          <p:cNvSpPr>
            <a:spLocks noGrp="1"/>
          </p:cNvSpPr>
          <p:nvPr>
            <p:ph type="title"/>
          </p:nvPr>
        </p:nvSpPr>
        <p:spPr/>
        <p:txBody>
          <a:bodyPr/>
          <a:lstStyle/>
          <a:p>
            <a:r>
              <a:rPr lang="en-US" dirty="0"/>
              <a:t>First, what do we tell your student leaders?</a:t>
            </a:r>
          </a:p>
        </p:txBody>
      </p:sp>
      <p:sp>
        <p:nvSpPr>
          <p:cNvPr id="3" name="Text Placeholder 2">
            <a:extLst>
              <a:ext uri="{FF2B5EF4-FFF2-40B4-BE49-F238E27FC236}">
                <a16:creationId xmlns:a16="http://schemas.microsoft.com/office/drawing/2014/main" id="{328E95C8-613B-9E46-9FB8-BC800916C513}"/>
              </a:ext>
            </a:extLst>
          </p:cNvPr>
          <p:cNvSpPr>
            <a:spLocks noGrp="1"/>
          </p:cNvSpPr>
          <p:nvPr>
            <p:ph type="body" idx="1"/>
          </p:nvPr>
        </p:nvSpPr>
        <p:spPr/>
        <p:txBody>
          <a:bodyPr/>
          <a:lstStyle/>
          <a:p>
            <a:r>
              <a:rPr lang="en-US" dirty="0"/>
              <a:t>What should you  as student leaders be aware of when it comes to behavior prohibited under our Policy?</a:t>
            </a:r>
          </a:p>
          <a:p>
            <a:r>
              <a:rPr lang="en-US" dirty="0"/>
              <a:t>First things first, they have to know what it is to recognize it and do something about it.</a:t>
            </a:r>
          </a:p>
          <a:p>
            <a:pPr lvl="1"/>
            <a:r>
              <a:rPr lang="en-US" dirty="0"/>
              <a:t>Define prohibited behaviors so they know it when they see it.</a:t>
            </a:r>
          </a:p>
          <a:p>
            <a:pPr lvl="1"/>
            <a:r>
              <a:rPr lang="en-US" dirty="0"/>
              <a:t>Bust the mythology of the process.</a:t>
            </a:r>
          </a:p>
        </p:txBody>
      </p:sp>
    </p:spTree>
    <p:extLst>
      <p:ext uri="{BB962C8B-B14F-4D97-AF65-F5344CB8AC3E}">
        <p14:creationId xmlns:p14="http://schemas.microsoft.com/office/powerpoint/2010/main" val="3914767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1A96-3B6B-4E43-A639-2834E90657B6}"/>
              </a:ext>
            </a:extLst>
          </p:cNvPr>
          <p:cNvSpPr>
            <a:spLocks noGrp="1"/>
          </p:cNvSpPr>
          <p:nvPr>
            <p:ph type="title"/>
          </p:nvPr>
        </p:nvSpPr>
        <p:spPr/>
        <p:txBody>
          <a:bodyPr/>
          <a:lstStyle/>
          <a:p>
            <a:r>
              <a:rPr lang="en-US" dirty="0"/>
              <a:t>I am hosting an event for my organization.</a:t>
            </a:r>
          </a:p>
        </p:txBody>
      </p:sp>
      <p:sp>
        <p:nvSpPr>
          <p:cNvPr id="3" name="Text Placeholder 2">
            <a:extLst>
              <a:ext uri="{FF2B5EF4-FFF2-40B4-BE49-F238E27FC236}">
                <a16:creationId xmlns:a16="http://schemas.microsoft.com/office/drawing/2014/main" id="{B597B3B6-5A0D-3B4A-8FF7-37038E669B51}"/>
              </a:ext>
            </a:extLst>
          </p:cNvPr>
          <p:cNvSpPr>
            <a:spLocks noGrp="1"/>
          </p:cNvSpPr>
          <p:nvPr>
            <p:ph type="body" idx="1"/>
          </p:nvPr>
        </p:nvSpPr>
        <p:spPr/>
        <p:txBody>
          <a:bodyPr>
            <a:normAutofit fontScale="92500" lnSpcReduction="20000"/>
          </a:bodyPr>
          <a:lstStyle/>
          <a:p>
            <a:r>
              <a:rPr lang="en-US" dirty="0"/>
              <a:t>I see someone wasted, showing sexts of their partner (who is there) to a group of people, and being very handsy, while dancing.  They then start asking one person to leave with them who seems to be very drunk.  That person looks upset but can’t resist too much.</a:t>
            </a:r>
          </a:p>
          <a:p>
            <a:endParaRPr lang="en-US" dirty="0"/>
          </a:p>
          <a:p>
            <a:r>
              <a:rPr lang="en-US" dirty="0"/>
              <a:t> Group of members around them are laughing.</a:t>
            </a:r>
          </a:p>
          <a:p>
            <a:endParaRPr lang="en-US" dirty="0"/>
          </a:p>
          <a:p>
            <a:r>
              <a:rPr lang="en-US" dirty="0"/>
              <a:t>What to do?</a:t>
            </a:r>
          </a:p>
        </p:txBody>
      </p:sp>
      <p:sp>
        <p:nvSpPr>
          <p:cNvPr id="4" name="Text Placeholder 3">
            <a:extLst>
              <a:ext uri="{FF2B5EF4-FFF2-40B4-BE49-F238E27FC236}">
                <a16:creationId xmlns:a16="http://schemas.microsoft.com/office/drawing/2014/main" id="{CE5CF20D-DF8B-B749-997F-3901DEE9A4F3}"/>
              </a:ext>
            </a:extLst>
          </p:cNvPr>
          <p:cNvSpPr>
            <a:spLocks noGrp="1"/>
          </p:cNvSpPr>
          <p:nvPr>
            <p:ph type="body" idx="2"/>
          </p:nvPr>
        </p:nvSpPr>
        <p:spPr/>
        <p:txBody>
          <a:bodyPr/>
          <a:lstStyle/>
          <a:p>
            <a:r>
              <a:rPr lang="en-US" dirty="0"/>
              <a:t>I am the Club President and I have organized this. </a:t>
            </a:r>
          </a:p>
          <a:p>
            <a:r>
              <a:rPr lang="en-US" dirty="0"/>
              <a:t>Best response?</a:t>
            </a:r>
          </a:p>
          <a:p>
            <a:r>
              <a:rPr lang="en-US" dirty="0"/>
              <a:t>This is the third time for this?</a:t>
            </a:r>
          </a:p>
          <a:p>
            <a:r>
              <a:rPr lang="en-US" dirty="0"/>
              <a:t>Should I make a report?</a:t>
            </a:r>
          </a:p>
        </p:txBody>
      </p:sp>
    </p:spTree>
    <p:extLst>
      <p:ext uri="{BB962C8B-B14F-4D97-AF65-F5344CB8AC3E}">
        <p14:creationId xmlns:p14="http://schemas.microsoft.com/office/powerpoint/2010/main" val="395763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5EA869-0212-6845-900C-03B1848FACC5}"/>
              </a:ext>
            </a:extLst>
          </p:cNvPr>
          <p:cNvSpPr>
            <a:spLocks noGrp="1"/>
          </p:cNvSpPr>
          <p:nvPr>
            <p:ph type="title"/>
          </p:nvPr>
        </p:nvSpPr>
        <p:spPr>
          <a:xfrm>
            <a:off x="838200" y="1"/>
            <a:ext cx="10515600" cy="1300765"/>
          </a:xfrm>
        </p:spPr>
        <p:txBody>
          <a:bodyPr>
            <a:normAutofit fontScale="90000"/>
          </a:bodyPr>
          <a:lstStyle/>
          <a:p>
            <a:pPr algn="ctr"/>
            <a:r>
              <a:rPr lang="en-US" dirty="0"/>
              <a:t>What to do I do as a student leader when I see something like this unfolding at my org’s event? </a:t>
            </a:r>
          </a:p>
        </p:txBody>
      </p:sp>
      <p:sp>
        <p:nvSpPr>
          <p:cNvPr id="7" name="Text Placeholder 6">
            <a:extLst>
              <a:ext uri="{FF2B5EF4-FFF2-40B4-BE49-F238E27FC236}">
                <a16:creationId xmlns:a16="http://schemas.microsoft.com/office/drawing/2014/main" id="{0C2B7ECE-887A-614F-A8C2-C606F25783D1}"/>
              </a:ext>
            </a:extLst>
          </p:cNvPr>
          <p:cNvSpPr>
            <a:spLocks noGrp="1"/>
          </p:cNvSpPr>
          <p:nvPr>
            <p:ph type="body" idx="1"/>
          </p:nvPr>
        </p:nvSpPr>
        <p:spPr/>
        <p:txBody>
          <a:bodyPr/>
          <a:lstStyle/>
          <a:p>
            <a:endParaRPr lang="en-US" dirty="0"/>
          </a:p>
        </p:txBody>
      </p:sp>
      <p:sp>
        <p:nvSpPr>
          <p:cNvPr id="8" name="Text Placeholder 7">
            <a:extLst>
              <a:ext uri="{FF2B5EF4-FFF2-40B4-BE49-F238E27FC236}">
                <a16:creationId xmlns:a16="http://schemas.microsoft.com/office/drawing/2014/main" id="{10D090A6-4586-4541-BA34-D4BE12B65934}"/>
              </a:ext>
            </a:extLst>
          </p:cNvPr>
          <p:cNvSpPr>
            <a:spLocks noGrp="1"/>
          </p:cNvSpPr>
          <p:nvPr>
            <p:ph type="body" idx="2"/>
          </p:nvPr>
        </p:nvSpPr>
        <p:spPr/>
        <p:txBody>
          <a:bodyPr/>
          <a:lstStyle/>
          <a:p>
            <a:endParaRPr lang="en-US" dirty="0"/>
          </a:p>
        </p:txBody>
      </p:sp>
      <p:pic>
        <p:nvPicPr>
          <p:cNvPr id="4" name="Content Placeholder 3">
            <a:extLst>
              <a:ext uri="{FF2B5EF4-FFF2-40B4-BE49-F238E27FC236}">
                <a16:creationId xmlns:a16="http://schemas.microsoft.com/office/drawing/2014/main" id="{470D39E2-B65A-8A4C-883D-24A89FC3701F}"/>
              </a:ext>
            </a:extLst>
          </p:cNvPr>
          <p:cNvPicPr>
            <a:picLocks noGrp="1" noChangeAspect="1"/>
          </p:cNvPicPr>
          <p:nvPr>
            <p:ph idx="4294967295"/>
          </p:nvPr>
        </p:nvPicPr>
        <p:blipFill>
          <a:blip r:embed="rId2"/>
          <a:stretch>
            <a:fillRect/>
          </a:stretch>
        </p:blipFill>
        <p:spPr>
          <a:xfrm>
            <a:off x="2032794" y="1686797"/>
            <a:ext cx="8126412" cy="5350165"/>
          </a:xfrm>
        </p:spPr>
      </p:pic>
    </p:spTree>
    <p:extLst>
      <p:ext uri="{BB962C8B-B14F-4D97-AF65-F5344CB8AC3E}">
        <p14:creationId xmlns:p14="http://schemas.microsoft.com/office/powerpoint/2010/main" val="3078388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98133A-E4F0-844D-97F7-4C6E9A024C7B}"/>
              </a:ext>
            </a:extLst>
          </p:cNvPr>
          <p:cNvSpPr>
            <a:spLocks noGrp="1"/>
          </p:cNvSpPr>
          <p:nvPr>
            <p:ph type="title"/>
          </p:nvPr>
        </p:nvSpPr>
        <p:spPr>
          <a:xfrm>
            <a:off x="839788" y="-197707"/>
            <a:ext cx="10515600" cy="2520778"/>
          </a:xfrm>
        </p:spPr>
        <p:txBody>
          <a:bodyPr>
            <a:normAutofit/>
          </a:bodyPr>
          <a:lstStyle/>
          <a:p>
            <a:r>
              <a:rPr lang="en-US" sz="3200" dirty="0"/>
              <a:t>Goals For Student Leaders:</a:t>
            </a:r>
            <a:br>
              <a:rPr lang="en-US" sz="3200" dirty="0"/>
            </a:br>
            <a:endParaRPr lang="en-US" sz="3200" dirty="0"/>
          </a:p>
        </p:txBody>
      </p:sp>
      <p:sp>
        <p:nvSpPr>
          <p:cNvPr id="6" name="Text Placeholder 5">
            <a:extLst>
              <a:ext uri="{FF2B5EF4-FFF2-40B4-BE49-F238E27FC236}">
                <a16:creationId xmlns:a16="http://schemas.microsoft.com/office/drawing/2014/main" id="{4321281F-8119-6843-81C1-86224A4FB1CC}"/>
              </a:ext>
            </a:extLst>
          </p:cNvPr>
          <p:cNvSpPr>
            <a:spLocks noGrp="1"/>
          </p:cNvSpPr>
          <p:nvPr>
            <p:ph type="body" idx="1"/>
          </p:nvPr>
        </p:nvSpPr>
        <p:spPr>
          <a:xfrm>
            <a:off x="839788" y="1235676"/>
            <a:ext cx="5157787" cy="4953987"/>
          </a:xfrm>
        </p:spPr>
        <p:txBody>
          <a:bodyPr/>
          <a:lstStyle/>
          <a:p>
            <a:r>
              <a:rPr lang="en-US" dirty="0">
                <a:cs typeface="Arial"/>
              </a:rPr>
              <a:t>Creating Cultures of Intervening</a:t>
            </a:r>
          </a:p>
          <a:p>
            <a:r>
              <a:rPr lang="en-US" dirty="0">
                <a:cs typeface="Arial"/>
              </a:rPr>
              <a:t>Supporting  </a:t>
            </a:r>
          </a:p>
          <a:p>
            <a:r>
              <a:rPr lang="en-US" dirty="0">
                <a:cs typeface="Arial"/>
              </a:rPr>
              <a:t>and in some cases, Reporting</a:t>
            </a:r>
          </a:p>
          <a:p>
            <a:r>
              <a:rPr lang="en-US" dirty="0">
                <a:cs typeface="Arial"/>
              </a:rPr>
              <a:t>Role modelling for more junior members is critical</a:t>
            </a:r>
            <a:br>
              <a:rPr lang="en-US" dirty="0"/>
            </a:br>
            <a:br>
              <a:rPr lang="en-US" dirty="0"/>
            </a:br>
            <a:endParaRPr lang="en-US" dirty="0"/>
          </a:p>
        </p:txBody>
      </p:sp>
      <p:sp>
        <p:nvSpPr>
          <p:cNvPr id="7" name="Text Placeholder 6">
            <a:extLst>
              <a:ext uri="{FF2B5EF4-FFF2-40B4-BE49-F238E27FC236}">
                <a16:creationId xmlns:a16="http://schemas.microsoft.com/office/drawing/2014/main" id="{AA2D462F-F034-7740-90EA-92F18C3EF1C9}"/>
              </a:ext>
            </a:extLst>
          </p:cNvPr>
          <p:cNvSpPr>
            <a:spLocks noGrp="1"/>
          </p:cNvSpPr>
          <p:nvPr>
            <p:ph type="body" idx="2"/>
          </p:nvPr>
        </p:nvSpPr>
        <p:spPr/>
        <p:txBody>
          <a:bodyPr/>
          <a:lstStyle/>
          <a:p>
            <a:endParaRPr lang="en-US" dirty="0"/>
          </a:p>
        </p:txBody>
      </p:sp>
      <p:pic>
        <p:nvPicPr>
          <p:cNvPr id="8" name="Picture 7">
            <a:extLst>
              <a:ext uri="{FF2B5EF4-FFF2-40B4-BE49-F238E27FC236}">
                <a16:creationId xmlns:a16="http://schemas.microsoft.com/office/drawing/2014/main" id="{75BB2F7E-0204-6C4F-BD51-4D1E39B45667}"/>
              </a:ext>
            </a:extLst>
          </p:cNvPr>
          <p:cNvPicPr>
            <a:picLocks noChangeAspect="1"/>
          </p:cNvPicPr>
          <p:nvPr/>
        </p:nvPicPr>
        <p:blipFill>
          <a:blip r:embed="rId2"/>
          <a:stretch>
            <a:fillRect/>
          </a:stretch>
        </p:blipFill>
        <p:spPr>
          <a:xfrm>
            <a:off x="6096000" y="1130753"/>
            <a:ext cx="6166565" cy="4140200"/>
          </a:xfrm>
          <a:prstGeom prst="rect">
            <a:avLst/>
          </a:prstGeom>
        </p:spPr>
      </p:pic>
      <p:pic>
        <p:nvPicPr>
          <p:cNvPr id="9" name="Picture 8">
            <a:extLst>
              <a:ext uri="{FF2B5EF4-FFF2-40B4-BE49-F238E27FC236}">
                <a16:creationId xmlns:a16="http://schemas.microsoft.com/office/drawing/2014/main" id="{110B04CF-D50D-6541-8DF8-A778C30420C0}"/>
              </a:ext>
            </a:extLst>
          </p:cNvPr>
          <p:cNvPicPr>
            <a:picLocks noChangeAspect="1"/>
          </p:cNvPicPr>
          <p:nvPr/>
        </p:nvPicPr>
        <p:blipFill>
          <a:blip r:embed="rId3"/>
          <a:stretch>
            <a:fillRect/>
          </a:stretch>
        </p:blipFill>
        <p:spPr>
          <a:xfrm>
            <a:off x="1461809" y="4020064"/>
            <a:ext cx="4012171" cy="1886465"/>
          </a:xfrm>
          <a:prstGeom prst="rect">
            <a:avLst/>
          </a:prstGeom>
        </p:spPr>
      </p:pic>
    </p:spTree>
    <p:extLst>
      <p:ext uri="{BB962C8B-B14F-4D97-AF65-F5344CB8AC3E}">
        <p14:creationId xmlns:p14="http://schemas.microsoft.com/office/powerpoint/2010/main" val="28722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9B224-5A4C-774F-9F2A-7ED1CB4E0E9D}"/>
              </a:ext>
            </a:extLst>
          </p:cNvPr>
          <p:cNvSpPr>
            <a:spLocks noGrp="1"/>
          </p:cNvSpPr>
          <p:nvPr>
            <p:ph type="body" sz="quarter" idx="10"/>
          </p:nvPr>
        </p:nvSpPr>
        <p:spPr>
          <a:xfrm>
            <a:off x="1054100" y="671116"/>
            <a:ext cx="10083800" cy="829930"/>
          </a:xfrm>
        </p:spPr>
        <p:txBody>
          <a:bodyPr/>
          <a:lstStyle/>
          <a:p>
            <a:r>
              <a:rPr lang="en-US" dirty="0">
                <a:highlight>
                  <a:srgbClr val="FFFF00"/>
                </a:highlight>
              </a:rPr>
              <a:t>Notice the Problem and Step up</a:t>
            </a:r>
          </a:p>
        </p:txBody>
      </p:sp>
      <p:sp>
        <p:nvSpPr>
          <p:cNvPr id="3" name="Content Placeholder 2">
            <a:extLst>
              <a:ext uri="{FF2B5EF4-FFF2-40B4-BE49-F238E27FC236}">
                <a16:creationId xmlns:a16="http://schemas.microsoft.com/office/drawing/2014/main" id="{6C1AD2CC-30B2-AE4E-A735-C40E6BB9BD63}"/>
              </a:ext>
            </a:extLst>
          </p:cNvPr>
          <p:cNvSpPr>
            <a:spLocks noGrp="1"/>
          </p:cNvSpPr>
          <p:nvPr>
            <p:ph sz="quarter" idx="13"/>
          </p:nvPr>
        </p:nvSpPr>
        <p:spPr>
          <a:xfrm>
            <a:off x="790832" y="1655446"/>
            <a:ext cx="5081648" cy="4531121"/>
          </a:xfrm>
        </p:spPr>
        <p:txBody>
          <a:bodyPr/>
          <a:lstStyle/>
          <a:p>
            <a:r>
              <a:rPr lang="en-US" dirty="0"/>
              <a:t>https://www.itsonus.org/educational-tools/videos/https://www.itsonus.org/educational-tools/videos/</a:t>
            </a:r>
          </a:p>
        </p:txBody>
      </p:sp>
      <p:sp>
        <p:nvSpPr>
          <p:cNvPr id="4" name="Content Placeholder 3">
            <a:extLst>
              <a:ext uri="{FF2B5EF4-FFF2-40B4-BE49-F238E27FC236}">
                <a16:creationId xmlns:a16="http://schemas.microsoft.com/office/drawing/2014/main" id="{F91AAC9E-4A3C-BA49-9326-23C6969107E0}"/>
              </a:ext>
            </a:extLst>
          </p:cNvPr>
          <p:cNvSpPr>
            <a:spLocks noGrp="1"/>
          </p:cNvSpPr>
          <p:nvPr>
            <p:ph sz="quarter" idx="14"/>
          </p:nvPr>
        </p:nvSpPr>
        <p:spPr/>
        <p:txBody>
          <a:bodyPr/>
          <a:lstStyle/>
          <a:p>
            <a:r>
              <a:rPr lang="en-US" dirty="0"/>
              <a:t>https://www.itsonus.org/educational-tools/videos/</a:t>
            </a:r>
          </a:p>
        </p:txBody>
      </p:sp>
      <p:pic>
        <p:nvPicPr>
          <p:cNvPr id="5" name="Picture 4">
            <a:extLst>
              <a:ext uri="{FF2B5EF4-FFF2-40B4-BE49-F238E27FC236}">
                <a16:creationId xmlns:a16="http://schemas.microsoft.com/office/drawing/2014/main" id="{5C4313FD-AA65-0A4E-8C04-888F4453770C}"/>
              </a:ext>
            </a:extLst>
          </p:cNvPr>
          <p:cNvPicPr>
            <a:picLocks noChangeAspect="1"/>
          </p:cNvPicPr>
          <p:nvPr/>
        </p:nvPicPr>
        <p:blipFill>
          <a:blip r:embed="rId2"/>
          <a:stretch>
            <a:fillRect/>
          </a:stretch>
        </p:blipFill>
        <p:spPr>
          <a:xfrm>
            <a:off x="98854" y="1655446"/>
            <a:ext cx="5687129" cy="4531120"/>
          </a:xfrm>
          <a:prstGeom prst="rect">
            <a:avLst/>
          </a:prstGeom>
        </p:spPr>
      </p:pic>
      <p:pic>
        <p:nvPicPr>
          <p:cNvPr id="6" name="Picture 5">
            <a:extLst>
              <a:ext uri="{FF2B5EF4-FFF2-40B4-BE49-F238E27FC236}">
                <a16:creationId xmlns:a16="http://schemas.microsoft.com/office/drawing/2014/main" id="{5FE3D96D-FB4F-F04E-A22C-038FFEB0388C}"/>
              </a:ext>
            </a:extLst>
          </p:cNvPr>
          <p:cNvPicPr>
            <a:picLocks noChangeAspect="1"/>
          </p:cNvPicPr>
          <p:nvPr/>
        </p:nvPicPr>
        <p:blipFill>
          <a:blip r:embed="rId3"/>
          <a:stretch>
            <a:fillRect/>
          </a:stretch>
        </p:blipFill>
        <p:spPr>
          <a:xfrm>
            <a:off x="6096000" y="1655446"/>
            <a:ext cx="6256020" cy="6629700"/>
          </a:xfrm>
          <a:prstGeom prst="rect">
            <a:avLst/>
          </a:prstGeom>
          <a:solidFill>
            <a:schemeClr val="accent2"/>
          </a:solidFill>
        </p:spPr>
      </p:pic>
      <p:pic>
        <p:nvPicPr>
          <p:cNvPr id="9" name="Picture 8">
            <a:extLst>
              <a:ext uri="{FF2B5EF4-FFF2-40B4-BE49-F238E27FC236}">
                <a16:creationId xmlns:a16="http://schemas.microsoft.com/office/drawing/2014/main" id="{23E50EFD-7F30-3D4E-9630-2244739023C4}"/>
              </a:ext>
            </a:extLst>
          </p:cNvPr>
          <p:cNvPicPr>
            <a:picLocks noChangeAspect="1"/>
          </p:cNvPicPr>
          <p:nvPr/>
        </p:nvPicPr>
        <p:blipFill>
          <a:blip r:embed="rId4"/>
          <a:stretch>
            <a:fillRect/>
          </a:stretch>
        </p:blipFill>
        <p:spPr>
          <a:xfrm>
            <a:off x="10833177" y="5684108"/>
            <a:ext cx="1518843" cy="1173892"/>
          </a:xfrm>
          <a:prstGeom prst="rect">
            <a:avLst/>
          </a:prstGeom>
        </p:spPr>
      </p:pic>
    </p:spTree>
    <p:extLst>
      <p:ext uri="{BB962C8B-B14F-4D97-AF65-F5344CB8AC3E}">
        <p14:creationId xmlns:p14="http://schemas.microsoft.com/office/powerpoint/2010/main" val="15343068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625207-5540-ED4F-8C02-CA7D169577A0}"/>
              </a:ext>
            </a:extLst>
          </p:cNvPr>
          <p:cNvSpPr>
            <a:spLocks noGrp="1"/>
          </p:cNvSpPr>
          <p:nvPr>
            <p:ph type="body" sz="quarter" idx="10"/>
          </p:nvPr>
        </p:nvSpPr>
        <p:spPr>
          <a:xfrm>
            <a:off x="938190" y="542327"/>
            <a:ext cx="10083800" cy="829930"/>
          </a:xfrm>
        </p:spPr>
        <p:txBody>
          <a:bodyPr/>
          <a:lstStyle/>
          <a:p>
            <a:r>
              <a:rPr lang="en-US" dirty="0">
                <a:solidFill>
                  <a:schemeClr val="bg1"/>
                </a:solidFill>
              </a:rPr>
              <a:t>Best practices for Student Leaders</a:t>
            </a:r>
          </a:p>
        </p:txBody>
      </p:sp>
      <p:sp>
        <p:nvSpPr>
          <p:cNvPr id="6" name="Content Placeholder 5">
            <a:extLst>
              <a:ext uri="{FF2B5EF4-FFF2-40B4-BE49-F238E27FC236}">
                <a16:creationId xmlns:a16="http://schemas.microsoft.com/office/drawing/2014/main" id="{1911B35F-A8EF-1B4C-9681-7C9FE6AD4D1E}"/>
              </a:ext>
            </a:extLst>
          </p:cNvPr>
          <p:cNvSpPr>
            <a:spLocks noGrp="1"/>
          </p:cNvSpPr>
          <p:nvPr>
            <p:ph sz="quarter" idx="12"/>
          </p:nvPr>
        </p:nvSpPr>
        <p:spPr/>
        <p:txBody>
          <a:bodyPr/>
          <a:lstStyle/>
          <a:p>
            <a:r>
              <a:rPr lang="en-US" dirty="0"/>
              <a:t>Modelling good by-standing by safely intervening</a:t>
            </a:r>
          </a:p>
        </p:txBody>
      </p:sp>
    </p:spTree>
    <p:extLst>
      <p:ext uri="{BB962C8B-B14F-4D97-AF65-F5344CB8AC3E}">
        <p14:creationId xmlns:p14="http://schemas.microsoft.com/office/powerpoint/2010/main" val="18367538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3861</Words>
  <Application>Microsoft Macintosh PowerPoint</Application>
  <PresentationFormat>Widescreen</PresentationFormat>
  <Paragraphs>267</Paragraphs>
  <Slides>39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Constantia</vt:lpstr>
      <vt:lpstr>Courier New</vt:lpstr>
      <vt:lpstr>Garamond</vt:lpstr>
      <vt:lpstr>Noto Sans Symbols</vt:lpstr>
      <vt:lpstr>Symbol</vt:lpstr>
      <vt:lpstr>Wingdings</vt:lpstr>
      <vt:lpstr>2_Office Theme</vt:lpstr>
      <vt:lpstr>Columbia University Title IX Staff Advisors for Student Groups   Spring, 2022</vt:lpstr>
      <vt:lpstr>PowerPoint Presentation</vt:lpstr>
      <vt:lpstr>PowerPoint Presentation</vt:lpstr>
      <vt:lpstr>First, what do we tell your student leaders?</vt:lpstr>
      <vt:lpstr>I am hosting an event for my organization.</vt:lpstr>
      <vt:lpstr>What to do I do as a student leader when I see something like this unfolding at my org’s event? </vt:lpstr>
      <vt:lpstr>Goals For Student Leaders: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NOT just get rid of the perpetrator?</vt:lpstr>
      <vt:lpstr>Any problem with doing that under new Title IX regs?</vt:lpstr>
      <vt:lpstr>PowerPoint Presentation</vt:lpstr>
      <vt:lpstr>What’s Next? She’s GONE, But her rules are still  here!! </vt:lpstr>
      <vt:lpstr>Emergency Removal</vt:lpstr>
      <vt:lpstr>What did DeVos do about teams, clubs and orgs removing members before there is a University finding of responsibility? </vt:lpstr>
      <vt:lpstr>Emergency Removal § 106.44(c)</vt:lpstr>
      <vt:lpstr>Emergency Removal: How do we determine immediate risk? </vt:lpstr>
      <vt:lpstr>The preamble to the final rule elaborates that this analysis must consider the particular respondent and examine the circumstances specific to the situation.  </vt:lpstr>
      <vt:lpstr>When is an emergency removal allowed? </vt:lpstr>
      <vt:lpstr>PowerPoint Presentation</vt:lpstr>
      <vt:lpstr>Make the required findings: </vt:lpstr>
      <vt:lpstr>PowerPoint Presentation</vt:lpstr>
      <vt:lpstr>A member of a sorority alleges they were assaulted by Richard at a fraternity.</vt:lpstr>
      <vt:lpstr>Someone tips off the frat’s advisor</vt:lpstr>
      <vt:lpstr>Outdoors club VP knows of 2 women who say they were sexually assaulted at a party last month while on a camping overnight..  Max is accused.</vt:lpstr>
      <vt:lpstr>Better outcome?</vt:lpstr>
      <vt:lpstr>Myths I hear often:</vt:lpstr>
      <vt:lpstr>No Contact Directive (NCD)</vt:lpstr>
      <vt:lpstr>PowerPoint Presentation</vt:lpstr>
      <vt:lpstr>Remember, tell them to take it off their plate…and put it on ours!</vt:lpstr>
      <vt:lpstr>And if YOU find out about it, make a report.</vt:lpstr>
      <vt:lpstr>Martin Luther King, Jr….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Columbia University Title IX Staff Advisors for Student Groups   Spring, 2022</dc:title>
  <dc:creator> </dc:creator>
  <cp:lastModifiedBy> </cp:lastModifiedBy>
  <cp:revision>3</cp:revision>
  <dcterms:created xsi:type="dcterms:W3CDTF">2022-03-29T15:34:34Z</dcterms:created>
  <dcterms:modified xsi:type="dcterms:W3CDTF">2022-12-03T20:12:52Z</dcterms:modified>
</cp:coreProperties>
</file>