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1323" r:id="rId2"/>
    <p:sldId id="366" r:id="rId3"/>
    <p:sldId id="301" r:id="rId4"/>
    <p:sldId id="257" r:id="rId5"/>
    <p:sldId id="1325" r:id="rId6"/>
    <p:sldId id="320" r:id="rId7"/>
    <p:sldId id="295" r:id="rId8"/>
    <p:sldId id="296" r:id="rId9"/>
    <p:sldId id="298" r:id="rId10"/>
    <p:sldId id="29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19" d="100"/>
          <a:sy n="119" d="100"/>
        </p:scale>
        <p:origin x="8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FC6A6-FBE0-F443-9F94-F7BC445E8543}" type="datetimeFigureOut">
              <a:rPr lang="en-US" smtClean="0"/>
              <a:t>9/8/23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B2732-A3E5-CC47-8E75-9BF1D5A669B4}" type="slidenum">
              <a:rPr lang="en-US" smtClean="0"/>
              <a:t>‹#›</a:t>
            </a:fld>
            <a:endParaRPr lang="en-US"/>
          </a:p>
        </p:txBody>
      </p:sp>
    </p:spTree>
    <p:extLst>
      <p:ext uri="{BB962C8B-B14F-4D97-AF65-F5344CB8AC3E}">
        <p14:creationId xmlns:p14="http://schemas.microsoft.com/office/powerpoint/2010/main" val="3008594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49216C-9BFC-7D4A-8A7A-D00CA72946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6463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431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5240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0459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endParaRPr lang="en-US" altLang="en-US" dirty="0"/>
          </a:p>
          <a:p>
            <a:r>
              <a:rPr lang="en-US" altLang="en-US" dirty="0"/>
              <a:t>We’ll be talking about two offices today and two sets of policies</a:t>
            </a:r>
          </a:p>
          <a:p>
            <a:endParaRPr lang="en-US" altLang="en-US" dirty="0"/>
          </a:p>
          <a:p>
            <a:r>
              <a:rPr lang="en-US" altLang="en-US" dirty="0"/>
              <a:t>Background on Title IX</a:t>
            </a:r>
          </a:p>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035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224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45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8182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970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C8EFF7-C9E8-4AEB-9058-B4D8866AD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604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95093" y="802300"/>
            <a:ext cx="7491353"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3195093" y="3531206"/>
            <a:ext cx="7491353"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D8292-7A5A-44EB-ADEC-AA767D00200F}" type="datetimeFigureOut">
              <a:rPr lang="en-US" smtClean="0"/>
              <a:t>9/8/23</a:t>
            </a:fld>
            <a:endParaRPr lang="en-US" dirty="0"/>
          </a:p>
        </p:txBody>
      </p:sp>
      <p:sp>
        <p:nvSpPr>
          <p:cNvPr id="5" name="Footer Placeholder 4"/>
          <p:cNvSpPr>
            <a:spLocks noGrp="1"/>
          </p:cNvSpPr>
          <p:nvPr>
            <p:ph type="ftr" sz="quarter" idx="11"/>
          </p:nvPr>
        </p:nvSpPr>
        <p:spPr>
          <a:xfrm>
            <a:off x="3195092" y="329309"/>
            <a:ext cx="4115056" cy="309201"/>
          </a:xfrm>
        </p:spPr>
        <p:txBody>
          <a:bodyPr/>
          <a:lstStyle/>
          <a:p>
            <a:endParaRPr lang="en-US" dirty="0"/>
          </a:p>
        </p:txBody>
      </p:sp>
      <p:sp>
        <p:nvSpPr>
          <p:cNvPr id="6" name="Slide Number Placeholder 5"/>
          <p:cNvSpPr>
            <a:spLocks noGrp="1"/>
          </p:cNvSpPr>
          <p:nvPr>
            <p:ph type="sldNum" sz="quarter" idx="12"/>
          </p:nvPr>
        </p:nvSpPr>
        <p:spPr>
          <a:xfrm>
            <a:off x="1912938" y="798973"/>
            <a:ext cx="1069340"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3195093" y="3528542"/>
            <a:ext cx="749135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599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32001" y="965437"/>
            <a:ext cx="8761791" cy="1049235"/>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1D73B-AC12-4256-9E12-E45AB393862B}" type="datetimeFigureOut">
              <a:rPr lang="en-US" smtClean="0"/>
              <a:t>9/8/23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280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24038" y="798975"/>
            <a:ext cx="1470703"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24655" y="798975"/>
            <a:ext cx="7068127"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D1E8A7-06A9-4796-98A4-479CF7079753}" type="datetimeFigureOut">
              <a:rPr lang="en-US" smtClean="0"/>
              <a:t>9/8/23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224037" y="798975"/>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5411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58"/>
        <p:cNvGrpSpPr/>
        <p:nvPr/>
      </p:nvGrpSpPr>
      <p:grpSpPr>
        <a:xfrm>
          <a:off x="0" y="0"/>
          <a:ext cx="0" cy="0"/>
          <a:chOff x="0" y="0"/>
          <a:chExt cx="0" cy="0"/>
        </a:xfrm>
      </p:grpSpPr>
      <p:sp>
        <p:nvSpPr>
          <p:cNvPr id="159" name="Google Shape;159;g88b5bcdef3_3_72"/>
          <p:cNvSpPr txBox="1">
            <a:spLocks noGrp="1"/>
          </p:cNvSpPr>
          <p:nvPr>
            <p:ph type="title"/>
          </p:nvPr>
        </p:nvSpPr>
        <p:spPr>
          <a:xfrm>
            <a:off x="838200" y="365129"/>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0" name="Google Shape;160;g88b5bcdef3_3_72"/>
          <p:cNvSpPr txBox="1">
            <a:spLocks noGrp="1"/>
          </p:cNvSpPr>
          <p:nvPr>
            <p:ph type="dt" idx="10"/>
          </p:nvPr>
        </p:nvSpPr>
        <p:spPr>
          <a:xfrm>
            <a:off x="838200" y="6356354"/>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g88b5bcdef3_3_72"/>
          <p:cNvSpPr txBox="1">
            <a:spLocks noGrp="1"/>
          </p:cNvSpPr>
          <p:nvPr>
            <p:ph type="ftr" idx="11"/>
          </p:nvPr>
        </p:nvSpPr>
        <p:spPr>
          <a:xfrm>
            <a:off x="4038600" y="6356354"/>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2" name="Google Shape;162;g88b5bcdef3_3_72"/>
          <p:cNvSpPr txBox="1">
            <a:spLocks noGrp="1"/>
          </p:cNvSpPr>
          <p:nvPr>
            <p:ph type="sldNum" idx="12"/>
          </p:nvPr>
        </p:nvSpPr>
        <p:spPr>
          <a:xfrm>
            <a:off x="8610600" y="6356354"/>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2953698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3"/>
            <a:ext cx="12192000" cy="6126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0" y="6324603"/>
            <a:ext cx="2987040" cy="425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9777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type="objOnly">
  <p:cSld name="Content">
    <p:spTree>
      <p:nvGrpSpPr>
        <p:cNvPr id="1" name="Shape 19"/>
        <p:cNvGrpSpPr/>
        <p:nvPr/>
      </p:nvGrpSpPr>
      <p:grpSpPr>
        <a:xfrm>
          <a:off x="0" y="0"/>
          <a:ext cx="0" cy="0"/>
          <a:chOff x="0" y="0"/>
          <a:chExt cx="0" cy="0"/>
        </a:xfrm>
      </p:grpSpPr>
      <p:sp>
        <p:nvSpPr>
          <p:cNvPr id="20" name="Google Shape;20;p36"/>
          <p:cNvSpPr txBox="1">
            <a:spLocks noGrp="1"/>
          </p:cNvSpPr>
          <p:nvPr>
            <p:ph type="body" idx="1"/>
          </p:nvPr>
        </p:nvSpPr>
        <p:spPr>
          <a:xfrm>
            <a:off x="0" y="1"/>
            <a:ext cx="12192000" cy="6126163"/>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Tree>
    <p:extLst>
      <p:ext uri="{BB962C8B-B14F-4D97-AF65-F5344CB8AC3E}">
        <p14:creationId xmlns:p14="http://schemas.microsoft.com/office/powerpoint/2010/main" val="135066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ADEACD-722F-4835-8C36-350D1156C46F}" type="datetimeFigureOut">
              <a:rPr lang="en-US" smtClean="0"/>
              <a:t>9/8/23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4854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4655" y="1756130"/>
            <a:ext cx="7489336"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924656" y="3806197"/>
            <a:ext cx="7489336"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9D4D-0BFC-4907-B876-8D0F29D25B8B}" type="datetimeFigureOut">
              <a:rPr lang="en-US" smtClean="0"/>
              <a:t>9/8/23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7173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4655" y="804891"/>
            <a:ext cx="876179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24654" y="2013936"/>
            <a:ext cx="4167828"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8909" y="2013937"/>
            <a:ext cx="4167536"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D4F713-3024-4B60-8C85-AB19FBDEA5C9}" type="datetimeFigureOut">
              <a:rPr lang="en-US" smtClean="0"/>
              <a:t>9/8/23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070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4655" y="2019551"/>
            <a:ext cx="4167688"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24655" y="2824271"/>
            <a:ext cx="4167688"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8909" y="2023005"/>
            <a:ext cx="4167536"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518909" y="2821491"/>
            <a:ext cx="416753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370D8C-FEE3-44E4-9FC3-58ECB605B60D}" type="datetimeFigureOut">
              <a:rPr lang="en-US" smtClean="0"/>
              <a:t>9/8/23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702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7AFF06-CDBB-4575-A3CF-D3C40F356B44}" type="datetimeFigureOut">
              <a:rPr lang="en-US" smtClean="0"/>
              <a:t>9/8/23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439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B23BA-8BFA-4D1F-A6AD-B650E27402E6}" type="datetimeFigureOut">
              <a:rPr lang="en-US" smtClean="0"/>
              <a:t>9/8/23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981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8723" y="798973"/>
            <a:ext cx="3234600" cy="2247117"/>
          </a:xfrm>
        </p:spPr>
        <p:txBody>
          <a:bodyPr anchor="b">
            <a:normAutofit/>
          </a:bodyPr>
          <a:lstStyle>
            <a:lvl1pPr algn="l">
              <a:defRPr sz="2400">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a:xfrm>
            <a:off x="5582208" y="798974"/>
            <a:ext cx="5104237" cy="4658826"/>
          </a:xfrm>
        </p:spPr>
        <p:txBody>
          <a:bodyPr anchor="ct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18723" y="3205493"/>
            <a:ext cx="3236492" cy="2248181"/>
          </a:xfrm>
        </p:spPr>
        <p:txBody>
          <a:bodyPr>
            <a:normAutofit/>
          </a:bodyPr>
          <a:lstStyle>
            <a:lvl1pPr marL="0" indent="0" algn="l">
              <a:buNone/>
              <a:defRPr sz="1600">
                <a:latin typeface="Garamond" panose="02020404030301010803"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5F43E8C-8E71-4ACB-A6F3-3C86F80AFB02}" type="datetimeFigureOut">
              <a:rPr lang="en-US" smtClean="0"/>
              <a:t>9/8/23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7" name="Straight Connector 16"/>
          <p:cNvCxnSpPr/>
          <p:nvPr/>
        </p:nvCxnSpPr>
        <p:spPr>
          <a:xfrm>
            <a:off x="1922331" y="3205491"/>
            <a:ext cx="32310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368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6662002" y="482172"/>
            <a:ext cx="4681849"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925531" y="1129513"/>
            <a:ext cx="4326580" cy="1830584"/>
          </a:xfrm>
        </p:spPr>
        <p:txBody>
          <a:bodyPr anchor="b">
            <a:normAutofit/>
          </a:bodyPr>
          <a:lstStyle>
            <a:lvl1pPr>
              <a:defRPr sz="3200">
                <a:latin typeface="Garamond" panose="02020404030301010803" pitchFamily="18" charset="0"/>
              </a:defRPr>
            </a:lvl1pPr>
          </a:lstStyle>
          <a:p>
            <a:r>
              <a:rPr lang="en-US" dirty="0"/>
              <a:t>Click to edit Master title style</a:t>
            </a:r>
          </a:p>
        </p:txBody>
      </p:sp>
      <p:sp>
        <p:nvSpPr>
          <p:cNvPr id="3" name="Picture Placeholder 2"/>
          <p:cNvSpPr>
            <a:spLocks noGrp="1" noChangeAspect="1"/>
          </p:cNvSpPr>
          <p:nvPr>
            <p:ph type="pic" idx="1"/>
          </p:nvPr>
        </p:nvSpPr>
        <p:spPr>
          <a:xfrm>
            <a:off x="7520171" y="1122544"/>
            <a:ext cx="2979997" cy="3866327"/>
          </a:xfrm>
          <a:solidFill>
            <a:schemeClr val="bg1">
              <a:lumMod val="85000"/>
            </a:schemeClr>
          </a:solidFill>
          <a:ln w="9525" cap="sq">
            <a:noFill/>
            <a:miter lim="800000"/>
          </a:ln>
          <a:effectLst/>
        </p:spPr>
        <p:txBody>
          <a:bodyPr anchor="t"/>
          <a:lstStyle>
            <a:lvl1pPr marL="0" indent="0" algn="ctr">
              <a:buNone/>
              <a:defRPr sz="2400">
                <a:latin typeface="Garamond" panose="02020404030301010803" pitchFamily="18"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924656" y="3145992"/>
            <a:ext cx="4320381" cy="2003742"/>
          </a:xfrm>
        </p:spPr>
        <p:txBody>
          <a:bodyPr>
            <a:normAutofit/>
          </a:bodyPr>
          <a:lstStyle>
            <a:lvl1pPr marL="0" indent="0" algn="l">
              <a:buNone/>
              <a:defRPr sz="1800">
                <a:latin typeface="Garamond" panose="02020404030301010803"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a:xfrm>
            <a:off x="1915552" y="5469858"/>
            <a:ext cx="4336560" cy="320123"/>
          </a:xfrm>
        </p:spPr>
        <p:txBody>
          <a:bodyPr/>
          <a:lstStyle>
            <a:lvl1pPr algn="l">
              <a:defRPr/>
            </a:lvl1pPr>
          </a:lstStyle>
          <a:p>
            <a:fld id="{F5ABCC35-AE37-4B74-AFDC-2B5B2D807A04}" type="datetimeFigureOut">
              <a:rPr lang="en-US" smtClean="0"/>
              <a:t>9/8/23</a:t>
            </a:fld>
            <a:endParaRPr lang="en-US" dirty="0"/>
          </a:p>
        </p:txBody>
      </p:sp>
      <p:sp>
        <p:nvSpPr>
          <p:cNvPr id="6" name="Footer Placeholder 5"/>
          <p:cNvSpPr>
            <a:spLocks noGrp="1"/>
          </p:cNvSpPr>
          <p:nvPr>
            <p:ph type="ftr" sz="quarter" idx="11"/>
          </p:nvPr>
        </p:nvSpPr>
        <p:spPr>
          <a:xfrm>
            <a:off x="1916707" y="318642"/>
            <a:ext cx="43354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1" name="Straight Connector 30"/>
          <p:cNvCxnSpPr/>
          <p:nvPr/>
        </p:nvCxnSpPr>
        <p:spPr>
          <a:xfrm>
            <a:off x="1921708" y="3143605"/>
            <a:ext cx="432268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876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12192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6">
            <a:extLst>
              <a:ext uri="{28A0092B-C50C-407E-A947-70E740481C1C}">
                <a14:useLocalDpi xmlns:a14="http://schemas.microsoft.com/office/drawing/2010/main" val="0"/>
              </a:ext>
            </a:extLst>
          </a:blip>
          <a:srcRect l="12500" t="1538" r="12500" b="-1538"/>
          <a:stretch/>
        </p:blipFill>
        <p:spPr>
          <a:xfrm>
            <a:off x="-1" y="6095254"/>
            <a:ext cx="12192001" cy="774727"/>
          </a:xfrm>
          <a:prstGeom prst="rect">
            <a:avLst/>
          </a:prstGeom>
        </p:spPr>
      </p:pic>
      <p:cxnSp>
        <p:nvCxnSpPr>
          <p:cNvPr id="13" name="Straight Connector 12"/>
          <p:cNvCxnSpPr/>
          <p:nvPr/>
        </p:nvCxnSpPr>
        <p:spPr>
          <a:xfrm>
            <a:off x="0" y="6101127"/>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924655" y="804521"/>
            <a:ext cx="8761791"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24655" y="2015734"/>
            <a:ext cx="8761791"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28723" y="330370"/>
            <a:ext cx="3157723"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9D66BB5-FA43-4133-A57F-33DEFA0D4249}" type="datetimeFigureOut">
              <a:rPr lang="en-US" smtClean="0"/>
              <a:t>9/8/23</a:t>
            </a:fld>
            <a:endParaRPr lang="en-US" dirty="0"/>
          </a:p>
        </p:txBody>
      </p:sp>
      <p:sp>
        <p:nvSpPr>
          <p:cNvPr id="5" name="Footer Placeholder 4"/>
          <p:cNvSpPr>
            <a:spLocks noGrp="1"/>
          </p:cNvSpPr>
          <p:nvPr>
            <p:ph type="ftr" sz="quarter" idx="3"/>
          </p:nvPr>
        </p:nvSpPr>
        <p:spPr>
          <a:xfrm>
            <a:off x="1924655" y="329309"/>
            <a:ext cx="537867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0300" y="798973"/>
            <a:ext cx="1060995"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
        <p:nvSpPr>
          <p:cNvPr id="11" name="Rectangle 4">
            <a:extLst>
              <a:ext uri="{FF2B5EF4-FFF2-40B4-BE49-F238E27FC236}">
                <a16:creationId xmlns:a16="http://schemas.microsoft.com/office/drawing/2014/main" id="{4F703A4C-2FB4-5E47-88AC-DB2416FD4551}"/>
              </a:ext>
            </a:extLst>
          </p:cNvPr>
          <p:cNvSpPr>
            <a:spLocks noChangeArrowheads="1"/>
          </p:cNvSpPr>
          <p:nvPr userDrawn="1"/>
        </p:nvSpPr>
        <p:spPr bwMode="auto">
          <a:xfrm>
            <a:off x="0" y="1"/>
            <a:ext cx="12192000" cy="8620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pPr algn="ctr" eaLnBrk="1" fontAlgn="base" hangingPunct="1">
              <a:spcBef>
                <a:spcPct val="0"/>
              </a:spcBef>
              <a:spcAft>
                <a:spcPct val="0"/>
              </a:spcAft>
              <a:defRPr/>
            </a:pPr>
            <a:endParaRPr lang="en-US" altLang="en-US" sz="4400" dirty="0">
              <a:solidFill>
                <a:srgbClr val="000000"/>
              </a:solidFill>
            </a:endParaRPr>
          </a:p>
        </p:txBody>
      </p:sp>
      <p:pic>
        <p:nvPicPr>
          <p:cNvPr id="14" name="Picture 6" descr="approved_bluegrey.png">
            <a:extLst>
              <a:ext uri="{FF2B5EF4-FFF2-40B4-BE49-F238E27FC236}">
                <a16:creationId xmlns:a16="http://schemas.microsoft.com/office/drawing/2014/main" id="{336787E9-0005-4F4E-97D2-524B77A34909}"/>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508001" y="6330950"/>
            <a:ext cx="2688167"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2128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C5FB-1373-DF41-A05D-01F1A43E4377}"/>
              </a:ext>
            </a:extLst>
          </p:cNvPr>
          <p:cNvSpPr>
            <a:spLocks noGrp="1"/>
          </p:cNvSpPr>
          <p:nvPr>
            <p:ph type="title"/>
          </p:nvPr>
        </p:nvSpPr>
        <p:spPr>
          <a:xfrm>
            <a:off x="0" y="1700682"/>
            <a:ext cx="12192000" cy="3624943"/>
          </a:xfrm>
        </p:spPr>
        <p:txBody>
          <a:bodyPr/>
          <a:lstStyle/>
          <a:p>
            <a:pPr algn="ctr">
              <a:lnSpc>
                <a:spcPct val="150000"/>
              </a:lnSpc>
            </a:pPr>
            <a:r>
              <a:rPr lang="en-US" dirty="0">
                <a:latin typeface="Garamond" panose="02020404030301010803" pitchFamily="18" charset="0"/>
              </a:rPr>
              <a:t>Punishment and sanctioning, </a:t>
            </a:r>
            <a:br>
              <a:rPr lang="en-US" dirty="0">
                <a:latin typeface="Garamond" panose="02020404030301010803" pitchFamily="18" charset="0"/>
              </a:rPr>
            </a:br>
            <a:r>
              <a:rPr lang="en-US" dirty="0">
                <a:latin typeface="Garamond" panose="02020404030301010803" pitchFamily="18" charset="0"/>
              </a:rPr>
              <a:t>should there be a finding of responsibility or a disciplinary action agreement </a:t>
            </a:r>
          </a:p>
        </p:txBody>
      </p:sp>
    </p:spTree>
    <p:extLst>
      <p:ext uri="{BB962C8B-B14F-4D97-AF65-F5344CB8AC3E}">
        <p14:creationId xmlns:p14="http://schemas.microsoft.com/office/powerpoint/2010/main" val="1262846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5476" y="152401"/>
            <a:ext cx="8467725"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Additional Responses</a:t>
            </a: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800" b="1" i="0" u="sng"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2" name="Rectangle 1"/>
          <p:cNvSpPr/>
          <p:nvPr/>
        </p:nvSpPr>
        <p:spPr>
          <a:xfrm>
            <a:off x="1895476" y="1143001"/>
            <a:ext cx="8467725" cy="280076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The University may also determine that additional measures are appropriate to respond to the effects of the incident on the University community.  Additional responses for the benefit of the University community may include: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Increased monitoring, supervision, or security at locations or activities where the Prohibited Conduct occurred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Additional training and educational materials for employees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Revision of University policies</a:t>
            </a:r>
          </a:p>
        </p:txBody>
      </p:sp>
    </p:spTree>
    <p:extLst>
      <p:ext uri="{BB962C8B-B14F-4D97-AF65-F5344CB8AC3E}">
        <p14:creationId xmlns:p14="http://schemas.microsoft.com/office/powerpoint/2010/main" val="283366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5475" y="152401"/>
            <a:ext cx="8610600" cy="584775"/>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Disciplinary Action Agreement</a:t>
            </a:r>
          </a:p>
        </p:txBody>
      </p:sp>
      <p:sp>
        <p:nvSpPr>
          <p:cNvPr id="2" name="Rectangle 1"/>
          <p:cNvSpPr/>
          <p:nvPr/>
        </p:nvSpPr>
        <p:spPr>
          <a:xfrm>
            <a:off x="1895476" y="1066800"/>
            <a:ext cx="8467725" cy="39703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If the response is responsible or no contest, the respondent will enter a disciplinary action agreement and the matter referred directly to the Sanctioning Officer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Both students may submit an impact statement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Sanctioning Officer will review the impact statement and the investigative report, before issuing the sanction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Once issued, the respondent will review and sign the disciplinary action agreement, constituting a waiver of the right to a hearing and any appeal, and an acceptance of the finding(s) and sanction(s)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53421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5475" y="152401"/>
            <a:ext cx="8610600" cy="584775"/>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Purpose of Sanction</a:t>
            </a:r>
          </a:p>
        </p:txBody>
      </p:sp>
      <p:sp>
        <p:nvSpPr>
          <p:cNvPr id="2" name="Rectangle 1"/>
          <p:cNvSpPr/>
          <p:nvPr/>
        </p:nvSpPr>
        <p:spPr>
          <a:xfrm>
            <a:off x="1895476" y="1066800"/>
            <a:ext cx="8467725" cy="3293209"/>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Task is to implement a discipline that you deem fair and appropriate under the circumstances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Focus on the facts of the case before you and any relevant background you receive about the parties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Consider whether the discipline is </a:t>
            </a:r>
            <a:r>
              <a:rPr kumimoji="0" lang="en-US" alt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“adequate to protect the safety of the campus community”</a:t>
            </a: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and is </a:t>
            </a:r>
            <a:r>
              <a:rPr kumimoji="0" lang="en-US" alt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a:t>
            </a:r>
            <a:r>
              <a:rPr kumimoji="0" lang="en-US" altLang="en-US" sz="1600" b="0" i="1"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eflective</a:t>
            </a:r>
            <a:r>
              <a:rPr kumimoji="0" lang="en-US" alt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of the seriousness of gender-based misconduct.”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Consider all the other factors that were covered in this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But do not try and solve the overall problem of sexual assault on college campuses with the disciplinary determination in one particular case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271860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102355" y="152401"/>
            <a:ext cx="534755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11"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Garamond" panose="02020404030301010803" pitchFamily="18" charset="0"/>
                <a:ea typeface="ＭＳ Ｐゴシック" pitchFamily="-111" charset="-128"/>
                <a:cs typeface="+mn-cs"/>
              </a:rPr>
              <a:t>Role of a Disciplinary Officer</a:t>
            </a:r>
          </a:p>
        </p:txBody>
      </p:sp>
      <p:sp>
        <p:nvSpPr>
          <p:cNvPr id="4" name="TextBox 3"/>
          <p:cNvSpPr txBox="1"/>
          <p:nvPr/>
        </p:nvSpPr>
        <p:spPr>
          <a:xfrm>
            <a:off x="1828800" y="1371600"/>
            <a:ext cx="7772400" cy="6063198"/>
          </a:xfrm>
          <a:prstGeom prst="rect">
            <a:avLst/>
          </a:prstGeom>
          <a:noFill/>
        </p:spPr>
        <p:txBody>
          <a:bodyPr>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The Sexual Misconduct Procedures under the EOAA Policy require that the University designate Disciplinary Officers.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If a Respondent is found responsible for a violation of the Policy a Disciplinary Officer determines what discipline is to be imposed.</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EOAA, with our partner offices, provides training to Disciplinary Officers and is a resource during the disciplinary process.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The Disciplinary Officer must render a decision within 10 business days of the issuance of a final EOAA report.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 The Disciplinary Officer communicates the decision, in writing, to the Complainant and the Respondent.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28352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6240" y="685801"/>
            <a:ext cx="8763000" cy="5262979"/>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The Disciplinary Officer may impose a range of disciplinary actions on an employee found to have violated the Policy.  </a:t>
            </a:r>
            <a:r>
              <a:rPr kumimoji="0" lang="en-US" sz="1600" b="0" i="1"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However, the actions imposed upon Officers of Instruction and Officers of Research are subject to the terms of the Faculty Handbook.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Verbal or written reprimand/warning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Alteration of the Respondent’s job duties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Disciplinary probation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Revocation of honors, awards, privileges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Restricted access to University facilities or activities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Prohibition from advising students or having TAs/RAs for defined period of time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“No contact” order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Loss of instrumentalities used to aid in misconduct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Relocation of Respondent’s University-provided residence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Demotion from leadership roles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Salary reduction and/or restrictions on access to discretionary funds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Suspension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Dismissal or restriction from University employment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 certain cases, interim  actions have been implemented based on the gravity of the allegations and credibility of preliminary information. </a:t>
            </a:r>
          </a:p>
        </p:txBody>
      </p:sp>
      <p:sp>
        <p:nvSpPr>
          <p:cNvPr id="5" name="Rectangle 4"/>
          <p:cNvSpPr/>
          <p:nvPr/>
        </p:nvSpPr>
        <p:spPr>
          <a:xfrm>
            <a:off x="1666240" y="85636"/>
            <a:ext cx="867664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Disciplinary Options</a:t>
            </a:r>
            <a:endParaRPr kumimoji="0" 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3741558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198567"/>
            <a:ext cx="8610600" cy="1200329"/>
          </a:xfrm>
          <a:prstGeom prst="rect">
            <a:avLst/>
          </a:prstGeom>
          <a:noFill/>
        </p:spPr>
        <p:txBody>
          <a:bodyPr>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US" sz="1800" b="1" i="0" u="sng"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2" name="Rectangle 1"/>
          <p:cNvSpPr/>
          <p:nvPr/>
        </p:nvSpPr>
        <p:spPr>
          <a:xfrm>
            <a:off x="2334657" y="152401"/>
            <a:ext cx="5662256" cy="646331"/>
          </a:xfrm>
          <a:prstGeom prst="rect">
            <a:avLst/>
          </a:prstGeom>
        </p:spPr>
        <p:txBody>
          <a:bodyPr wrap="none">
            <a:spAutoFit/>
          </a:bodyPr>
          <a:lstStyle/>
          <a:p>
            <a:pPr marL="1828800" marR="0" lvl="4"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Disciplinary Goals</a:t>
            </a:r>
            <a:endParaRPr kumimoji="0" lang="en-US" sz="3600"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3" name="Rectangle 2"/>
          <p:cNvSpPr/>
          <p:nvPr/>
        </p:nvSpPr>
        <p:spPr>
          <a:xfrm>
            <a:off x="2057400" y="990601"/>
            <a:ext cx="8382000" cy="34778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The Disciplinary Officer should impose discipline that is: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Fair and appropriate given the facts of the particular case;</a:t>
            </a: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Consistent with the University’s handling of similar cases;</a:t>
            </a:r>
          </a:p>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Adequate to protect the safety of the campus community;</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Reflective of the seriousness of the Prohibited Conduct.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4080216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42239"/>
            <a:ext cx="8610600" cy="646331"/>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Factors to be Considered</a:t>
            </a:r>
            <a:endParaRPr kumimoji="0" 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p:txBody>
      </p:sp>
      <p:sp>
        <p:nvSpPr>
          <p:cNvPr id="8" name="Rectangle 7"/>
          <p:cNvSpPr/>
          <p:nvPr/>
        </p:nvSpPr>
        <p:spPr>
          <a:xfrm>
            <a:off x="1828800" y="1066801"/>
            <a:ext cx="8677275"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Relevant factors, where applicable,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(1) the specific Prohibited Conduct at issue (such as penetration, touching under 	clothing, touching over clothing, etc.);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(2) if applicable, the circumstances accompanying the lack of consent (such 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force, threat, coercion, intentional incapacitation, etc.);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(3) the Respondent’s state of mind (intentional, knowing, bias-motivated, reckless, 	negligent,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(4) The impact of the offense on the Complainant;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(5) the Respondent’s prior disciplinary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(6) the safety of the University community; and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(7) the Respondent’s conduct during the disciplinary process.</a:t>
            </a:r>
          </a:p>
        </p:txBody>
      </p:sp>
    </p:spTree>
    <p:extLst>
      <p:ext uri="{BB962C8B-B14F-4D97-AF65-F5344CB8AC3E}">
        <p14:creationId xmlns:p14="http://schemas.microsoft.com/office/powerpoint/2010/main" val="46600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62561"/>
            <a:ext cx="8610600" cy="646331"/>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Other Factors to be Considered</a:t>
            </a:r>
          </a:p>
        </p:txBody>
      </p:sp>
      <p:sp>
        <p:nvSpPr>
          <p:cNvPr id="2" name="Rectangle 1"/>
          <p:cNvSpPr/>
          <p:nvPr/>
        </p:nvSpPr>
        <p:spPr>
          <a:xfrm>
            <a:off x="1828800" y="1352729"/>
            <a:ext cx="8610600" cy="230832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 determining what sanctions will protect the safety of the University community, the Disciplinary Officer will be advised by Public Safety or other experts and will consider: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800100" marR="0" lvl="1" indent="-342900" algn="just" defTabSz="914400" rtl="0" eaLnBrk="1" fontAlgn="auto" latinLnBrk="0" hangingPunct="1">
              <a:lnSpc>
                <a:spcPct val="100000"/>
              </a:lnSpc>
              <a:spcBef>
                <a:spcPts val="0"/>
              </a:spcBef>
              <a:spcAft>
                <a:spcPts val="0"/>
              </a:spcAft>
              <a:buClrTx/>
              <a:buSzTx/>
              <a:buFontTx/>
              <a:buAutoNum type="arabicParenBoth"/>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the risk that the Respondent may engage in additional Prohibited Conduct; and </a:t>
            </a:r>
          </a:p>
          <a:p>
            <a:pPr marL="800100" marR="0" lvl="1" indent="-342900" algn="just" defTabSz="914400" rtl="0" eaLnBrk="1" fontAlgn="auto" latinLnBrk="0" hangingPunct="1">
              <a:lnSpc>
                <a:spcPct val="100000"/>
              </a:lnSpc>
              <a:spcBef>
                <a:spcPts val="0"/>
              </a:spcBef>
              <a:spcAft>
                <a:spcPts val="0"/>
              </a:spcAft>
              <a:buClrTx/>
              <a:buSzTx/>
              <a:buFontTx/>
              <a:buAutoNum type="arabicParenBoth"/>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800100" marR="0" lvl="1" indent="-342900" algn="just" defTabSz="914400" rtl="0" eaLnBrk="1" fontAlgn="auto" latinLnBrk="0" hangingPunct="1">
              <a:lnSpc>
                <a:spcPct val="100000"/>
              </a:lnSpc>
              <a:spcBef>
                <a:spcPts val="0"/>
              </a:spcBef>
              <a:spcAft>
                <a:spcPts val="0"/>
              </a:spcAft>
              <a:buClrTx/>
              <a:buSzTx/>
              <a:buFontTx/>
              <a:buAutoNum type="arabicParenBoth"/>
              <a:tabLst/>
              <a:defRPr/>
            </a:pPr>
            <a:r>
              <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the deterrent or permissive effect of a particular sanction on the campus community, including on particular individuals and organizations aware of the offense (keeping in mind that a sanction must always be fair and appropriate for the particular case).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Tree>
    <p:extLst>
      <p:ext uri="{BB962C8B-B14F-4D97-AF65-F5344CB8AC3E}">
        <p14:creationId xmlns:p14="http://schemas.microsoft.com/office/powerpoint/2010/main" val="166482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4037" y="121921"/>
            <a:ext cx="8610600" cy="646331"/>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rPr>
              <a:t>Rehabilitative Efforts</a:t>
            </a:r>
            <a:endParaRPr kumimoji="0" lang="en-US" sz="3600" b="1" i="0" u="none" strike="noStrike" kern="1200" cap="none" spc="0" normalizeH="0" baseline="0" noProof="0" dirty="0">
              <a:ln>
                <a:noFill/>
              </a:ln>
              <a:solidFill>
                <a:srgbClr val="000000"/>
              </a:solidFill>
              <a:effectLst/>
              <a:uLnTx/>
              <a:uFillTx/>
              <a:latin typeface="Garamond" panose="02020404030301010803" pitchFamily="18" charset="0"/>
              <a:ea typeface="+mn-ea"/>
              <a:cs typeface="+mn-cs"/>
            </a:endParaRPr>
          </a:p>
        </p:txBody>
      </p:sp>
      <p:sp>
        <p:nvSpPr>
          <p:cNvPr id="2" name="Rectangle 1"/>
          <p:cNvSpPr/>
          <p:nvPr/>
        </p:nvSpPr>
        <p:spPr>
          <a:xfrm>
            <a:off x="1895476" y="1143000"/>
            <a:ext cx="8467725" cy="187743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In addition to any other discipline (except dismissal), the University will require any employee determined to be responsible for Prohibited Conduct to receive appropriate education and/or training related to the Prohibited Conduct at issue. The University may also recommend counseling or other support services for an employee.</a:t>
            </a:r>
          </a:p>
        </p:txBody>
      </p:sp>
    </p:spTree>
    <p:extLst>
      <p:ext uri="{BB962C8B-B14F-4D97-AF65-F5344CB8AC3E}">
        <p14:creationId xmlns:p14="http://schemas.microsoft.com/office/powerpoint/2010/main" val="298004797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5667</TotalTime>
  <Words>885</Words>
  <Application>Microsoft Macintosh PowerPoint</Application>
  <PresentationFormat>Widescreen</PresentationFormat>
  <Paragraphs>116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Garamond</vt:lpstr>
      <vt:lpstr>Gill Sans MT</vt:lpstr>
      <vt:lpstr>Gallery</vt:lpstr>
      <vt:lpstr>Punishment and sanctioning,  should there be a finding of responsibility or a disciplinary action agreement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Marjory D. Fisher</dc:creator>
  <cp:lastModifiedBy>Marjory D. Fisher</cp:lastModifiedBy>
  <cp:revision>2</cp:revision>
  <dcterms:created xsi:type="dcterms:W3CDTF">2023-09-08T16:09:21Z</dcterms:created>
  <dcterms:modified xsi:type="dcterms:W3CDTF">2023-09-12T14:36:41Z</dcterms:modified>
</cp:coreProperties>
</file>