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98" r:id="rId2"/>
    <p:sldId id="261" r:id="rId3"/>
    <p:sldId id="262" r:id="rId4"/>
    <p:sldId id="263" r:id="rId5"/>
    <p:sldId id="406" r:id="rId6"/>
    <p:sldId id="264" r:id="rId7"/>
    <p:sldId id="310" r:id="rId8"/>
    <p:sldId id="349" r:id="rId9"/>
    <p:sldId id="404" r:id="rId10"/>
    <p:sldId id="381" r:id="rId11"/>
    <p:sldId id="382" r:id="rId12"/>
    <p:sldId id="409" r:id="rId13"/>
    <p:sldId id="413" r:id="rId14"/>
    <p:sldId id="410" r:id="rId15"/>
    <p:sldId id="411" r:id="rId16"/>
    <p:sldId id="408" r:id="rId17"/>
    <p:sldId id="412" r:id="rId18"/>
    <p:sldId id="415" r:id="rId19"/>
    <p:sldId id="416" r:id="rId20"/>
    <p:sldId id="407" r:id="rId21"/>
    <p:sldId id="383" r:id="rId22"/>
    <p:sldId id="384" r:id="rId23"/>
    <p:sldId id="385" r:id="rId24"/>
    <p:sldId id="386" r:id="rId25"/>
    <p:sldId id="387" r:id="rId26"/>
    <p:sldId id="405" r:id="rId27"/>
    <p:sldId id="402" r:id="rId28"/>
    <p:sldId id="403" r:id="rId29"/>
    <p:sldId id="388" r:id="rId30"/>
    <p:sldId id="389" r:id="rId31"/>
    <p:sldId id="390" r:id="rId32"/>
    <p:sldId id="391" r:id="rId33"/>
    <p:sldId id="392" r:id="rId34"/>
    <p:sldId id="394" r:id="rId35"/>
    <p:sldId id="395" r:id="rId36"/>
    <p:sldId id="396" r:id="rId37"/>
    <p:sldId id="417" r:id="rId38"/>
    <p:sldId id="397" r:id="rId39"/>
    <p:sldId id="399" r:id="rId40"/>
    <p:sldId id="398" r:id="rId41"/>
    <p:sldId id="419" r:id="rId42"/>
    <p:sldId id="418" r:id="rId43"/>
    <p:sldId id="400" r:id="rId44"/>
    <p:sldId id="4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50120-3338-984F-B7A2-13DC1EBE6F5C}">
          <p14:sldIdLst/>
        </p14:section>
        <p14:section name="Default Section" id="{7043196B-A807-314C-ABBF-FFB428181382}">
          <p14:sldIdLst>
            <p14:sldId id="298"/>
            <p14:sldId id="261"/>
            <p14:sldId id="262"/>
            <p14:sldId id="263"/>
            <p14:sldId id="406"/>
            <p14:sldId id="264"/>
            <p14:sldId id="310"/>
            <p14:sldId id="349"/>
            <p14:sldId id="404"/>
            <p14:sldId id="381"/>
            <p14:sldId id="382"/>
            <p14:sldId id="409"/>
            <p14:sldId id="413"/>
            <p14:sldId id="410"/>
            <p14:sldId id="411"/>
            <p14:sldId id="408"/>
            <p14:sldId id="412"/>
            <p14:sldId id="415"/>
            <p14:sldId id="416"/>
            <p14:sldId id="407"/>
          </p14:sldIdLst>
        </p14:section>
        <p14:section name="Untitled Section" id="{597E590C-66E4-C04E-8EEE-C410CA9B773E}">
          <p14:sldIdLst>
            <p14:sldId id="383"/>
            <p14:sldId id="384"/>
            <p14:sldId id="385"/>
            <p14:sldId id="386"/>
            <p14:sldId id="387"/>
            <p14:sldId id="405"/>
            <p14:sldId id="402"/>
            <p14:sldId id="403"/>
            <p14:sldId id="388"/>
            <p14:sldId id="389"/>
            <p14:sldId id="390"/>
            <p14:sldId id="391"/>
            <p14:sldId id="392"/>
            <p14:sldId id="394"/>
            <p14:sldId id="395"/>
            <p14:sldId id="396"/>
            <p14:sldId id="417"/>
            <p14:sldId id="397"/>
            <p14:sldId id="399"/>
            <p14:sldId id="398"/>
            <p14:sldId id="419"/>
            <p14:sldId id="418"/>
            <p14:sldId id="400"/>
            <p14:sldId id="4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9"/>
    <p:restoredTop sz="95853"/>
  </p:normalViewPr>
  <p:slideViewPr>
    <p:cSldViewPr snapToGrid="0" snapToObjects="1">
      <p:cViewPr varScale="1">
        <p:scale>
          <a:sx n="116" d="100"/>
          <a:sy n="116"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61DC0-9CE7-7B41-A099-8069B8CA2DF1}" type="datetimeFigureOut">
              <a:rPr lang="en-US" smtClean="0"/>
              <a:t>12/11/23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9185C-B8AB-6B4C-9003-2C4A676F9A7D}" type="slidenum">
              <a:rPr lang="en-US" smtClean="0"/>
              <a:t>‹#›</a:t>
            </a:fld>
            <a:endParaRPr lang="en-US" dirty="0"/>
          </a:p>
        </p:txBody>
      </p:sp>
    </p:spTree>
    <p:extLst>
      <p:ext uri="{BB962C8B-B14F-4D97-AF65-F5344CB8AC3E}">
        <p14:creationId xmlns:p14="http://schemas.microsoft.com/office/powerpoint/2010/main" val="272851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7E1FFCC-E31F-48E8-A1C7-C85CCBD9CCA0}" type="slidenum">
              <a:rPr lang="en-US" altLang="en-US"/>
              <a:pPr>
                <a:spcBef>
                  <a:spcPct val="0"/>
                </a:spcBef>
              </a:pPr>
              <a:t>1</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altLang="en-US" dirty="0"/>
              <a:t>Introduction: each presenter introduce self, their office and what it does.</a:t>
            </a:r>
          </a:p>
          <a:p>
            <a:pPr>
              <a:defRPr/>
            </a:pPr>
            <a:endParaRPr lang="en-US" altLang="en-US" dirty="0"/>
          </a:p>
          <a:p>
            <a:pPr>
              <a:defRPr/>
            </a:pPr>
            <a:r>
              <a:rPr lang="en-US" altLang="en-US" dirty="0"/>
              <a:t>This is the point where we normally give the sensitivity trigger warning.   </a:t>
            </a:r>
          </a:p>
          <a:p>
            <a:pPr>
              <a:defRPr/>
            </a:pPr>
            <a:endParaRPr lang="en-US" altLang="en-US" dirty="0"/>
          </a:p>
          <a:p>
            <a:pPr>
              <a:defRPr/>
            </a:pPr>
            <a:r>
              <a:rPr lang="en-US" altLang="en-US" dirty="0"/>
              <a:t>What I am going to do today is:</a:t>
            </a:r>
          </a:p>
          <a:p>
            <a:pPr marL="228600" indent="-228600">
              <a:buFontTx/>
              <a:buAutoNum type="alphaLcPeriod"/>
              <a:defRPr/>
            </a:pPr>
            <a:r>
              <a:rPr lang="en-US" altLang="en-US" dirty="0"/>
              <a:t>Fly through a brief overview of our policy and what we normally tell students and other staff.  I’m not going to get too wrapped up in definitions of sexual assault.  </a:t>
            </a:r>
          </a:p>
          <a:p>
            <a:pPr marL="228600" indent="-228600">
              <a:buFontTx/>
              <a:buAutoNum type="alphaLcPeriod"/>
              <a:defRPr/>
            </a:pPr>
            <a:r>
              <a:rPr lang="en-US" altLang="en-US" dirty="0"/>
              <a:t>What I want to do is take you through a bit of what happens when we get a report.  We are going to stress the case management function, but we will talk a bit about the actual investigation without getting into the weeds.</a:t>
            </a:r>
          </a:p>
          <a:p>
            <a:pPr>
              <a:defRPr/>
            </a:pPr>
            <a:r>
              <a:rPr lang="en-US" altLang="en-US" dirty="0"/>
              <a:t>c.   Our colleagues in EOAA will later talk about their office, which also deals with Gender-Based Misconduct but under different circumstances</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752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Most will say gender equity in sports…which is still true.  But now T9 has been re-interpreted to define discrimination as the creation of a hostile educational environment, when there is sexual violence, sexual harassment or dating or dv, or stalking…if any of these conditions exist, the University is tasked with eliminating it.</a:t>
            </a:r>
            <a:endParaRPr dirty="0"/>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4026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Sports Illustrated cover from early 1970s…T9 then compared to T9 now</a:t>
            </a:r>
            <a:endParaRPr dirty="0"/>
          </a:p>
        </p:txBody>
      </p:sp>
    </p:spTree>
    <p:extLst>
      <p:ext uri="{BB962C8B-B14F-4D97-AF65-F5344CB8AC3E}">
        <p14:creationId xmlns:p14="http://schemas.microsoft.com/office/powerpoint/2010/main" val="8699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0541" lvl="0" indent="-170541" algn="l" rtl="0">
              <a:spcBef>
                <a:spcPts val="0"/>
              </a:spcBef>
              <a:spcAft>
                <a:spcPts val="0"/>
              </a:spcAft>
              <a:buClr>
                <a:schemeClr val="dk1"/>
              </a:buClr>
              <a:buSzPts val="1200"/>
              <a:buFont typeface="Calibri"/>
              <a:buChar char="•"/>
            </a:pPr>
            <a:r>
              <a:rPr lang="en-US" dirty="0"/>
              <a:t>Consent is the backbone of our policy. This is our policy definition of consent, consistent with NYS law.</a:t>
            </a:r>
            <a:endParaRPr dirty="0"/>
          </a:p>
          <a:p>
            <a:pPr marL="170541" lvl="0" indent="-170541" algn="l" rtl="0">
              <a:spcBef>
                <a:spcPts val="0"/>
              </a:spcBef>
              <a:spcAft>
                <a:spcPts val="0"/>
              </a:spcAft>
              <a:buClr>
                <a:schemeClr val="dk1"/>
              </a:buClr>
              <a:buSzPts val="1200"/>
              <a:buFont typeface="Calibri"/>
              <a:buChar char="•"/>
            </a:pPr>
            <a:r>
              <a:rPr lang="en-US" dirty="0"/>
              <a:t>Columbia implemented an affirmative consent requirement before this recent legislation, it has simply now been codified for all institutions of higher education that receive state funds and directly incorporated (word-for-word) into our Policy.</a:t>
            </a:r>
            <a:endParaRPr dirty="0"/>
          </a:p>
          <a:p>
            <a:pPr marL="170541" lvl="0" indent="-170541" algn="l" rtl="0">
              <a:spcBef>
                <a:spcPts val="0"/>
              </a:spcBef>
              <a:spcAft>
                <a:spcPts val="0"/>
              </a:spcAft>
              <a:buClr>
                <a:schemeClr val="dk1"/>
              </a:buClr>
              <a:buSzPts val="1200"/>
              <a:buFont typeface="Calibri"/>
              <a:buChar char="•"/>
            </a:pPr>
            <a:r>
              <a:rPr lang="en-US" dirty="0"/>
              <a:t>Something similar to this on all campuses in the United States, due to guidance under T9</a:t>
            </a:r>
            <a:endParaRPr dirty="0"/>
          </a:p>
        </p:txBody>
      </p:sp>
      <p:sp>
        <p:nvSpPr>
          <p:cNvPr id="100" name="Google Shape;1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0537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03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0FF74-E816-4081-8A2F-CDA08D411461}" type="slidenum">
              <a:rPr lang="en-US" altLang="en-US" smtClean="0"/>
              <a:pPr>
                <a:defRPr/>
              </a:pPr>
              <a:t>39</a:t>
            </a:fld>
            <a:endParaRPr lang="en-US" altLang="en-US" dirty="0"/>
          </a:p>
        </p:txBody>
      </p:sp>
    </p:spTree>
    <p:extLst>
      <p:ext uri="{BB962C8B-B14F-4D97-AF65-F5344CB8AC3E}">
        <p14:creationId xmlns:p14="http://schemas.microsoft.com/office/powerpoint/2010/main" val="16853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12/11/23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19"/>
        <p:cNvGrpSpPr/>
        <p:nvPr/>
      </p:nvGrpSpPr>
      <p:grpSpPr>
        <a:xfrm>
          <a:off x="0" y="0"/>
          <a:ext cx="0" cy="0"/>
          <a:chOff x="0" y="0"/>
          <a:chExt cx="0" cy="0"/>
        </a:xfrm>
      </p:grpSpPr>
      <p:sp>
        <p:nvSpPr>
          <p:cNvPr id="20" name="Google Shape;20;p36"/>
          <p:cNvSpPr txBox="1">
            <a:spLocks noGrp="1"/>
          </p:cNvSpPr>
          <p:nvPr>
            <p:ph type="body" idx="1"/>
          </p:nvPr>
        </p:nvSpPr>
        <p:spPr>
          <a:xfrm>
            <a:off x="0" y="1"/>
            <a:ext cx="12192000" cy="61261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179048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12/11/23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12/11/23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12/11/23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pPr/>
              <a:t>12/11/23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12/11/23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j70ha1PUlq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295400"/>
            <a:ext cx="91440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latin typeface="Garamond" charset="0"/>
                <a:ea typeface="Garamond" charset="0"/>
                <a:cs typeface="Garamond" charset="0"/>
              </a:rPr>
              <a:t> </a:t>
            </a:r>
            <a:r>
              <a:rPr lang="en-US" b="1" dirty="0">
                <a:latin typeface="Garamond" charset="0"/>
                <a:ea typeface="Garamond" charset="0"/>
                <a:cs typeface="Garamond" charset="0"/>
              </a:rPr>
              <a:t>Title IX and </a:t>
            </a:r>
          </a:p>
          <a:p>
            <a:pPr>
              <a:defRPr/>
            </a:pPr>
            <a:r>
              <a:rPr lang="en-US" b="1" dirty="0">
                <a:latin typeface="Garamond" charset="0"/>
                <a:ea typeface="Garamond" charset="0"/>
                <a:cs typeface="Garamond" charset="0"/>
              </a:rPr>
              <a:t>Pregnancy Accommodations</a:t>
            </a:r>
          </a:p>
          <a:p>
            <a:pPr>
              <a:defRPr/>
            </a:pPr>
            <a:r>
              <a:rPr lang="en-US" b="1" dirty="0">
                <a:latin typeface="Garamond" charset="0"/>
                <a:ea typeface="Garamond" charset="0"/>
                <a:cs typeface="Garamond" charset="0"/>
              </a:rPr>
              <a:t>Columbia School of Nursing</a:t>
            </a:r>
          </a:p>
          <a:p>
            <a:pPr>
              <a:defRPr/>
            </a:pPr>
            <a:r>
              <a:rPr lang="en-US" b="1" dirty="0">
                <a:latin typeface="Garamond" charset="0"/>
                <a:ea typeface="Garamond" charset="0"/>
                <a:cs typeface="Garamond" charset="0"/>
              </a:rPr>
              <a:t>2023</a:t>
            </a:r>
          </a:p>
          <a:p>
            <a:pPr>
              <a:defRPr/>
            </a:pPr>
            <a:endParaRPr lang="en-US" dirty="0">
              <a:solidFill>
                <a:sysClr val="windowText" lastClr="000000"/>
              </a:solidFill>
              <a:latin typeface="Garamond" charset="0"/>
              <a:ea typeface="Garamond" charset="0"/>
              <a:cs typeface="Garamond" charset="0"/>
            </a:endParaRPr>
          </a:p>
        </p:txBody>
      </p:sp>
      <p:sp>
        <p:nvSpPr>
          <p:cNvPr id="3" name="Subtitle 2"/>
          <p:cNvSpPr>
            <a:spLocks noGrp="1"/>
          </p:cNvSpPr>
          <p:nvPr>
            <p:ph type="subTitle" idx="1"/>
          </p:nvPr>
        </p:nvSpPr>
        <p:spPr>
          <a:xfrm>
            <a:off x="0" y="4109292"/>
            <a:ext cx="12192000" cy="1453308"/>
          </a:xfrm>
        </p:spPr>
        <p:txBody>
          <a:bodyPr>
            <a:normAutofit fontScale="92500" lnSpcReduction="10000"/>
          </a:bodyPr>
          <a:lstStyle/>
          <a:p>
            <a:pPr algn="ctr">
              <a:spcBef>
                <a:spcPts val="0"/>
              </a:spcBef>
            </a:pPr>
            <a:r>
              <a:rPr lang="en-US" sz="2600" dirty="0">
                <a:latin typeface="Garamond" panose="02020404030301010803" pitchFamily="18" charset="0"/>
              </a:rPr>
              <a:t>Marjory Fisher, JD</a:t>
            </a:r>
          </a:p>
          <a:p>
            <a:pPr algn="ctr">
              <a:spcBef>
                <a:spcPts val="0"/>
              </a:spcBef>
            </a:pPr>
            <a:r>
              <a:rPr lang="en-US" sz="2600" dirty="0">
                <a:latin typeface="Garamond" panose="02020404030301010803" pitchFamily="18" charset="0"/>
              </a:rPr>
              <a:t>Title IX Coordinator</a:t>
            </a:r>
          </a:p>
          <a:p>
            <a:pPr algn="ctr">
              <a:spcBef>
                <a:spcPts val="0"/>
              </a:spcBef>
            </a:pPr>
            <a:r>
              <a:rPr lang="en-US" sz="2600" dirty="0">
                <a:latin typeface="Garamond" panose="02020404030301010803" pitchFamily="18" charset="0"/>
              </a:rPr>
              <a:t>Columbia University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EC38-63D8-A446-A244-F7A3645F491A}"/>
              </a:ext>
            </a:extLst>
          </p:cNvPr>
          <p:cNvSpPr>
            <a:spLocks noGrp="1"/>
          </p:cNvSpPr>
          <p:nvPr>
            <p:ph type="title"/>
          </p:nvPr>
        </p:nvSpPr>
        <p:spPr/>
        <p:txBody>
          <a:bodyPr/>
          <a:lstStyle/>
          <a:p>
            <a:r>
              <a:rPr lang="en-US" dirty="0">
                <a:latin typeface="Garamond" charset="0"/>
                <a:ea typeface="Garamond" charset="0"/>
                <a:cs typeface="Garamond" charset="0"/>
              </a:rPr>
              <a:t> </a:t>
            </a:r>
            <a:r>
              <a:rPr lang="en-US" b="1" dirty="0">
                <a:latin typeface="Garamond" charset="0"/>
                <a:ea typeface="Garamond" charset="0"/>
                <a:cs typeface="Garamond" charset="0"/>
              </a:rPr>
              <a:t>Title IX and Pregnancy Discrimination</a:t>
            </a:r>
            <a:endParaRPr lang="en-US" b="1" dirty="0"/>
          </a:p>
        </p:txBody>
      </p:sp>
      <p:sp>
        <p:nvSpPr>
          <p:cNvPr id="11" name="Content Placeholder 1"/>
          <p:cNvSpPr txBox="1">
            <a:spLocks/>
          </p:cNvSpPr>
          <p:nvPr/>
        </p:nvSpPr>
        <p:spPr>
          <a:xfrm>
            <a:off x="-205274" y="1853754"/>
            <a:ext cx="12192000" cy="431844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br>
              <a:rPr lang="en-US" sz="2400" b="1" dirty="0">
                <a:latin typeface="Garamond" charset="0"/>
                <a:ea typeface="Garamond" charset="0"/>
                <a:cs typeface="Garamond" charset="0"/>
              </a:rPr>
            </a:br>
            <a:r>
              <a:rPr lang="en-US" sz="2400" dirty="0">
                <a:latin typeface="Garamond" charset="0"/>
                <a:ea typeface="Garamond" charset="0"/>
                <a:cs typeface="Garamond" charset="0"/>
              </a:rPr>
              <a:t>Pregnancy discrimination is explicitly prohibited in federal regulations under Title IX.</a:t>
            </a:r>
          </a:p>
          <a:p>
            <a:pPr marL="395288" indent="-395288" algn="ctr">
              <a:buNone/>
            </a:pPr>
            <a:br>
              <a:rPr lang="en-US" sz="2400" dirty="0">
                <a:latin typeface="Garamond" charset="0"/>
                <a:ea typeface="Garamond" charset="0"/>
                <a:cs typeface="Garamond" charset="0"/>
              </a:rPr>
            </a:br>
            <a:r>
              <a:rPr lang="en-US" sz="2400" dirty="0">
                <a:latin typeface="Garamond" charset="0"/>
                <a:ea typeface="Garamond" charset="0"/>
                <a:cs typeface="Garamond" charset="0"/>
              </a:rPr>
              <a:t>• Pregnancy discrimination is a form of sex discrimination</a:t>
            </a:r>
            <a:br>
              <a:rPr lang="en-US" sz="2400" dirty="0">
                <a:latin typeface="Garamond" charset="0"/>
                <a:ea typeface="Garamond" charset="0"/>
                <a:cs typeface="Garamond" charset="0"/>
              </a:rPr>
            </a:br>
            <a:r>
              <a:rPr lang="en-US" sz="2400" dirty="0">
                <a:latin typeface="Garamond" charset="0"/>
                <a:ea typeface="Garamond" charset="0"/>
                <a:cs typeface="Garamond" charset="0"/>
              </a:rPr>
              <a:t>	because only </a:t>
            </a:r>
            <a:r>
              <a:rPr lang="en-US" sz="2400" dirty="0">
                <a:solidFill>
                  <a:schemeClr val="accent1"/>
                </a:solidFill>
                <a:latin typeface="Garamond" charset="0"/>
                <a:ea typeface="Garamond" charset="0"/>
                <a:cs typeface="Garamond" charset="0"/>
              </a:rPr>
              <a:t>women</a:t>
            </a:r>
            <a:r>
              <a:rPr lang="en-US" sz="2400" dirty="0">
                <a:latin typeface="Garamond" charset="0"/>
                <a:ea typeface="Garamond" charset="0"/>
                <a:cs typeface="Garamond" charset="0"/>
              </a:rPr>
              <a:t> can become pregnant.</a:t>
            </a:r>
            <a:br>
              <a:rPr lang="en-US" sz="2400" dirty="0">
                <a:latin typeface="Garamond" charset="0"/>
                <a:ea typeface="Garamond" charset="0"/>
                <a:cs typeface="Garamond" charset="0"/>
              </a:rPr>
            </a:br>
            <a:r>
              <a:rPr lang="en-US" sz="2400" dirty="0">
                <a:latin typeface="Garamond" charset="0"/>
                <a:ea typeface="Garamond" charset="0"/>
                <a:cs typeface="Garamond" charset="0"/>
              </a:rPr>
              <a:t>• Pregnant women must be treated the same as other students</a:t>
            </a:r>
            <a:br>
              <a:rPr lang="en-US" sz="2400" dirty="0">
                <a:latin typeface="Garamond" charset="0"/>
                <a:ea typeface="Garamond" charset="0"/>
                <a:cs typeface="Garamond" charset="0"/>
              </a:rPr>
            </a:br>
            <a:r>
              <a:rPr lang="en-US" sz="2400" dirty="0">
                <a:latin typeface="Garamond" charset="0"/>
                <a:ea typeface="Garamond" charset="0"/>
                <a:cs typeface="Garamond" charset="0"/>
              </a:rPr>
              <a:t>	with temporary medical conditions that require treatment.</a:t>
            </a:r>
          </a:p>
          <a:p>
            <a:pPr marL="395288" indent="-395288" algn="ctr">
              <a:buNone/>
            </a:pPr>
            <a:r>
              <a:rPr lang="en-US" sz="2400" dirty="0">
                <a:latin typeface="Garamond" charset="0"/>
                <a:ea typeface="Garamond" charset="0"/>
                <a:cs typeface="Garamond" charset="0"/>
              </a:rPr>
              <a:t>Pregnancy is NOT usually considered a disability so Columbia DS does not handle these requests.</a:t>
            </a:r>
            <a:br>
              <a:rPr lang="en-US" sz="2400" dirty="0">
                <a:latin typeface="Garamond" charset="0"/>
                <a:ea typeface="Garamond" charset="0"/>
                <a:cs typeface="Garamond" charset="0"/>
              </a:rPr>
            </a:br>
            <a:r>
              <a:rPr lang="en-US" sz="2400" dirty="0">
                <a:latin typeface="Garamond" charset="0"/>
                <a:ea typeface="Garamond" charset="0"/>
                <a:cs typeface="Garamond" charset="0"/>
              </a:rPr>
              <a:t>• Institutions cannot unilaterally presume what limitations (if any) should be placed on a pregnant woman’s participation.</a:t>
            </a:r>
          </a:p>
        </p:txBody>
      </p:sp>
    </p:spTree>
    <p:extLst>
      <p:ext uri="{BB962C8B-B14F-4D97-AF65-F5344CB8AC3E}">
        <p14:creationId xmlns:p14="http://schemas.microsoft.com/office/powerpoint/2010/main" val="357583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Regulatory Language</a:t>
            </a:r>
            <a:endParaRPr lang="en-US" dirty="0"/>
          </a:p>
        </p:txBody>
      </p:sp>
      <p:sp>
        <p:nvSpPr>
          <p:cNvPr id="3" name="Content Placeholder 2"/>
          <p:cNvSpPr>
            <a:spLocks noGrp="1"/>
          </p:cNvSpPr>
          <p:nvPr>
            <p:ph idx="1"/>
          </p:nvPr>
        </p:nvSpPr>
        <p:spPr>
          <a:xfrm>
            <a:off x="2176516" y="2236695"/>
            <a:ext cx="8153400" cy="4297680"/>
          </a:xfrm>
        </p:spPr>
        <p:txBody>
          <a:bodyPr>
            <a:normAutofit/>
          </a:bodyPr>
          <a:lstStyle/>
          <a:p>
            <a:pPr marL="0" indent="0">
              <a:lnSpc>
                <a:spcPct val="100000"/>
              </a:lnSpc>
              <a:buNone/>
            </a:pPr>
            <a:r>
              <a:rPr lang="en-US" dirty="0"/>
              <a:t>Recipients of federal funds </a:t>
            </a:r>
            <a:r>
              <a:rPr lang="en-US" dirty="0">
                <a:highlight>
                  <a:srgbClr val="FFFF00"/>
                </a:highlight>
              </a:rPr>
              <a:t>“shall not apply any rule concerning a student's </a:t>
            </a:r>
            <a:r>
              <a:rPr lang="en-US" b="1" dirty="0">
                <a:highlight>
                  <a:srgbClr val="FFFF00"/>
                </a:highlight>
              </a:rPr>
              <a:t>actual or potential parental, family, or marital status </a:t>
            </a:r>
            <a:r>
              <a:rPr lang="en-US" dirty="0">
                <a:highlight>
                  <a:srgbClr val="FFFF00"/>
                </a:highlight>
              </a:rPr>
              <a:t>which treats students differently on the basis of sex…[and] shall not discriminate against any student, or exclude any student from its education program or activity, including any class or extracurricular activity, on the basis of such student's </a:t>
            </a:r>
            <a:r>
              <a:rPr lang="en-US" b="1" dirty="0">
                <a:highlight>
                  <a:srgbClr val="FFFF00"/>
                </a:highlight>
              </a:rPr>
              <a:t>pregnancy, childbirth, false pregnancy, termination of pregnancy or recovery therefrom</a:t>
            </a:r>
            <a:r>
              <a:rPr lang="en-US" dirty="0">
                <a:highlight>
                  <a:srgbClr val="FFFF00"/>
                </a:highlight>
              </a:rPr>
              <a:t>, unless the student requests voluntarily to participate in a separate portion of the program or activity of the recipient.”</a:t>
            </a:r>
          </a:p>
          <a:p>
            <a:pPr marL="0" indent="0">
              <a:lnSpc>
                <a:spcPct val="100000"/>
              </a:lnSpc>
              <a:buNone/>
            </a:pPr>
            <a:endParaRPr lang="en-US" dirty="0"/>
          </a:p>
          <a:p>
            <a:pPr marL="0" indent="0">
              <a:lnSpc>
                <a:spcPct val="100000"/>
              </a:lnSpc>
              <a:buNone/>
            </a:pPr>
            <a:r>
              <a:rPr lang="en-US" dirty="0"/>
              <a:t>			34 C.F.R. § 106.40</a:t>
            </a:r>
          </a:p>
        </p:txBody>
      </p:sp>
    </p:spTree>
    <p:extLst>
      <p:ext uri="{BB962C8B-B14F-4D97-AF65-F5344CB8AC3E}">
        <p14:creationId xmlns:p14="http://schemas.microsoft.com/office/powerpoint/2010/main" val="286579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A109-8BC1-A3C1-EA3B-851E8F803875}"/>
              </a:ext>
            </a:extLst>
          </p:cNvPr>
          <p:cNvSpPr>
            <a:spLocks noGrp="1"/>
          </p:cNvSpPr>
          <p:nvPr>
            <p:ph type="title"/>
          </p:nvPr>
        </p:nvSpPr>
        <p:spPr>
          <a:xfrm>
            <a:off x="1" y="804519"/>
            <a:ext cx="11054854" cy="1049235"/>
          </a:xfrm>
        </p:spPr>
        <p:txBody>
          <a:bodyPr>
            <a:normAutofit/>
          </a:bodyPr>
          <a:lstStyle/>
          <a:p>
            <a:pPr algn="ctr"/>
            <a:r>
              <a:rPr lang="en-US" sz="2800" dirty="0"/>
              <a:t>What does Title IX have to do with Pregnant students?</a:t>
            </a:r>
          </a:p>
        </p:txBody>
      </p:sp>
      <p:pic>
        <p:nvPicPr>
          <p:cNvPr id="5" name="Content Placeholder 4">
            <a:extLst>
              <a:ext uri="{FF2B5EF4-FFF2-40B4-BE49-F238E27FC236}">
                <a16:creationId xmlns:a16="http://schemas.microsoft.com/office/drawing/2014/main" id="{DCAE020D-4F69-5A1F-0280-A841BBC5815F}"/>
              </a:ext>
            </a:extLst>
          </p:cNvPr>
          <p:cNvPicPr>
            <a:picLocks noGrp="1" noChangeAspect="1"/>
          </p:cNvPicPr>
          <p:nvPr>
            <p:ph idx="1"/>
          </p:nvPr>
        </p:nvPicPr>
        <p:blipFill>
          <a:blip r:embed="rId2"/>
          <a:stretch>
            <a:fillRect/>
          </a:stretch>
        </p:blipFill>
        <p:spPr>
          <a:xfrm>
            <a:off x="1808708" y="1999331"/>
            <a:ext cx="8161557" cy="4024101"/>
          </a:xfrm>
        </p:spPr>
      </p:pic>
    </p:spTree>
    <p:extLst>
      <p:ext uri="{BB962C8B-B14F-4D97-AF65-F5344CB8AC3E}">
        <p14:creationId xmlns:p14="http://schemas.microsoft.com/office/powerpoint/2010/main" val="339293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3CC1-EF34-F6BB-2236-05D5E5B47A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19BFDF-18A4-0C73-C0CD-092228C8FD92}"/>
              </a:ext>
            </a:extLst>
          </p:cNvPr>
          <p:cNvPicPr>
            <a:picLocks noGrp="1" noChangeAspect="1"/>
          </p:cNvPicPr>
          <p:nvPr>
            <p:ph idx="1"/>
          </p:nvPr>
        </p:nvPicPr>
        <p:blipFill>
          <a:blip r:embed="rId2"/>
          <a:stretch>
            <a:fillRect/>
          </a:stretch>
        </p:blipFill>
        <p:spPr>
          <a:xfrm>
            <a:off x="2897437" y="1962101"/>
            <a:ext cx="6782670" cy="3449095"/>
          </a:xfrm>
        </p:spPr>
      </p:pic>
    </p:spTree>
    <p:extLst>
      <p:ext uri="{BB962C8B-B14F-4D97-AF65-F5344CB8AC3E}">
        <p14:creationId xmlns:p14="http://schemas.microsoft.com/office/powerpoint/2010/main" val="124163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2DE9-172E-CC98-E511-0C17EC5CFAA2}"/>
              </a:ext>
            </a:extLst>
          </p:cNvPr>
          <p:cNvSpPr>
            <a:spLocks noGrp="1"/>
          </p:cNvSpPr>
          <p:nvPr>
            <p:ph type="title"/>
          </p:nvPr>
        </p:nvSpPr>
        <p:spPr>
          <a:xfrm>
            <a:off x="198305" y="804519"/>
            <a:ext cx="10856550" cy="1049235"/>
          </a:xfrm>
        </p:spPr>
        <p:txBody>
          <a:bodyPr>
            <a:normAutofit/>
          </a:bodyPr>
          <a:lstStyle/>
          <a:p>
            <a:r>
              <a:rPr lang="en-US" sz="2800" dirty="0"/>
              <a:t>What do we have to do for our Pregnant students?</a:t>
            </a:r>
          </a:p>
        </p:txBody>
      </p:sp>
      <p:pic>
        <p:nvPicPr>
          <p:cNvPr id="5" name="Content Placeholder 4">
            <a:extLst>
              <a:ext uri="{FF2B5EF4-FFF2-40B4-BE49-F238E27FC236}">
                <a16:creationId xmlns:a16="http://schemas.microsoft.com/office/drawing/2014/main" id="{5FC99977-F65C-C75B-6AF4-508776AD6A62}"/>
              </a:ext>
            </a:extLst>
          </p:cNvPr>
          <p:cNvPicPr>
            <a:picLocks noGrp="1" noChangeAspect="1"/>
          </p:cNvPicPr>
          <p:nvPr>
            <p:ph idx="1"/>
          </p:nvPr>
        </p:nvPicPr>
        <p:blipFill>
          <a:blip r:embed="rId2"/>
          <a:stretch>
            <a:fillRect/>
          </a:stretch>
        </p:blipFill>
        <p:spPr>
          <a:xfrm>
            <a:off x="2078599" y="1892083"/>
            <a:ext cx="7219637" cy="3702812"/>
          </a:xfrm>
        </p:spPr>
      </p:pic>
    </p:spTree>
    <p:extLst>
      <p:ext uri="{BB962C8B-B14F-4D97-AF65-F5344CB8AC3E}">
        <p14:creationId xmlns:p14="http://schemas.microsoft.com/office/powerpoint/2010/main" val="333453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B12D-53F3-AF51-88F7-726A980C5E19}"/>
              </a:ext>
            </a:extLst>
          </p:cNvPr>
          <p:cNvSpPr>
            <a:spLocks noGrp="1"/>
          </p:cNvSpPr>
          <p:nvPr>
            <p:ph type="title"/>
          </p:nvPr>
        </p:nvSpPr>
        <p:spPr/>
        <p:txBody>
          <a:bodyPr>
            <a:normAutofit/>
          </a:bodyPr>
          <a:lstStyle/>
          <a:p>
            <a:r>
              <a:rPr lang="en-US" dirty="0"/>
              <a:t>How much Time Do they get to take off?</a:t>
            </a:r>
            <a:br>
              <a:rPr lang="en-US" dirty="0"/>
            </a:br>
            <a:r>
              <a:rPr lang="en-US" dirty="0"/>
              <a:t>Most do not want to take a semester off.</a:t>
            </a:r>
          </a:p>
        </p:txBody>
      </p:sp>
      <p:pic>
        <p:nvPicPr>
          <p:cNvPr id="5" name="Content Placeholder 4">
            <a:extLst>
              <a:ext uri="{FF2B5EF4-FFF2-40B4-BE49-F238E27FC236}">
                <a16:creationId xmlns:a16="http://schemas.microsoft.com/office/drawing/2014/main" id="{ADF05C4D-F979-BCFD-92EB-CC174F775E56}"/>
              </a:ext>
            </a:extLst>
          </p:cNvPr>
          <p:cNvPicPr>
            <a:picLocks noGrp="1" noChangeAspect="1"/>
          </p:cNvPicPr>
          <p:nvPr>
            <p:ph idx="1"/>
          </p:nvPr>
        </p:nvPicPr>
        <p:blipFill>
          <a:blip r:embed="rId2"/>
          <a:stretch>
            <a:fillRect/>
          </a:stretch>
        </p:blipFill>
        <p:spPr>
          <a:xfrm>
            <a:off x="2858666" y="2159447"/>
            <a:ext cx="5422900" cy="2844800"/>
          </a:xfrm>
        </p:spPr>
      </p:pic>
    </p:spTree>
    <p:extLst>
      <p:ext uri="{BB962C8B-B14F-4D97-AF65-F5344CB8AC3E}">
        <p14:creationId xmlns:p14="http://schemas.microsoft.com/office/powerpoint/2010/main" val="8017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49FF-C2FE-EF48-ABDF-8EFC1ECF966A}"/>
              </a:ext>
            </a:extLst>
          </p:cNvPr>
          <p:cNvSpPr>
            <a:spLocks noGrp="1"/>
          </p:cNvSpPr>
          <p:nvPr>
            <p:ph type="title"/>
          </p:nvPr>
        </p:nvSpPr>
        <p:spPr/>
        <p:txBody>
          <a:bodyPr/>
          <a:lstStyle/>
          <a:p>
            <a:r>
              <a:rPr lang="en-US" dirty="0"/>
              <a:t>What kind of leave should we be allowing?</a:t>
            </a:r>
          </a:p>
        </p:txBody>
      </p:sp>
      <p:sp>
        <p:nvSpPr>
          <p:cNvPr id="3" name="Content Placeholder 2">
            <a:extLst>
              <a:ext uri="{FF2B5EF4-FFF2-40B4-BE49-F238E27FC236}">
                <a16:creationId xmlns:a16="http://schemas.microsoft.com/office/drawing/2014/main" id="{E072E860-6371-4842-9079-F83A51A6BBA6}"/>
              </a:ext>
            </a:extLst>
          </p:cNvPr>
          <p:cNvSpPr>
            <a:spLocks noGrp="1"/>
          </p:cNvSpPr>
          <p:nvPr>
            <p:ph idx="1"/>
          </p:nvPr>
        </p:nvSpPr>
        <p:spPr/>
        <p:txBody>
          <a:bodyPr/>
          <a:lstStyle/>
          <a:p>
            <a:r>
              <a:rPr lang="en-US" dirty="0"/>
              <a:t>School by school determination</a:t>
            </a:r>
          </a:p>
          <a:p>
            <a:r>
              <a:rPr lang="en-US" dirty="0"/>
              <a:t>Disability leave</a:t>
            </a:r>
          </a:p>
          <a:p>
            <a:r>
              <a:rPr lang="en-US" dirty="0"/>
              <a:t>Abide by any written policies you have on the amount of leave available for nursing students</a:t>
            </a:r>
          </a:p>
          <a:p>
            <a:r>
              <a:rPr lang="en-US" dirty="0"/>
              <a:t>Most don’t want it.</a:t>
            </a:r>
          </a:p>
          <a:p>
            <a:pPr marL="0" indent="0">
              <a:buNone/>
            </a:pPr>
            <a:endParaRPr lang="en-US" dirty="0"/>
          </a:p>
        </p:txBody>
      </p:sp>
    </p:spTree>
    <p:extLst>
      <p:ext uri="{BB962C8B-B14F-4D97-AF65-F5344CB8AC3E}">
        <p14:creationId xmlns:p14="http://schemas.microsoft.com/office/powerpoint/2010/main" val="256157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4EEC-7B75-7906-E2FE-42C3FF410B3E}"/>
              </a:ext>
            </a:extLst>
          </p:cNvPr>
          <p:cNvSpPr>
            <a:spLocks noGrp="1"/>
          </p:cNvSpPr>
          <p:nvPr>
            <p:ph type="title"/>
          </p:nvPr>
        </p:nvSpPr>
        <p:spPr/>
        <p:txBody>
          <a:bodyPr/>
          <a:lstStyle/>
          <a:p>
            <a:r>
              <a:rPr lang="en-US" dirty="0"/>
              <a:t>We also do this…..</a:t>
            </a:r>
          </a:p>
        </p:txBody>
      </p:sp>
      <p:pic>
        <p:nvPicPr>
          <p:cNvPr id="5" name="Content Placeholder 4">
            <a:extLst>
              <a:ext uri="{FF2B5EF4-FFF2-40B4-BE49-F238E27FC236}">
                <a16:creationId xmlns:a16="http://schemas.microsoft.com/office/drawing/2014/main" id="{2A1A46D8-A5C4-61D4-1AA9-8A64D7740439}"/>
              </a:ext>
            </a:extLst>
          </p:cNvPr>
          <p:cNvPicPr>
            <a:picLocks noGrp="1" noChangeAspect="1"/>
          </p:cNvPicPr>
          <p:nvPr>
            <p:ph idx="1"/>
          </p:nvPr>
        </p:nvPicPr>
        <p:blipFill>
          <a:blip r:embed="rId2"/>
          <a:stretch>
            <a:fillRect/>
          </a:stretch>
        </p:blipFill>
        <p:spPr>
          <a:xfrm>
            <a:off x="2609192" y="1906954"/>
            <a:ext cx="6589892" cy="3709065"/>
          </a:xfrm>
        </p:spPr>
      </p:pic>
    </p:spTree>
    <p:extLst>
      <p:ext uri="{BB962C8B-B14F-4D97-AF65-F5344CB8AC3E}">
        <p14:creationId xmlns:p14="http://schemas.microsoft.com/office/powerpoint/2010/main" val="410483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9C50-B64E-3596-97F7-EF9DB93E94A8}"/>
              </a:ext>
            </a:extLst>
          </p:cNvPr>
          <p:cNvSpPr>
            <a:spLocks noGrp="1"/>
          </p:cNvSpPr>
          <p:nvPr>
            <p:ph type="title"/>
          </p:nvPr>
        </p:nvSpPr>
        <p:spPr/>
        <p:txBody>
          <a:bodyPr/>
          <a:lstStyle/>
          <a:p>
            <a:r>
              <a:rPr lang="en-US" dirty="0"/>
              <a:t>Proposed Regs…more specific</a:t>
            </a:r>
          </a:p>
        </p:txBody>
      </p:sp>
      <p:pic>
        <p:nvPicPr>
          <p:cNvPr id="5" name="Content Placeholder 4">
            <a:extLst>
              <a:ext uri="{FF2B5EF4-FFF2-40B4-BE49-F238E27FC236}">
                <a16:creationId xmlns:a16="http://schemas.microsoft.com/office/drawing/2014/main" id="{F42FB7C0-6E06-3192-BF15-5CB1D8604D6E}"/>
              </a:ext>
            </a:extLst>
          </p:cNvPr>
          <p:cNvPicPr>
            <a:picLocks noGrp="1" noChangeAspect="1"/>
          </p:cNvPicPr>
          <p:nvPr>
            <p:ph idx="1"/>
          </p:nvPr>
        </p:nvPicPr>
        <p:blipFill>
          <a:blip r:embed="rId2"/>
          <a:stretch>
            <a:fillRect/>
          </a:stretch>
        </p:blipFill>
        <p:spPr>
          <a:xfrm>
            <a:off x="2489812" y="1972020"/>
            <a:ext cx="6689323" cy="3602515"/>
          </a:xfrm>
        </p:spPr>
      </p:pic>
    </p:spTree>
    <p:extLst>
      <p:ext uri="{BB962C8B-B14F-4D97-AF65-F5344CB8AC3E}">
        <p14:creationId xmlns:p14="http://schemas.microsoft.com/office/powerpoint/2010/main" val="362777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FA78-0FE9-7D4B-C04D-F5747A7AA62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11E1F1D-D016-F260-7AD7-617AC4C9B8AA}"/>
              </a:ext>
            </a:extLst>
          </p:cNvPr>
          <p:cNvPicPr>
            <a:picLocks noGrp="1" noChangeAspect="1"/>
          </p:cNvPicPr>
          <p:nvPr>
            <p:ph idx="1"/>
          </p:nvPr>
        </p:nvPicPr>
        <p:blipFill>
          <a:blip r:embed="rId2"/>
          <a:stretch>
            <a:fillRect/>
          </a:stretch>
        </p:blipFill>
        <p:spPr>
          <a:xfrm>
            <a:off x="2754217" y="1901755"/>
            <a:ext cx="5975445" cy="3140939"/>
          </a:xfrm>
        </p:spPr>
      </p:pic>
    </p:spTree>
    <p:extLst>
      <p:ext uri="{BB962C8B-B14F-4D97-AF65-F5344CB8AC3E}">
        <p14:creationId xmlns:p14="http://schemas.microsoft.com/office/powerpoint/2010/main" val="246407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2333625" y="1752600"/>
            <a:ext cx="7524750" cy="21872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959" b="1" dirty="0">
                <a:latin typeface="Garamond"/>
                <a:ea typeface="Garamond"/>
                <a:cs typeface="Garamond"/>
                <a:sym typeface="Garamond"/>
              </a:rPr>
              <a:t>Anyone know what Title IX is?</a:t>
            </a:r>
            <a:br>
              <a:rPr lang="en-US" sz="3959" b="1" dirty="0">
                <a:latin typeface="Garamond"/>
                <a:ea typeface="Garamond"/>
                <a:cs typeface="Garamond"/>
                <a:sym typeface="Garamond"/>
              </a:rPr>
            </a:br>
            <a:r>
              <a:rPr lang="en-US" sz="3959" b="1" dirty="0">
                <a:latin typeface="Garamond"/>
                <a:ea typeface="Garamond"/>
                <a:cs typeface="Garamond"/>
                <a:sym typeface="Garamond"/>
              </a:rPr>
              <a:t>A brief history lesson…</a:t>
            </a:r>
            <a:endParaRPr dirty="0"/>
          </a:p>
        </p:txBody>
      </p:sp>
    </p:spTree>
    <p:extLst>
      <p:ext uri="{BB962C8B-B14F-4D97-AF65-F5344CB8AC3E}">
        <p14:creationId xmlns:p14="http://schemas.microsoft.com/office/powerpoint/2010/main" val="13309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3D6C-6198-429D-AA6C-157BB50A3181}"/>
              </a:ext>
            </a:extLst>
          </p:cNvPr>
          <p:cNvSpPr>
            <a:spLocks noGrp="1"/>
          </p:cNvSpPr>
          <p:nvPr>
            <p:ph type="title"/>
          </p:nvPr>
        </p:nvSpPr>
        <p:spPr>
          <a:xfrm>
            <a:off x="2214282" y="2204110"/>
            <a:ext cx="7996518" cy="1049235"/>
          </a:xfrm>
        </p:spPr>
        <p:txBody>
          <a:bodyPr>
            <a:normAutofit fontScale="90000"/>
          </a:bodyPr>
          <a:lstStyle/>
          <a:p>
            <a:pPr algn="ctr"/>
            <a:r>
              <a:rPr lang="en-US" b="1" dirty="0"/>
              <a:t>At Columbia, over 300 Pregnant students helped with accommodations</a:t>
            </a:r>
          </a:p>
        </p:txBody>
      </p:sp>
    </p:spTree>
    <p:extLst>
      <p:ext uri="{BB962C8B-B14F-4D97-AF65-F5344CB8AC3E}">
        <p14:creationId xmlns:p14="http://schemas.microsoft.com/office/powerpoint/2010/main" val="358672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9153" y="295835"/>
            <a:ext cx="8420100" cy="5334000"/>
          </a:xfrm>
        </p:spPr>
        <p:txBody>
          <a:bodyPr>
            <a:normAutofit/>
          </a:bodyPr>
          <a:lstStyle/>
          <a:p>
            <a:pPr marL="403225" indent="0">
              <a:buNone/>
            </a:pPr>
            <a:r>
              <a:rPr lang="en-US" sz="2400" b="1" dirty="0"/>
              <a:t>Department of Education Office for Civil Rights issued a Report: “</a:t>
            </a:r>
            <a:r>
              <a:rPr lang="en-US" sz="2400" b="1" i="1" dirty="0"/>
              <a:t>Supporting the Academic Success of Pregnant and Parenting Students”</a:t>
            </a:r>
          </a:p>
          <a:p>
            <a:pPr marL="635000" lvl="1" indent="0">
              <a:buNone/>
            </a:pPr>
            <a:endParaRPr lang="en-US" sz="2000" dirty="0"/>
          </a:p>
          <a:p>
            <a:pPr marL="635000" lvl="1" indent="0">
              <a:buNone/>
            </a:pPr>
            <a:r>
              <a:rPr lang="en-US" sz="2000" dirty="0"/>
              <a:t>Addresses issues of assistance, program progression, and leave:</a:t>
            </a:r>
          </a:p>
          <a:p>
            <a:pPr marL="1374775" lvl="2" indent="-287338"/>
            <a:r>
              <a:rPr lang="en-US" sz="2000" dirty="0"/>
              <a:t>Adjustments may be required to ensure access to the educational program (e.g., restroom breaks, larger desks).</a:t>
            </a:r>
          </a:p>
          <a:p>
            <a:pPr marL="1374775" lvl="2" indent="-287338"/>
            <a:r>
              <a:rPr lang="en-US" sz="2000" dirty="0"/>
              <a:t>A student must be reinstated to the status she held when leave related to pregnancy began.</a:t>
            </a:r>
          </a:p>
          <a:p>
            <a:pPr marL="1374775" lvl="2" indent="-287338"/>
            <a:r>
              <a:rPr lang="en-US" sz="2000" dirty="0"/>
              <a:t>Excused absences for medical reasons.</a:t>
            </a:r>
          </a:p>
          <a:p>
            <a:pPr marL="1374775" lvl="2" indent="-287338"/>
            <a:r>
              <a:rPr lang="en-US" sz="2000" dirty="0"/>
              <a:t>Exceptions for late work and class attendance or participation credit.</a:t>
            </a:r>
          </a:p>
        </p:txBody>
      </p:sp>
    </p:spTree>
    <p:extLst>
      <p:ext uri="{BB962C8B-B14F-4D97-AF65-F5344CB8AC3E}">
        <p14:creationId xmlns:p14="http://schemas.microsoft.com/office/powerpoint/2010/main" val="147868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Admissions..</a:t>
            </a:r>
          </a:p>
        </p:txBody>
      </p:sp>
      <p:sp>
        <p:nvSpPr>
          <p:cNvPr id="3" name="Content Placeholder 2"/>
          <p:cNvSpPr>
            <a:spLocks noGrp="1"/>
          </p:cNvSpPr>
          <p:nvPr>
            <p:ph idx="1"/>
          </p:nvPr>
        </p:nvSpPr>
        <p:spPr>
          <a:xfrm>
            <a:off x="1968843" y="1344077"/>
            <a:ext cx="8458200" cy="4399280"/>
          </a:xfrm>
        </p:spPr>
        <p:txBody>
          <a:bodyPr>
            <a:noAutofit/>
          </a:bodyPr>
          <a:lstStyle/>
          <a:p>
            <a:pPr marL="0" indent="0">
              <a:buNone/>
            </a:pPr>
            <a:r>
              <a:rPr lang="en-US" dirty="0"/>
              <a:t>When making a determination about admissions, institutions cannot:</a:t>
            </a:r>
          </a:p>
          <a:p>
            <a:pPr marL="114300" indent="0">
              <a:buNone/>
            </a:pPr>
            <a:endParaRPr lang="en-US" dirty="0"/>
          </a:p>
          <a:p>
            <a:pPr lvl="1"/>
            <a:r>
              <a:rPr lang="en-US" dirty="0"/>
              <a:t>Apply any rule which treats persons differently on the basis of sex;</a:t>
            </a:r>
          </a:p>
          <a:p>
            <a:pPr lvl="1"/>
            <a:r>
              <a:rPr lang="en-US" dirty="0"/>
              <a:t>Discriminate against or exclude an applicant on the basis of pregnancy, childbirth, termination of pregnancy, or related recovery; or</a:t>
            </a:r>
          </a:p>
          <a:p>
            <a:pPr lvl="1"/>
            <a:r>
              <a:rPr lang="en-US" dirty="0"/>
              <a:t>Establish or follow any rule or practice which discriminates on the basis of pregnancy, etc.</a:t>
            </a:r>
          </a:p>
          <a:p>
            <a:pPr lvl="1"/>
            <a:endParaRPr lang="en-US" dirty="0"/>
          </a:p>
          <a:p>
            <a:r>
              <a:rPr lang="en-US" sz="1800" dirty="0"/>
              <a:t>Institutions must treat impairments related to pregnancy in the same way and under the  same policies as any other temporary impairment or physical condition.</a:t>
            </a:r>
          </a:p>
          <a:p>
            <a:r>
              <a:rPr lang="en-US" sz="1800" dirty="0"/>
              <a:t>34 C.F.R. § 106.21</a:t>
            </a:r>
          </a:p>
        </p:txBody>
      </p:sp>
    </p:spTree>
    <p:extLst>
      <p:ext uri="{BB962C8B-B14F-4D97-AF65-F5344CB8AC3E}">
        <p14:creationId xmlns:p14="http://schemas.microsoft.com/office/powerpoint/2010/main" val="160295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 in Employment…</a:t>
            </a:r>
          </a:p>
        </p:txBody>
      </p:sp>
      <p:sp>
        <p:nvSpPr>
          <p:cNvPr id="3" name="Content Placeholder 2"/>
          <p:cNvSpPr>
            <a:spLocks noGrp="1"/>
          </p:cNvSpPr>
          <p:nvPr>
            <p:ph idx="1"/>
          </p:nvPr>
        </p:nvSpPr>
        <p:spPr>
          <a:xfrm>
            <a:off x="1935892" y="2054578"/>
            <a:ext cx="8534400" cy="4346222"/>
          </a:xfrm>
        </p:spPr>
        <p:txBody>
          <a:bodyPr>
            <a:normAutofit/>
          </a:bodyPr>
          <a:lstStyle/>
          <a:p>
            <a:r>
              <a:rPr lang="en-US" dirty="0"/>
              <a:t>Institutions “shall not discriminate against or exclude from employment any employee or applicant for employment on the basis of pregnancy, childbirth, false pregnancy, termination of pregnancy, or recovery therefrom.” 34 C.F.R. § 106.57</a:t>
            </a:r>
          </a:p>
          <a:p>
            <a:endParaRPr lang="en-US" dirty="0"/>
          </a:p>
          <a:p>
            <a:pPr marL="2628900" lvl="6"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71085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Financial aid</a:t>
            </a:r>
          </a:p>
        </p:txBody>
      </p:sp>
      <p:sp>
        <p:nvSpPr>
          <p:cNvPr id="3" name="Content Placeholder 2"/>
          <p:cNvSpPr>
            <a:spLocks noGrp="1"/>
          </p:cNvSpPr>
          <p:nvPr>
            <p:ph idx="1"/>
          </p:nvPr>
        </p:nvSpPr>
        <p:spPr>
          <a:xfrm>
            <a:off x="2133600" y="2269066"/>
            <a:ext cx="7848600" cy="3628813"/>
          </a:xfrm>
        </p:spPr>
        <p:txBody>
          <a:bodyPr>
            <a:normAutofit/>
          </a:bodyPr>
          <a:lstStyle/>
          <a:p>
            <a:r>
              <a:rPr lang="en-US" dirty="0"/>
              <a:t>When awarding financial aid, institutions cannot, on the basis of sex or pregnancy:</a:t>
            </a:r>
          </a:p>
          <a:p>
            <a:pPr lvl="1"/>
            <a:r>
              <a:rPr lang="en-US" dirty="0"/>
              <a:t>Provide different amounts or types of financial aid</a:t>
            </a:r>
          </a:p>
          <a:p>
            <a:pPr lvl="1"/>
            <a:r>
              <a:rPr lang="en-US" dirty="0"/>
              <a:t>Limit eligibility for assistance</a:t>
            </a:r>
          </a:p>
          <a:p>
            <a:pPr lvl="1"/>
            <a:r>
              <a:rPr lang="en-US" dirty="0"/>
              <a:t>Apply different criteria</a:t>
            </a:r>
          </a:p>
          <a:p>
            <a:pPr lvl="1"/>
            <a:r>
              <a:rPr lang="en-US" dirty="0"/>
              <a:t>Discriminate based on marital or parental status</a:t>
            </a:r>
          </a:p>
        </p:txBody>
      </p:sp>
    </p:spTree>
    <p:extLst>
      <p:ext uri="{BB962C8B-B14F-4D97-AF65-F5344CB8AC3E}">
        <p14:creationId xmlns:p14="http://schemas.microsoft.com/office/powerpoint/2010/main" val="88617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Do?</a:t>
            </a:r>
          </a:p>
        </p:txBody>
      </p:sp>
      <p:sp>
        <p:nvSpPr>
          <p:cNvPr id="3" name="Content Placeholder 2"/>
          <p:cNvSpPr>
            <a:spLocks noGrp="1"/>
          </p:cNvSpPr>
          <p:nvPr>
            <p:ph idx="1"/>
          </p:nvPr>
        </p:nvSpPr>
        <p:spPr>
          <a:xfrm>
            <a:off x="2209800" y="2257778"/>
            <a:ext cx="7772400" cy="3563902"/>
          </a:xfrm>
        </p:spPr>
        <p:txBody>
          <a:bodyPr>
            <a:normAutofit/>
          </a:bodyPr>
          <a:lstStyle/>
          <a:p>
            <a:r>
              <a:rPr lang="en-US" dirty="0"/>
              <a:t>Work with pregnant and parenting students individually and come up with an academic plan tailored to each student’s needs and focused on academic success.</a:t>
            </a:r>
          </a:p>
          <a:p>
            <a:r>
              <a:rPr lang="en-US" dirty="0"/>
              <a:t>Advise pregnant and parenting students of the availability of programs and services to help them stay in school and maintain their educational progress.</a:t>
            </a:r>
          </a:p>
          <a:p>
            <a:r>
              <a:rPr lang="en-US" dirty="0"/>
              <a:t>Tell them to call us, and register with Title IX.</a:t>
            </a:r>
          </a:p>
          <a:p>
            <a:r>
              <a:rPr lang="en-US" dirty="0"/>
              <a:t>Next steps.</a:t>
            </a:r>
          </a:p>
        </p:txBody>
      </p:sp>
    </p:spTree>
    <p:extLst>
      <p:ext uri="{BB962C8B-B14F-4D97-AF65-F5344CB8AC3E}">
        <p14:creationId xmlns:p14="http://schemas.microsoft.com/office/powerpoint/2010/main" val="107668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06B4-C579-F640-97F1-F0A4B895EE56}"/>
              </a:ext>
            </a:extLst>
          </p:cNvPr>
          <p:cNvSpPr>
            <a:spLocks noGrp="1"/>
          </p:cNvSpPr>
          <p:nvPr>
            <p:ph type="title"/>
          </p:nvPr>
        </p:nvSpPr>
        <p:spPr>
          <a:xfrm>
            <a:off x="1268963" y="424049"/>
            <a:ext cx="10131123" cy="1049235"/>
          </a:xfrm>
        </p:spPr>
        <p:txBody>
          <a:bodyPr/>
          <a:lstStyle/>
          <a:p>
            <a:r>
              <a:rPr lang="en-US" cap="none" dirty="0"/>
              <a:t>https://universitylife.columbia.edu/content/accommodations-pregnant-students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6CD08CF9-786F-4712-A65D-98EA56FDD8C4}"/>
              </a:ext>
            </a:extLst>
          </p:cNvPr>
          <p:cNvPicPr>
            <a:picLocks noGrp="1" noChangeAspect="1"/>
          </p:cNvPicPr>
          <p:nvPr>
            <p:ph idx="1"/>
          </p:nvPr>
        </p:nvPicPr>
        <p:blipFill>
          <a:blip r:embed="rId2"/>
          <a:stretch>
            <a:fillRect/>
          </a:stretch>
        </p:blipFill>
        <p:spPr>
          <a:xfrm>
            <a:off x="3073304" y="1953372"/>
            <a:ext cx="5395718" cy="4037356"/>
          </a:xfrm>
        </p:spPr>
      </p:pic>
    </p:spTree>
    <p:extLst>
      <p:ext uri="{BB962C8B-B14F-4D97-AF65-F5344CB8AC3E}">
        <p14:creationId xmlns:p14="http://schemas.microsoft.com/office/powerpoint/2010/main" val="165509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Don’t assume what pregnant students can do or cannot do.</a:t>
            </a:r>
          </a:p>
          <a:p>
            <a:r>
              <a:rPr lang="en-US" dirty="0"/>
              <a:t>Don’t tell students at admissions interviews, or at orientation or in advising that they should NOT GET PREGNANT.</a:t>
            </a:r>
          </a:p>
          <a:p>
            <a:r>
              <a:rPr lang="en-US" dirty="0"/>
              <a:t>Don’t rely on “drop one test” rules to accommodate students.</a:t>
            </a:r>
          </a:p>
          <a:p>
            <a:endParaRPr lang="en-US" dirty="0"/>
          </a:p>
        </p:txBody>
      </p:sp>
      <p:sp>
        <p:nvSpPr>
          <p:cNvPr id="4" name="Title 3"/>
          <p:cNvSpPr>
            <a:spLocks noGrp="1"/>
          </p:cNvSpPr>
          <p:nvPr>
            <p:ph type="title"/>
          </p:nvPr>
        </p:nvSpPr>
        <p:spPr/>
        <p:txBody>
          <a:bodyPr/>
          <a:lstStyle/>
          <a:p>
            <a:r>
              <a:rPr lang="en-US" b="1" dirty="0"/>
              <a:t>What NOT TO DO</a:t>
            </a:r>
          </a:p>
        </p:txBody>
      </p:sp>
    </p:spTree>
    <p:extLst>
      <p:ext uri="{BB962C8B-B14F-4D97-AF65-F5344CB8AC3E}">
        <p14:creationId xmlns:p14="http://schemas.microsoft.com/office/powerpoint/2010/main" val="3939327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65CD-40B6-F747-8B87-FA748317C83E}"/>
              </a:ext>
            </a:extLst>
          </p:cNvPr>
          <p:cNvSpPr>
            <a:spLocks noGrp="1"/>
          </p:cNvSpPr>
          <p:nvPr>
            <p:ph type="title"/>
          </p:nvPr>
        </p:nvSpPr>
        <p:spPr/>
        <p:txBody>
          <a:bodyPr>
            <a:normAutofit fontScale="90000"/>
          </a:bodyPr>
          <a:lstStyle/>
          <a:p>
            <a:r>
              <a:rPr lang="en-US" b="1" dirty="0"/>
              <a:t>Amount of LEAVE GENERALLY ACCORDING TO DISABILITY LEAVE:  SCHOOLS DETERMINE</a:t>
            </a:r>
          </a:p>
        </p:txBody>
      </p:sp>
      <p:sp>
        <p:nvSpPr>
          <p:cNvPr id="3" name="Content Placeholder 2">
            <a:extLst>
              <a:ext uri="{FF2B5EF4-FFF2-40B4-BE49-F238E27FC236}">
                <a16:creationId xmlns:a16="http://schemas.microsoft.com/office/drawing/2014/main" id="{372B091A-A950-5745-848F-9A9ED3204BA8}"/>
              </a:ext>
            </a:extLst>
          </p:cNvPr>
          <p:cNvSpPr>
            <a:spLocks noGrp="1"/>
          </p:cNvSpPr>
          <p:nvPr>
            <p:ph idx="1"/>
          </p:nvPr>
        </p:nvSpPr>
        <p:spPr/>
        <p:txBody>
          <a:bodyPr/>
          <a:lstStyle/>
          <a:p>
            <a:r>
              <a:rPr lang="en-US" dirty="0"/>
              <a:t>ACCOMODATIONS DURING PROEGNANCY WE WORK WITH YOU, AND WITH STUDENTS IN TANDEM</a:t>
            </a:r>
          </a:p>
          <a:p>
            <a:r>
              <a:rPr lang="en-US" dirty="0"/>
              <a:t>“REASONABLE ACCOMODATIONS”</a:t>
            </a:r>
          </a:p>
          <a:p>
            <a:r>
              <a:rPr lang="en-US" dirty="0"/>
              <a:t>DURING PREGNANCY, AND SHORTLY AFTER BABY COMES</a:t>
            </a:r>
          </a:p>
        </p:txBody>
      </p:sp>
    </p:spTree>
    <p:extLst>
      <p:ext uri="{BB962C8B-B14F-4D97-AF65-F5344CB8AC3E}">
        <p14:creationId xmlns:p14="http://schemas.microsoft.com/office/powerpoint/2010/main" val="266663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Parenting Accommodations?</a:t>
            </a:r>
          </a:p>
        </p:txBody>
      </p:sp>
      <p:sp>
        <p:nvSpPr>
          <p:cNvPr id="3" name="Content Placeholder 2"/>
          <p:cNvSpPr>
            <a:spLocks noGrp="1"/>
          </p:cNvSpPr>
          <p:nvPr>
            <p:ph idx="1"/>
          </p:nvPr>
        </p:nvSpPr>
        <p:spPr>
          <a:xfrm>
            <a:off x="1905000" y="2065866"/>
            <a:ext cx="8382000" cy="3527213"/>
          </a:xfrm>
        </p:spPr>
        <p:txBody>
          <a:bodyPr>
            <a:normAutofit/>
          </a:bodyPr>
          <a:lstStyle/>
          <a:p>
            <a:r>
              <a:rPr lang="en-US" b="1" dirty="0"/>
              <a:t>Department of Education Guidance states: </a:t>
            </a:r>
          </a:p>
          <a:p>
            <a:pPr lvl="1"/>
            <a:r>
              <a:rPr lang="en-US" dirty="0"/>
              <a:t>Should have some policies that allow parenting students to take leave time or make up hours for “parenting students (both </a:t>
            </a:r>
            <a:r>
              <a:rPr lang="en-US" b="1" i="1" dirty="0"/>
              <a:t>male </a:t>
            </a:r>
            <a:r>
              <a:rPr lang="en-US" dirty="0"/>
              <a:t>and female) who need to take their children to doctors’ appointments or to take care of their sick children.”</a:t>
            </a:r>
          </a:p>
          <a:p>
            <a:r>
              <a:rPr lang="en-US" b="1" dirty="0"/>
              <a:t>Department of Education Guidance </a:t>
            </a:r>
            <a:r>
              <a:rPr lang="en-US" dirty="0"/>
              <a:t>encourages schools to “designate a private room for young mothers to breastfeed, pump milk, or address other needs related to breastfeeding.”</a:t>
            </a:r>
          </a:p>
          <a:p>
            <a:pPr lvl="1"/>
            <a:r>
              <a:rPr lang="en-US" dirty="0"/>
              <a:t>Make sure you make the list of lactation rooms available.</a:t>
            </a:r>
          </a:p>
        </p:txBody>
      </p:sp>
    </p:spTree>
    <p:extLst>
      <p:ext uri="{BB962C8B-B14F-4D97-AF65-F5344CB8AC3E}">
        <p14:creationId xmlns:p14="http://schemas.microsoft.com/office/powerpoint/2010/main" val="117387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descr="Displaying scrn-1-cropped.png"/>
          <p:cNvSpPr/>
          <p:nvPr/>
        </p:nvSpPr>
        <p:spPr>
          <a:xfrm>
            <a:off x="2799160" y="-182563"/>
            <a:ext cx="2286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4" name="Google Shape;94;p6"/>
          <p:cNvPicPr preferRelativeResize="0">
            <a:picLocks noGrp="1"/>
          </p:cNvPicPr>
          <p:nvPr>
            <p:ph type="body" idx="1"/>
          </p:nvPr>
        </p:nvPicPr>
        <p:blipFill rotWithShape="1">
          <a:blip r:embed="rId3">
            <a:alphaModFix/>
          </a:blip>
          <a:srcRect/>
          <a:stretch/>
        </p:blipFill>
        <p:spPr>
          <a:xfrm>
            <a:off x="1921210" y="858553"/>
            <a:ext cx="2213099" cy="4785079"/>
          </a:xfrm>
          <a:prstGeom prst="rect">
            <a:avLst/>
          </a:prstGeom>
          <a:noFill/>
          <a:ln>
            <a:noFill/>
          </a:ln>
        </p:spPr>
      </p:pic>
      <p:pic>
        <p:nvPicPr>
          <p:cNvPr id="95" name="Google Shape;95;p6"/>
          <p:cNvPicPr preferRelativeResize="0">
            <a:picLocks noGrp="1"/>
          </p:cNvPicPr>
          <p:nvPr>
            <p:ph type="body" idx="2"/>
          </p:nvPr>
        </p:nvPicPr>
        <p:blipFill rotWithShape="1">
          <a:blip r:embed="rId4">
            <a:alphaModFix/>
          </a:blip>
          <a:srcRect/>
          <a:stretch/>
        </p:blipFill>
        <p:spPr>
          <a:xfrm>
            <a:off x="5233737" y="1202179"/>
            <a:ext cx="4559968" cy="3886214"/>
          </a:xfrm>
          <a:prstGeom prst="rect">
            <a:avLst/>
          </a:prstGeom>
          <a:noFill/>
          <a:ln>
            <a:noFill/>
          </a:ln>
        </p:spPr>
      </p:pic>
      <p:sp>
        <p:nvSpPr>
          <p:cNvPr id="96" name="Google Shape;96;p6"/>
          <p:cNvSpPr txBox="1"/>
          <p:nvPr/>
        </p:nvSpPr>
        <p:spPr>
          <a:xfrm>
            <a:off x="413657" y="160055"/>
            <a:ext cx="590674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effectLst/>
                <a:uLnTx/>
                <a:uFillTx/>
                <a:latin typeface="Garamond"/>
                <a:ea typeface="Garamond"/>
                <a:cs typeface="Garamond"/>
                <a:sym typeface="Garamond"/>
              </a:rPr>
              <a:t>Title IX. . .</a:t>
            </a:r>
            <a:r>
              <a:rPr kumimoji="0" lang="en-US" sz="3200" b="1" i="1" u="none" strike="noStrike" kern="0" cap="none" spc="0" normalizeH="0" baseline="0" noProof="0" dirty="0">
                <a:ln>
                  <a:noFill/>
                </a:ln>
                <a:effectLst/>
                <a:uLnTx/>
                <a:uFillTx/>
                <a:latin typeface="Garamond"/>
                <a:ea typeface="Garamond"/>
                <a:cs typeface="Garamond"/>
                <a:sym typeface="Garamond"/>
              </a:rPr>
              <a:t>The Beginning</a:t>
            </a:r>
            <a:endParaRPr kumimoji="0" sz="1400" b="0" i="0" u="none" strike="noStrike" kern="0" cap="none" spc="0" normalizeH="0" baseline="0" noProof="0" dirty="0">
              <a:ln>
                <a:noFill/>
              </a:ln>
              <a:effectLst/>
              <a:uLnTx/>
              <a:uFillTx/>
              <a:latin typeface="Arial"/>
              <a:cs typeface="Arial"/>
              <a:sym typeface="Arial"/>
            </a:endParaRPr>
          </a:p>
        </p:txBody>
      </p:sp>
    </p:spTree>
    <p:extLst>
      <p:ext uri="{BB962C8B-B14F-4D97-AF65-F5344CB8AC3E}">
        <p14:creationId xmlns:p14="http://schemas.microsoft.com/office/powerpoint/2010/main" val="1084505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OCR Investigations on these Cases on the increase</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 Recent increases in OCR complaints that mention pregnancy may lead to increased enforcement efforts from the Department.</a:t>
            </a:r>
          </a:p>
          <a:p>
            <a:pPr lvl="1"/>
            <a:r>
              <a:rPr lang="en-US" dirty="0"/>
              <a:t>From </a:t>
            </a:r>
            <a:r>
              <a:rPr lang="en-US" b="1" dirty="0"/>
              <a:t>2009‐2012</a:t>
            </a:r>
            <a:r>
              <a:rPr lang="en-US" dirty="0"/>
              <a:t>, complaints to OCR raised the issue of pregnancy or parenting‐related discrimination </a:t>
            </a:r>
            <a:r>
              <a:rPr lang="en-US" b="1" dirty="0"/>
              <a:t>59 times</a:t>
            </a:r>
          </a:p>
          <a:p>
            <a:pPr lvl="1"/>
            <a:r>
              <a:rPr lang="en-US" dirty="0"/>
              <a:t>From </a:t>
            </a:r>
            <a:r>
              <a:rPr lang="en-US" b="1" dirty="0"/>
              <a:t>2013‐2016</a:t>
            </a:r>
            <a:r>
              <a:rPr lang="en-US" dirty="0"/>
              <a:t>, the issue was raised </a:t>
            </a:r>
            <a:r>
              <a:rPr lang="en-US" b="1" dirty="0"/>
              <a:t>138 times.</a:t>
            </a:r>
          </a:p>
          <a:p>
            <a:r>
              <a:rPr lang="en-US" dirty="0">
                <a:highlight>
                  <a:srgbClr val="FFFF00"/>
                </a:highlight>
              </a:rPr>
              <a:t>OCR Investigation:  Saddleback College (September 2015) School of Nursing clinical instructor gave student failing grade and allegedly told student to “retake the class when she was no longer pregnant.” </a:t>
            </a:r>
          </a:p>
        </p:txBody>
      </p:sp>
      <p:sp>
        <p:nvSpPr>
          <p:cNvPr id="4" name="Content Placeholder 3">
            <a:extLst>
              <a:ext uri="{FF2B5EF4-FFF2-40B4-BE49-F238E27FC236}">
                <a16:creationId xmlns:a16="http://schemas.microsoft.com/office/drawing/2014/main" id="{C08D80D1-934C-C74A-997E-6773D1798218}"/>
              </a:ext>
            </a:extLst>
          </p:cNvPr>
          <p:cNvSpPr>
            <a:spLocks noGrp="1"/>
          </p:cNvSpPr>
          <p:nvPr>
            <p:ph sz="half" idx="2"/>
          </p:nvPr>
        </p:nvSpPr>
        <p:spPr>
          <a:xfrm>
            <a:off x="6413771" y="2017343"/>
            <a:ext cx="4645152" cy="4035768"/>
          </a:xfrm>
        </p:spPr>
        <p:txBody>
          <a:bodyPr>
            <a:normAutofit fontScale="70000" lnSpcReduction="20000"/>
          </a:bodyPr>
          <a:lstStyle/>
          <a:p>
            <a:r>
              <a:rPr lang="en-US" dirty="0"/>
              <a:t> (The regulations, at 34 C.F.R. §106.40(a), state that recipients may not apply any rule concerning a student’s actual or potential parental, family, or marital status that treats students differently on the basis of sex. 34 C.F.R. §106.40(b) states that, generally, recipients may not discriminate against any student or exclude any student from its education program or activity on the basis of the student’s pregnancy or childbirth.   Resolution:  </a:t>
            </a:r>
            <a:r>
              <a:rPr lang="en-US" dirty="0">
                <a:highlight>
                  <a:srgbClr val="FFFF00"/>
                </a:highlight>
              </a:rPr>
              <a:t>The Recipient, without admitting any violation of federal law, voluntarily agreed to enter into the attached Agreement with OCR to resolve the complaint. The Agreement requires the Recipient to draft written guidance and conduct training on the Recipient’s nondiscrimination policies and regulations and with respect to its responsibilities for investigating complaints of discrimination, complete a formal investigation of the Complainant’s sex discrimination complaint, </a:t>
            </a:r>
            <a:r>
              <a:rPr lang="en-US" dirty="0">
                <a:solidFill>
                  <a:srgbClr val="FF0000"/>
                </a:solidFill>
                <a:highlight>
                  <a:srgbClr val="FFFF00"/>
                </a:highlight>
              </a:rPr>
              <a:t>and to reenroll the Complainant in the Recipient’s nursing program. </a:t>
            </a:r>
            <a:endParaRPr lang="en-US" b="1" dirty="0">
              <a:solidFill>
                <a:srgbClr val="FF0000"/>
              </a:solidFill>
              <a:highlight>
                <a:srgbClr val="FFFF00"/>
              </a:highlight>
            </a:endParaRPr>
          </a:p>
          <a:p>
            <a:endParaRPr lang="en-US" dirty="0"/>
          </a:p>
        </p:txBody>
      </p:sp>
    </p:spTree>
    <p:extLst>
      <p:ext uri="{BB962C8B-B14F-4D97-AF65-F5344CB8AC3E}">
        <p14:creationId xmlns:p14="http://schemas.microsoft.com/office/powerpoint/2010/main" val="32647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Suggestions</a:t>
            </a:r>
          </a:p>
        </p:txBody>
      </p:sp>
      <p:sp>
        <p:nvSpPr>
          <p:cNvPr id="3" name="Content Placeholder 2"/>
          <p:cNvSpPr>
            <a:spLocks noGrp="1"/>
          </p:cNvSpPr>
          <p:nvPr>
            <p:ph idx="1"/>
          </p:nvPr>
        </p:nvSpPr>
        <p:spPr>
          <a:xfrm>
            <a:off x="1866900" y="1853754"/>
            <a:ext cx="8458200" cy="3967926"/>
          </a:xfrm>
        </p:spPr>
        <p:txBody>
          <a:bodyPr>
            <a:normAutofit fontScale="92500"/>
          </a:bodyPr>
          <a:lstStyle/>
          <a:p>
            <a:r>
              <a:rPr lang="en-US" sz="2200" dirty="0"/>
              <a:t>Be aware that students do NOT have to identify as pregnant, even if obvious.</a:t>
            </a:r>
          </a:p>
          <a:p>
            <a:pPr marL="1260475" lvl="1"/>
            <a:r>
              <a:rPr lang="en-US" sz="2200" dirty="0"/>
              <a:t>Students must choose to voluntarily identify.</a:t>
            </a:r>
          </a:p>
          <a:p>
            <a:r>
              <a:rPr lang="en-US" sz="2200" dirty="0"/>
              <a:t>Tell students that if they become pregnant, they can share and then we will support them, and get them accommodations necessary to succeed.</a:t>
            </a:r>
          </a:p>
          <a:p>
            <a:r>
              <a:rPr lang="en-US" sz="2200" dirty="0"/>
              <a:t>Communicate what we can do, don’t assume knowledge</a:t>
            </a:r>
          </a:p>
          <a:p>
            <a:r>
              <a:rPr lang="en-US" sz="2200" dirty="0"/>
              <a:t>Be clear about program requirements, make sure students know that they will be restored to the position they were in when they left and will not be penalized.</a:t>
            </a:r>
          </a:p>
          <a:p>
            <a:r>
              <a:rPr lang="en-US" sz="2200" dirty="0"/>
              <a:t>Must make up work.</a:t>
            </a:r>
          </a:p>
          <a:p>
            <a:endParaRPr lang="en-US" sz="2200" dirty="0"/>
          </a:p>
        </p:txBody>
      </p:sp>
    </p:spTree>
    <p:extLst>
      <p:ext uri="{BB962C8B-B14F-4D97-AF65-F5344CB8AC3E}">
        <p14:creationId xmlns:p14="http://schemas.microsoft.com/office/powerpoint/2010/main" val="20247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do we tell the Students when they ask for Accommodations?</a:t>
            </a:r>
          </a:p>
        </p:txBody>
      </p:sp>
      <p:sp>
        <p:nvSpPr>
          <p:cNvPr id="3" name="Content Placeholder 2"/>
          <p:cNvSpPr>
            <a:spLocks noGrp="1"/>
          </p:cNvSpPr>
          <p:nvPr>
            <p:ph idx="1"/>
          </p:nvPr>
        </p:nvSpPr>
        <p:spPr>
          <a:xfrm>
            <a:off x="1451579" y="1853754"/>
            <a:ext cx="9933816" cy="4166046"/>
          </a:xfrm>
        </p:spPr>
        <p:txBody>
          <a:bodyPr>
            <a:noAutofit/>
          </a:bodyPr>
          <a:lstStyle/>
          <a:p>
            <a:r>
              <a:rPr lang="en-US" sz="1800" dirty="0"/>
              <a:t>Many options:</a:t>
            </a:r>
          </a:p>
          <a:p>
            <a:pPr lvl="1" algn="just">
              <a:lnSpc>
                <a:spcPct val="100000"/>
              </a:lnSpc>
            </a:pPr>
            <a:r>
              <a:rPr lang="en-US" dirty="0"/>
              <a:t>Request a leave and will be re-instated to position they were in when they left </a:t>
            </a:r>
            <a:r>
              <a:rPr lang="en-US" dirty="0">
                <a:solidFill>
                  <a:schemeClr val="accent1"/>
                </a:solidFill>
              </a:rPr>
              <a:t>(BUT DO NOT TELL THEM THAT THEY MUST TAKE A LEAVE!)</a:t>
            </a:r>
          </a:p>
          <a:p>
            <a:pPr lvl="1"/>
            <a:r>
              <a:rPr lang="en-US" dirty="0"/>
              <a:t>Continue with accommodations</a:t>
            </a:r>
          </a:p>
          <a:p>
            <a:r>
              <a:rPr lang="en-US" sz="1800" dirty="0"/>
              <a:t>Accommodations will depend on the nature of the academic work.</a:t>
            </a:r>
          </a:p>
          <a:p>
            <a:pPr lvl="1"/>
            <a:r>
              <a:rPr lang="en-US" dirty="0"/>
              <a:t>Papers, quizzes, tests can be made up later.</a:t>
            </a:r>
          </a:p>
          <a:p>
            <a:pPr lvl="1"/>
            <a:r>
              <a:rPr lang="en-US" dirty="0"/>
              <a:t>INCOMPLETES ARE AVAILABLE</a:t>
            </a:r>
          </a:p>
          <a:p>
            <a:pPr lvl="1" algn="just">
              <a:lnSpc>
                <a:spcPct val="100000"/>
              </a:lnSpc>
            </a:pPr>
            <a:r>
              <a:rPr lang="en-US" dirty="0"/>
              <a:t>Clinical rotations, group projects, lab work may require more creativity when determining how (or whether) to accommodate a student.</a:t>
            </a:r>
          </a:p>
          <a:p>
            <a:r>
              <a:rPr lang="en-US" sz="1800" dirty="0"/>
              <a:t>Determine in consultation with faculty.</a:t>
            </a:r>
          </a:p>
          <a:p>
            <a:pPr>
              <a:lnSpc>
                <a:spcPct val="100000"/>
              </a:lnSpc>
            </a:pPr>
            <a:r>
              <a:rPr lang="en-US" sz="1800" dirty="0"/>
              <a:t>Check‐in requirement with student prior to accommodations expiring or student returning from leave.</a:t>
            </a:r>
          </a:p>
          <a:p>
            <a:pPr marL="342900" lvl="1" indent="0">
              <a:buNone/>
            </a:pPr>
            <a:endParaRPr lang="en-US" dirty="0"/>
          </a:p>
        </p:txBody>
      </p:sp>
    </p:spTree>
    <p:extLst>
      <p:ext uri="{BB962C8B-B14F-4D97-AF65-F5344CB8AC3E}">
        <p14:creationId xmlns:p14="http://schemas.microsoft.com/office/powerpoint/2010/main" val="1328874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59" y="838201"/>
            <a:ext cx="12192000" cy="1524000"/>
          </a:xfrm>
        </p:spPr>
        <p:txBody>
          <a:bodyPr>
            <a:normAutofit/>
          </a:bodyPr>
          <a:lstStyle/>
          <a:p>
            <a:r>
              <a:rPr lang="en-US" sz="3600" b="1" dirty="0">
                <a:solidFill>
                  <a:schemeClr val="accent1"/>
                </a:solidFill>
                <a:latin typeface="Garamond" charset="0"/>
                <a:ea typeface="Garamond" charset="0"/>
                <a:cs typeface="Garamond" charset="0"/>
              </a:rPr>
              <a:t>   </a:t>
            </a:r>
            <a:r>
              <a:rPr lang="en-US" sz="3600" b="1" u="sng" dirty="0">
                <a:solidFill>
                  <a:schemeClr val="accent1"/>
                </a:solidFill>
                <a:latin typeface="Garamond" charset="0"/>
                <a:ea typeface="Garamond" charset="0"/>
                <a:cs typeface="Garamond" charset="0"/>
              </a:rPr>
              <a:t>Accommodations</a:t>
            </a:r>
            <a:r>
              <a:rPr lang="en-US" sz="3600" b="1" dirty="0">
                <a:solidFill>
                  <a:schemeClr val="accent1"/>
                </a:solidFill>
                <a:latin typeface="Garamond" charset="0"/>
                <a:ea typeface="Garamond" charset="0"/>
                <a:cs typeface="Garamond" charset="0"/>
              </a:rPr>
              <a:t>         </a:t>
            </a:r>
            <a:r>
              <a:rPr lang="en-US" sz="3600" b="1" u="sng" dirty="0">
                <a:solidFill>
                  <a:schemeClr val="accent1"/>
                </a:solidFill>
                <a:latin typeface="Garamond" charset="0"/>
                <a:ea typeface="Garamond" charset="0"/>
                <a:cs typeface="Garamond" charset="0"/>
              </a:rPr>
              <a:t>Leave of ABSENCE</a:t>
            </a:r>
            <a:br>
              <a:rPr lang="en-US" sz="3600" b="1" u="sng" dirty="0">
                <a:solidFill>
                  <a:schemeClr val="accent1"/>
                </a:solidFill>
                <a:latin typeface="Garamond" charset="0"/>
                <a:ea typeface="Garamond" charset="0"/>
                <a:cs typeface="Garamond" charset="0"/>
              </a:rPr>
            </a:br>
            <a:endParaRPr lang="en-US" sz="3600" b="1" u="sng" dirty="0">
              <a:solidFill>
                <a:schemeClr val="accent1"/>
              </a:solidFill>
              <a:latin typeface="Garamond" charset="0"/>
              <a:ea typeface="Garamond" charset="0"/>
              <a:cs typeface="Garamond" charset="0"/>
            </a:endParaRPr>
          </a:p>
        </p:txBody>
      </p:sp>
      <p:sp>
        <p:nvSpPr>
          <p:cNvPr id="5" name="Content Placeholder 4"/>
          <p:cNvSpPr>
            <a:spLocks noGrp="1"/>
          </p:cNvSpPr>
          <p:nvPr>
            <p:ph sz="half" idx="1"/>
          </p:nvPr>
        </p:nvSpPr>
        <p:spPr>
          <a:xfrm>
            <a:off x="903096" y="1972734"/>
            <a:ext cx="4038600" cy="4525963"/>
          </a:xfrm>
        </p:spPr>
        <p:txBody>
          <a:bodyPr>
            <a:normAutofit/>
          </a:bodyPr>
          <a:lstStyle/>
          <a:p>
            <a:pPr>
              <a:lnSpc>
                <a:spcPct val="100000"/>
              </a:lnSpc>
            </a:pPr>
            <a:r>
              <a:rPr lang="en-US" sz="2400" dirty="0">
                <a:latin typeface="Garamond" charset="0"/>
                <a:ea typeface="Garamond" charset="0"/>
                <a:cs typeface="Garamond" charset="0"/>
              </a:rPr>
              <a:t>Relieved of full time duties</a:t>
            </a:r>
          </a:p>
          <a:p>
            <a:pPr>
              <a:lnSpc>
                <a:spcPct val="100000"/>
              </a:lnSpc>
            </a:pPr>
            <a:r>
              <a:rPr lang="en-US" sz="2400" dirty="0">
                <a:latin typeface="Garamond" charset="0"/>
                <a:ea typeface="Garamond" charset="0"/>
                <a:cs typeface="Garamond" charset="0"/>
              </a:rPr>
              <a:t>Extension of coursework or certain academic responsibilities</a:t>
            </a:r>
          </a:p>
          <a:p>
            <a:pPr>
              <a:lnSpc>
                <a:spcPct val="100000"/>
              </a:lnSpc>
            </a:pPr>
            <a:r>
              <a:rPr lang="en-US" sz="2400" dirty="0">
                <a:latin typeface="Garamond" charset="0"/>
                <a:ea typeface="Garamond" charset="0"/>
                <a:cs typeface="Garamond" charset="0"/>
              </a:rPr>
              <a:t>Eligibility clock extended</a:t>
            </a:r>
          </a:p>
          <a:p>
            <a:pPr>
              <a:lnSpc>
                <a:spcPct val="100000"/>
              </a:lnSpc>
            </a:pPr>
            <a:r>
              <a:rPr lang="en-US" sz="2400" dirty="0">
                <a:latin typeface="Garamond" charset="0"/>
                <a:ea typeface="Garamond" charset="0"/>
                <a:cs typeface="Garamond" charset="0"/>
              </a:rPr>
              <a:t>Financial support remains intact</a:t>
            </a:r>
          </a:p>
          <a:p>
            <a:pPr>
              <a:lnSpc>
                <a:spcPct val="100000"/>
              </a:lnSpc>
            </a:pPr>
            <a:r>
              <a:rPr lang="en-US" sz="2400" dirty="0">
                <a:latin typeface="Garamond" charset="0"/>
                <a:ea typeface="Garamond" charset="0"/>
                <a:cs typeface="Garamond" charset="0"/>
              </a:rPr>
              <a:t>May be altered</a:t>
            </a:r>
          </a:p>
        </p:txBody>
      </p:sp>
      <p:sp>
        <p:nvSpPr>
          <p:cNvPr id="6" name="Content Placeholder 5"/>
          <p:cNvSpPr>
            <a:spLocks noGrp="1"/>
          </p:cNvSpPr>
          <p:nvPr>
            <p:ph sz="half" idx="2"/>
          </p:nvPr>
        </p:nvSpPr>
        <p:spPr>
          <a:xfrm>
            <a:off x="6209371" y="1972734"/>
            <a:ext cx="4038600" cy="4153430"/>
          </a:xfrm>
        </p:spPr>
        <p:txBody>
          <a:bodyPr>
            <a:normAutofit/>
          </a:bodyPr>
          <a:lstStyle/>
          <a:p>
            <a:pPr>
              <a:lnSpc>
                <a:spcPct val="100000"/>
              </a:lnSpc>
            </a:pPr>
            <a:r>
              <a:rPr lang="en-US" sz="2400" dirty="0">
                <a:latin typeface="Garamond" charset="0"/>
                <a:ea typeface="Garamond" charset="0"/>
                <a:cs typeface="Garamond" charset="0"/>
              </a:rPr>
              <a:t>Relieved of all responsibilities</a:t>
            </a:r>
          </a:p>
          <a:p>
            <a:pPr>
              <a:lnSpc>
                <a:spcPct val="100000"/>
              </a:lnSpc>
            </a:pPr>
            <a:r>
              <a:rPr lang="en-US" sz="2400" dirty="0">
                <a:latin typeface="Garamond" charset="0"/>
                <a:ea typeface="Garamond" charset="0"/>
                <a:cs typeface="Garamond" charset="0"/>
              </a:rPr>
              <a:t>Stops coursework/academic requirements</a:t>
            </a:r>
          </a:p>
          <a:p>
            <a:pPr>
              <a:lnSpc>
                <a:spcPct val="100000"/>
              </a:lnSpc>
            </a:pPr>
            <a:r>
              <a:rPr lang="en-US" sz="2400" dirty="0">
                <a:latin typeface="Garamond" charset="0"/>
                <a:ea typeface="Garamond" charset="0"/>
                <a:cs typeface="Garamond" charset="0"/>
              </a:rPr>
              <a:t>Stops eligibility clock</a:t>
            </a:r>
          </a:p>
          <a:p>
            <a:pPr>
              <a:lnSpc>
                <a:spcPct val="100000"/>
              </a:lnSpc>
            </a:pPr>
            <a:r>
              <a:rPr lang="en-US" sz="2400" dirty="0">
                <a:latin typeface="Garamond" charset="0"/>
                <a:ea typeface="Garamond" charset="0"/>
                <a:cs typeface="Garamond" charset="0"/>
              </a:rPr>
              <a:t>May forgo financial support entirely</a:t>
            </a:r>
          </a:p>
          <a:p>
            <a:pPr>
              <a:lnSpc>
                <a:spcPct val="100000"/>
              </a:lnSpc>
            </a:pPr>
            <a:r>
              <a:rPr lang="en-US" sz="2400" dirty="0">
                <a:latin typeface="Garamond" charset="0"/>
                <a:ea typeface="Garamond" charset="0"/>
                <a:cs typeface="Garamond" charset="0"/>
              </a:rPr>
              <a:t>May have timeframe governing return</a:t>
            </a:r>
          </a:p>
        </p:txBody>
      </p:sp>
    </p:spTree>
    <p:extLst>
      <p:ext uri="{BB962C8B-B14F-4D97-AF65-F5344CB8AC3E}">
        <p14:creationId xmlns:p14="http://schemas.microsoft.com/office/powerpoint/2010/main" val="56066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338" y="438148"/>
            <a:ext cx="9144000" cy="2762252"/>
          </a:xfrm>
        </p:spPr>
        <p:txBody>
          <a:bodyPr>
            <a:normAutofit/>
          </a:bodyPr>
          <a:lstStyle/>
          <a:p>
            <a:r>
              <a:rPr lang="en-US" sz="2800" b="1" dirty="0"/>
              <a:t>Don’t assume your institution can make decisions about what the student can or should and cannot or should not do! </a:t>
            </a:r>
            <a:br>
              <a:rPr lang="en-US" sz="2800" b="1" dirty="0"/>
            </a:br>
            <a:br>
              <a:rPr lang="en-US" sz="2800" b="1" dirty="0"/>
            </a:br>
            <a:endParaRPr lang="en-US" sz="2800" b="1" dirty="0"/>
          </a:p>
        </p:txBody>
      </p:sp>
      <p:sp>
        <p:nvSpPr>
          <p:cNvPr id="3" name="Content Placeholder 2"/>
          <p:cNvSpPr>
            <a:spLocks noGrp="1"/>
          </p:cNvSpPr>
          <p:nvPr>
            <p:ph idx="1"/>
          </p:nvPr>
        </p:nvSpPr>
        <p:spPr>
          <a:xfrm>
            <a:off x="1943100" y="3200400"/>
            <a:ext cx="9144000" cy="4297680"/>
          </a:xfrm>
        </p:spPr>
        <p:txBody>
          <a:bodyPr>
            <a:normAutofit/>
          </a:bodyPr>
          <a:lstStyle/>
          <a:p>
            <a:r>
              <a:rPr lang="en-US" sz="3200" dirty="0"/>
              <a:t>For example…</a:t>
            </a:r>
          </a:p>
        </p:txBody>
      </p:sp>
      <p:sp>
        <p:nvSpPr>
          <p:cNvPr id="4" name="Title 1"/>
          <p:cNvSpPr txBox="1">
            <a:spLocks/>
          </p:cNvSpPr>
          <p:nvPr/>
        </p:nvSpPr>
        <p:spPr>
          <a:xfrm>
            <a:off x="2678842" y="2641600"/>
            <a:ext cx="7391400" cy="964142"/>
          </a:xfrm>
          <a:prstGeom prst="rect">
            <a:avLst/>
          </a:prstGeom>
        </p:spPr>
        <p:txBody>
          <a:bodyPr vert="horz" lIns="91440" tIns="45720" rIns="91440" bIns="45720" rtlCol="0" anchor="ctr">
            <a:normAutofit fontScale="90000" lnSpcReduction="10000"/>
          </a:bodyPr>
          <a:lstStyle>
            <a:lvl1pPr algn="l" rtl="0" eaLnBrk="0" fontAlgn="base" hangingPunct="0">
              <a:spcBef>
                <a:spcPct val="0"/>
              </a:spcBef>
              <a:spcAft>
                <a:spcPct val="0"/>
              </a:spcAft>
              <a:defRPr sz="3200" b="1">
                <a:solidFill>
                  <a:schemeClr val="accent5"/>
                </a:solidFill>
                <a:latin typeface="Garamond" panose="02020404030301010803" pitchFamily="18"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br>
              <a:rPr lang="en-US" kern="0" dirty="0">
                <a:solidFill>
                  <a:schemeClr val="tx1"/>
                </a:solidFill>
              </a:rPr>
            </a:br>
            <a:endParaRPr lang="en-US" kern="0" dirty="0">
              <a:solidFill>
                <a:schemeClr val="tx1"/>
              </a:solidFill>
            </a:endParaRPr>
          </a:p>
        </p:txBody>
      </p:sp>
    </p:spTree>
    <p:extLst>
      <p:ext uri="{BB962C8B-B14F-4D97-AF65-F5344CB8AC3E}">
        <p14:creationId xmlns:p14="http://schemas.microsoft.com/office/powerpoint/2010/main" val="400878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698066"/>
            <a:ext cx="10820400" cy="731520"/>
          </a:xfrm>
        </p:spPr>
        <p:txBody>
          <a:bodyPr>
            <a:normAutofit fontScale="90000"/>
          </a:bodyPr>
          <a:lstStyle/>
          <a:p>
            <a:r>
              <a:rPr lang="en-US" b="1" dirty="0"/>
              <a:t>What Evidence of Medically Required Absences </a:t>
            </a:r>
            <a:br>
              <a:rPr lang="en-US" b="1" dirty="0"/>
            </a:br>
            <a:r>
              <a:rPr lang="en-US" b="1" dirty="0"/>
              <a:t>is the University able to Require?</a:t>
            </a:r>
            <a:br>
              <a:rPr lang="en-US" b="1" dirty="0"/>
            </a:br>
            <a:endParaRPr lang="en-US" b="1" dirty="0"/>
          </a:p>
        </p:txBody>
      </p:sp>
      <p:sp>
        <p:nvSpPr>
          <p:cNvPr id="3" name="Content Placeholder 2"/>
          <p:cNvSpPr>
            <a:spLocks noGrp="1"/>
          </p:cNvSpPr>
          <p:nvPr>
            <p:ph idx="1"/>
          </p:nvPr>
        </p:nvSpPr>
        <p:spPr>
          <a:xfrm>
            <a:off x="1752600" y="2156178"/>
            <a:ext cx="8458200" cy="3589302"/>
          </a:xfrm>
        </p:spPr>
        <p:txBody>
          <a:bodyPr>
            <a:normAutofit lnSpcReduction="10000"/>
          </a:bodyPr>
          <a:lstStyle/>
          <a:p>
            <a:pPr>
              <a:lnSpc>
                <a:spcPct val="100000"/>
              </a:lnSpc>
            </a:pPr>
            <a:r>
              <a:rPr lang="en-US" sz="2400" dirty="0"/>
              <a:t>University, through Title IX Coordinator, can ask for medical note for pregnancy-related absence.</a:t>
            </a:r>
          </a:p>
          <a:p>
            <a:pPr>
              <a:lnSpc>
                <a:spcPct val="100000"/>
              </a:lnSpc>
            </a:pPr>
            <a:r>
              <a:rPr lang="en-US" sz="2400" dirty="0"/>
              <a:t>If a student wakes up with morning sickness and misses class, it is not reasonable to ask them to call their doctor every time for documentation.</a:t>
            </a:r>
          </a:p>
          <a:p>
            <a:pPr>
              <a:lnSpc>
                <a:spcPct val="100000"/>
              </a:lnSpc>
            </a:pPr>
            <a:r>
              <a:rPr lang="en-US" sz="2400" dirty="0"/>
              <a:t>Instead, the student can provide documentation from the doctor saying the student is prone to morning sickness and may have the occasional need to stay home. Look at what is reasonable for the student to get.</a:t>
            </a:r>
          </a:p>
          <a:p>
            <a:pPr marL="0" indent="0">
              <a:buNone/>
            </a:pPr>
            <a:endParaRPr lang="en-US" dirty="0"/>
          </a:p>
        </p:txBody>
      </p:sp>
    </p:spTree>
    <p:extLst>
      <p:ext uri="{BB962C8B-B14F-4D97-AF65-F5344CB8AC3E}">
        <p14:creationId xmlns:p14="http://schemas.microsoft.com/office/powerpoint/2010/main" val="914362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03" y="432631"/>
            <a:ext cx="8237444" cy="1763626"/>
          </a:xfrm>
        </p:spPr>
        <p:txBody>
          <a:bodyPr>
            <a:normAutofit fontScale="90000"/>
          </a:bodyPr>
          <a:lstStyle/>
          <a:p>
            <a:r>
              <a:rPr lang="en-US" sz="2400" b="1" dirty="0"/>
              <a:t>Can a school require a pregnant student to obtain THEIR MD’s permission before allowing her to attend school late in her pregnancy if it is worried about student’s health or safety?</a:t>
            </a:r>
            <a:br>
              <a:rPr lang="en-US" dirty="0"/>
            </a:br>
            <a:endParaRPr lang="en-US" dirty="0"/>
          </a:p>
        </p:txBody>
      </p:sp>
      <p:sp>
        <p:nvSpPr>
          <p:cNvPr id="3" name="Content Placeholder 2"/>
          <p:cNvSpPr>
            <a:spLocks noGrp="1"/>
          </p:cNvSpPr>
          <p:nvPr>
            <p:ph idx="1"/>
          </p:nvPr>
        </p:nvSpPr>
        <p:spPr>
          <a:xfrm>
            <a:off x="1447800" y="2330823"/>
            <a:ext cx="8591550" cy="3617398"/>
          </a:xfrm>
        </p:spPr>
        <p:txBody>
          <a:bodyPr>
            <a:normAutofit/>
          </a:bodyPr>
          <a:lstStyle/>
          <a:p>
            <a:pPr lvl="2">
              <a:lnSpc>
                <a:spcPct val="100000"/>
              </a:lnSpc>
            </a:pPr>
            <a:r>
              <a:rPr lang="en-US" sz="2400" b="1" dirty="0"/>
              <a:t>You can’t do that unless it is something you would do for other kinds of temporary medical conditions, and usually it’s not.</a:t>
            </a:r>
            <a:endParaRPr lang="en-US" sz="2400" dirty="0"/>
          </a:p>
          <a:p>
            <a:pPr lvl="2">
              <a:lnSpc>
                <a:spcPct val="100000"/>
              </a:lnSpc>
            </a:pPr>
            <a:r>
              <a:rPr lang="en-US" sz="2400" dirty="0"/>
              <a:t>General concerns that someone may “go into labor” are not sufficient. </a:t>
            </a:r>
          </a:p>
          <a:p>
            <a:pPr lvl="2">
              <a:lnSpc>
                <a:spcPct val="100000"/>
              </a:lnSpc>
            </a:pPr>
            <a:r>
              <a:rPr lang="en-US" sz="2400" dirty="0"/>
              <a:t>It has to all be about how any temporary medical condition is treated – it can’t be about fear of pregnancy!</a:t>
            </a:r>
          </a:p>
        </p:txBody>
      </p:sp>
    </p:spTree>
    <p:extLst>
      <p:ext uri="{BB962C8B-B14F-4D97-AF65-F5344CB8AC3E}">
        <p14:creationId xmlns:p14="http://schemas.microsoft.com/office/powerpoint/2010/main" val="29586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CE76-352B-F053-155C-BF188CF8AE28}"/>
              </a:ext>
            </a:extLst>
          </p:cNvPr>
          <p:cNvSpPr>
            <a:spLocks noGrp="1"/>
          </p:cNvSpPr>
          <p:nvPr>
            <p:ph type="title"/>
          </p:nvPr>
        </p:nvSpPr>
        <p:spPr/>
        <p:txBody>
          <a:bodyPr/>
          <a:lstStyle/>
          <a:p>
            <a:r>
              <a:rPr lang="en-US" dirty="0"/>
              <a:t>Scenarios:  Complications</a:t>
            </a:r>
          </a:p>
        </p:txBody>
      </p:sp>
      <p:pic>
        <p:nvPicPr>
          <p:cNvPr id="8" name="Content Placeholder 7">
            <a:extLst>
              <a:ext uri="{FF2B5EF4-FFF2-40B4-BE49-F238E27FC236}">
                <a16:creationId xmlns:a16="http://schemas.microsoft.com/office/drawing/2014/main" id="{691A0E5B-814D-23F0-938F-0FCD1C31D7CC}"/>
              </a:ext>
            </a:extLst>
          </p:cNvPr>
          <p:cNvPicPr>
            <a:picLocks noGrp="1" noChangeAspect="1"/>
          </p:cNvPicPr>
          <p:nvPr>
            <p:ph idx="1"/>
          </p:nvPr>
        </p:nvPicPr>
        <p:blipFill>
          <a:blip r:embed="rId2"/>
          <a:stretch>
            <a:fillRect/>
          </a:stretch>
        </p:blipFill>
        <p:spPr>
          <a:xfrm>
            <a:off x="1451579" y="1983035"/>
            <a:ext cx="8827035" cy="3789803"/>
          </a:xfrm>
        </p:spPr>
      </p:pic>
    </p:spTree>
    <p:extLst>
      <p:ext uri="{BB962C8B-B14F-4D97-AF65-F5344CB8AC3E}">
        <p14:creationId xmlns:p14="http://schemas.microsoft.com/office/powerpoint/2010/main" val="419635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Scenarios:  THE MRI SUITE</a:t>
            </a:r>
          </a:p>
        </p:txBody>
      </p:sp>
      <p:sp>
        <p:nvSpPr>
          <p:cNvPr id="3" name="Content Placeholder 2"/>
          <p:cNvSpPr>
            <a:spLocks noGrp="1"/>
          </p:cNvSpPr>
          <p:nvPr>
            <p:ph sz="half" idx="1"/>
          </p:nvPr>
        </p:nvSpPr>
        <p:spPr>
          <a:xfrm>
            <a:off x="1447331" y="2010878"/>
            <a:ext cx="4645152" cy="4936332"/>
          </a:xfrm>
        </p:spPr>
        <p:txBody>
          <a:bodyPr>
            <a:normAutofit fontScale="25000" lnSpcReduction="20000"/>
          </a:bodyPr>
          <a:lstStyle/>
          <a:p>
            <a:r>
              <a:rPr lang="en-US" sz="4300" dirty="0"/>
              <a:t>Radiation Scenario</a:t>
            </a:r>
          </a:p>
          <a:p>
            <a:r>
              <a:rPr lang="en-US" sz="4300" dirty="0"/>
              <a:t>Can you tell a pregnant student they cannot work in a hazardous environment?</a:t>
            </a:r>
          </a:p>
          <a:p>
            <a:pPr lvl="1"/>
            <a:r>
              <a:rPr lang="en-US" sz="4300" dirty="0"/>
              <a:t>You can advise them of the risks.</a:t>
            </a:r>
          </a:p>
          <a:p>
            <a:pPr lvl="1"/>
            <a:r>
              <a:rPr lang="en-US" sz="4300" dirty="0"/>
              <a:t>You can get them a position where the risk is not the same but there are learning  opportunities</a:t>
            </a:r>
          </a:p>
          <a:p>
            <a:r>
              <a:rPr lang="en-US" sz="4300" dirty="0"/>
              <a:t>Can school require pregnant students to wear personal protective equipment while inside labs or other hazardous environments? </a:t>
            </a:r>
          </a:p>
          <a:p>
            <a:pPr marL="1149350" lvl="1"/>
            <a:r>
              <a:rPr lang="en-US" sz="4300" dirty="0"/>
              <a:t>You can always have a uniform requirement (for everyone). </a:t>
            </a:r>
          </a:p>
          <a:p>
            <a:pPr marL="1149350" lvl="1"/>
            <a:r>
              <a:rPr lang="en-US" sz="4300" dirty="0"/>
              <a:t>Everybody, pregnant or not, wears protection from x-rays.</a:t>
            </a:r>
          </a:p>
          <a:p>
            <a:pPr marL="1149350" lvl="1"/>
            <a:r>
              <a:rPr lang="en-US" sz="4300" dirty="0"/>
              <a:t>You should be careful about requiring </a:t>
            </a:r>
            <a:r>
              <a:rPr lang="en-US" sz="4300" i="1" dirty="0"/>
              <a:t>only</a:t>
            </a:r>
            <a:r>
              <a:rPr lang="en-US" sz="4300" dirty="0"/>
              <a:t> pregnant students to wear protective equipment because we would need a strong position on that re that condition vs. other medical conditions. </a:t>
            </a:r>
          </a:p>
          <a:p>
            <a:pPr marL="1149350" lvl="1"/>
            <a:r>
              <a:rPr lang="en-US" sz="4300" dirty="0"/>
              <a:t>It has to be consistent without how other medical conditions are treated. </a:t>
            </a:r>
          </a:p>
          <a:p>
            <a:endParaRPr lang="en-US" dirty="0"/>
          </a:p>
          <a:p>
            <a:endParaRPr lang="en-US" sz="1600" dirty="0"/>
          </a:p>
        </p:txBody>
      </p:sp>
      <p:sp>
        <p:nvSpPr>
          <p:cNvPr id="4" name="Content Placeholder 3">
            <a:extLst>
              <a:ext uri="{FF2B5EF4-FFF2-40B4-BE49-F238E27FC236}">
                <a16:creationId xmlns:a16="http://schemas.microsoft.com/office/drawing/2014/main" id="{C77C6DA7-9CBD-C84B-99A2-E6E9C92F44FA}"/>
              </a:ext>
            </a:extLst>
          </p:cNvPr>
          <p:cNvSpPr>
            <a:spLocks noGrp="1"/>
          </p:cNvSpPr>
          <p:nvPr>
            <p:ph sz="half" idx="2"/>
          </p:nvPr>
        </p:nvSpPr>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0FDCCE7D-52D8-6444-A042-5307F3ED3297}"/>
              </a:ext>
            </a:extLst>
          </p:cNvPr>
          <p:cNvPicPr>
            <a:picLocks noChangeAspect="1"/>
          </p:cNvPicPr>
          <p:nvPr/>
        </p:nvPicPr>
        <p:blipFill>
          <a:blip r:embed="rId2"/>
          <a:stretch>
            <a:fillRect/>
          </a:stretch>
        </p:blipFill>
        <p:spPr>
          <a:xfrm>
            <a:off x="6413771" y="2010878"/>
            <a:ext cx="5473428" cy="3854663"/>
          </a:xfrm>
          <a:prstGeom prst="rect">
            <a:avLst/>
          </a:prstGeom>
        </p:spPr>
      </p:pic>
    </p:spTree>
    <p:extLst>
      <p:ext uri="{BB962C8B-B14F-4D97-AF65-F5344CB8AC3E}">
        <p14:creationId xmlns:p14="http://schemas.microsoft.com/office/powerpoint/2010/main" val="1129016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953" y="765155"/>
            <a:ext cx="8686800" cy="731520"/>
          </a:xfrm>
        </p:spPr>
        <p:txBody>
          <a:bodyPr>
            <a:normAutofit fontScale="90000"/>
          </a:bodyPr>
          <a:lstStyle/>
          <a:p>
            <a:r>
              <a:rPr lang="en-US" b="1" dirty="0"/>
              <a:t>Covid and pregnancy: What is Reasonable?</a:t>
            </a:r>
          </a:p>
        </p:txBody>
      </p:sp>
      <p:sp>
        <p:nvSpPr>
          <p:cNvPr id="3" name="Content Placeholder 2"/>
          <p:cNvSpPr>
            <a:spLocks noGrp="1"/>
          </p:cNvSpPr>
          <p:nvPr>
            <p:ph idx="1"/>
          </p:nvPr>
        </p:nvSpPr>
        <p:spPr>
          <a:xfrm>
            <a:off x="1600200" y="1935049"/>
            <a:ext cx="8419070" cy="4478302"/>
          </a:xfrm>
        </p:spPr>
        <p:txBody>
          <a:bodyPr>
            <a:normAutofit/>
          </a:bodyPr>
          <a:lstStyle/>
          <a:p>
            <a:pPr>
              <a:lnSpc>
                <a:spcPct val="100000"/>
              </a:lnSpc>
            </a:pPr>
            <a:r>
              <a:rPr lang="en-US" dirty="0"/>
              <a:t>For pregnant students worried about covid:  In the past, generally accommodated absence due to COVID risk.</a:t>
            </a:r>
          </a:p>
          <a:p>
            <a:r>
              <a:rPr lang="en-US" dirty="0"/>
              <a:t>Not vaccinated likely cannot enter areas for clinical work regardless.</a:t>
            </a:r>
          </a:p>
          <a:p>
            <a:pPr>
              <a:lnSpc>
                <a:spcPct val="100000"/>
              </a:lnSpc>
            </a:pPr>
            <a:r>
              <a:rPr lang="en-US" dirty="0"/>
              <a:t>If it’s a short period, zoom/recordings might work, but generally not for the whole course.</a:t>
            </a:r>
          </a:p>
          <a:p>
            <a:r>
              <a:rPr lang="en-US" dirty="0"/>
              <a:t>Must be “reasonable.”</a:t>
            </a:r>
          </a:p>
          <a:p>
            <a:pPr lvl="1"/>
            <a:r>
              <a:rPr lang="en-US" sz="2000" dirty="0"/>
              <a:t>Look at what is reasonable before deciding:</a:t>
            </a:r>
          </a:p>
          <a:p>
            <a:pPr lvl="2">
              <a:lnSpc>
                <a:spcPct val="100000"/>
              </a:lnSpc>
              <a:spcBef>
                <a:spcPts val="0"/>
              </a:spcBef>
            </a:pPr>
            <a:r>
              <a:rPr lang="en-US" sz="2000" dirty="0"/>
              <a:t>Can participation be facilitated?</a:t>
            </a:r>
          </a:p>
          <a:p>
            <a:pPr lvl="2">
              <a:lnSpc>
                <a:spcPct val="100000"/>
              </a:lnSpc>
              <a:spcBef>
                <a:spcPts val="0"/>
              </a:spcBef>
            </a:pPr>
            <a:r>
              <a:rPr lang="en-US" sz="2000" dirty="0"/>
              <a:t>Not reasonable in a clinical setting?</a:t>
            </a:r>
          </a:p>
          <a:p>
            <a:pPr lvl="2">
              <a:lnSpc>
                <a:spcPct val="100000"/>
              </a:lnSpc>
              <a:spcBef>
                <a:spcPts val="0"/>
              </a:spcBef>
            </a:pPr>
            <a:r>
              <a:rPr lang="en-US" sz="2000" dirty="0"/>
              <a:t>How much participation happens in the class?</a:t>
            </a:r>
          </a:p>
          <a:p>
            <a:pPr lvl="2">
              <a:lnSpc>
                <a:spcPct val="100000"/>
              </a:lnSpc>
              <a:spcBef>
                <a:spcPts val="0"/>
              </a:spcBef>
            </a:pPr>
            <a:r>
              <a:rPr lang="en-US" sz="2000" dirty="0"/>
              <a:t>What to do about group projects where presentation is in class?</a:t>
            </a:r>
          </a:p>
          <a:p>
            <a:pPr lvl="1"/>
            <a:endParaRPr lang="en-US" sz="2000" dirty="0"/>
          </a:p>
          <a:p>
            <a:endParaRPr lang="en-US" dirty="0"/>
          </a:p>
        </p:txBody>
      </p:sp>
    </p:spTree>
    <p:extLst>
      <p:ext uri="{BB962C8B-B14F-4D97-AF65-F5344CB8AC3E}">
        <p14:creationId xmlns:p14="http://schemas.microsoft.com/office/powerpoint/2010/main" val="359200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p:nvPr/>
        </p:nvSpPr>
        <p:spPr>
          <a:xfrm>
            <a:off x="2019300" y="914401"/>
            <a:ext cx="8343900" cy="2616101"/>
          </a:xfrm>
          <a:prstGeom prst="rect">
            <a:avLst/>
          </a:prstGeom>
          <a:noFill/>
          <a:ln>
            <a:noFill/>
          </a:ln>
        </p:spPr>
        <p:txBody>
          <a:bodyPr spcFirstLastPara="1" wrap="square" lIns="91425" tIns="45700" rIns="91425" bIns="45700" anchor="t" anchorCtr="0">
            <a:spAutoFit/>
          </a:bodyPr>
          <a:lstStyle/>
          <a:p>
            <a:pPr marL="0" marR="0" lvl="2"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0" marR="0" lvl="2"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1200150" marR="0" lvl="2" indent="-15875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742950" marR="0" lvl="1" indent="-13335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Garamond"/>
              <a:ea typeface="Garamond"/>
              <a:cs typeface="Garamond"/>
              <a:sym typeface="Garamond"/>
            </a:endParaRPr>
          </a:p>
          <a:p>
            <a:pPr marL="457200" marR="0" lvl="0" indent="-228600" algn="l"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0" i="0" u="none" strike="noStrike" kern="0" cap="none" spc="0" normalizeH="0" baseline="0" noProof="0" dirty="0">
              <a:ln>
                <a:noFill/>
              </a:ln>
              <a:solidFill>
                <a:srgbClr val="000000"/>
              </a:solidFill>
              <a:effectLst/>
              <a:uLnTx/>
              <a:uFillTx/>
              <a:latin typeface="Garamond"/>
              <a:ea typeface="Garamond"/>
              <a:cs typeface="Garamond"/>
              <a:sym typeface="Garamond"/>
            </a:endParaRPr>
          </a:p>
        </p:txBody>
      </p:sp>
      <p:sp>
        <p:nvSpPr>
          <p:cNvPr id="103" name="Google Shape;103;p7"/>
          <p:cNvSpPr txBox="1"/>
          <p:nvPr/>
        </p:nvSpPr>
        <p:spPr>
          <a:xfrm>
            <a:off x="229455" y="226915"/>
            <a:ext cx="11259878" cy="9747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effectLst/>
                <a:uLnTx/>
                <a:uFillTx/>
                <a:latin typeface="Garamond"/>
                <a:ea typeface="Garamond"/>
                <a:cs typeface="Garamond"/>
                <a:sym typeface="Garamond"/>
              </a:rPr>
              <a:t>Title IX and the Women’s World Cup in Soccer</a:t>
            </a:r>
            <a:endParaRPr kumimoji="0" sz="1400" b="0" i="0" u="none" strike="noStrike" kern="0" cap="none" spc="0" normalizeH="0" baseline="0" noProof="0" dirty="0">
              <a:ln>
                <a:noFill/>
              </a:ln>
              <a:effectLst/>
              <a:uLnTx/>
              <a:uFillTx/>
              <a:latin typeface="Arial"/>
              <a:cs typeface="Arial"/>
              <a:sym typeface="Arial"/>
            </a:endParaRPr>
          </a:p>
        </p:txBody>
      </p:sp>
      <p:pic>
        <p:nvPicPr>
          <p:cNvPr id="104" name="Google Shape;104;p7" descr="Captivated by the U.S. womenâs soccer team victory? Thank Title IX"/>
          <p:cNvPicPr preferRelativeResize="0"/>
          <p:nvPr/>
        </p:nvPicPr>
        <p:blipFill rotWithShape="1">
          <a:blip r:embed="rId3">
            <a:alphaModFix/>
          </a:blip>
          <a:srcRect/>
          <a:stretch/>
        </p:blipFill>
        <p:spPr>
          <a:xfrm>
            <a:off x="3030279" y="1201640"/>
            <a:ext cx="8280396" cy="4657724"/>
          </a:xfrm>
          <a:prstGeom prst="rect">
            <a:avLst/>
          </a:prstGeom>
          <a:noFill/>
          <a:ln>
            <a:noFill/>
          </a:ln>
        </p:spPr>
      </p:pic>
      <p:sp>
        <p:nvSpPr>
          <p:cNvPr id="105" name="Google Shape;105;p7"/>
          <p:cNvSpPr/>
          <p:nvPr/>
        </p:nvSpPr>
        <p:spPr>
          <a:xfrm>
            <a:off x="584462" y="4873658"/>
            <a:ext cx="7871381" cy="1338606"/>
          </a:xfrm>
          <a:prstGeom prst="rect">
            <a:avLst/>
          </a:prstGeom>
          <a:solidFill>
            <a:schemeClr val="lt1">
              <a:alpha val="75686"/>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06" name="Google Shape;106;p7"/>
          <p:cNvSpPr txBox="1"/>
          <p:nvPr/>
        </p:nvSpPr>
        <p:spPr>
          <a:xfrm>
            <a:off x="678730" y="5020269"/>
            <a:ext cx="7777113"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Between the year Title IX was passed (1972) and the first Women’s World Cup (1991), the sport saw a 17,000% increase in U.S. girls playing on high school soccer teams, according to the National Federation of High School Assns.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7" name="Google Shape;107;p7" descr="Image result for la times logo"/>
          <p:cNvPicPr preferRelativeResize="0"/>
          <p:nvPr/>
        </p:nvPicPr>
        <p:blipFill rotWithShape="1">
          <a:blip r:embed="rId4">
            <a:alphaModFix/>
          </a:blip>
          <a:srcRect/>
          <a:stretch/>
        </p:blipFill>
        <p:spPr>
          <a:xfrm>
            <a:off x="8826666" y="6212264"/>
            <a:ext cx="2922311" cy="365289"/>
          </a:xfrm>
          <a:prstGeom prst="rect">
            <a:avLst/>
          </a:prstGeom>
          <a:noFill/>
          <a:ln>
            <a:noFill/>
          </a:ln>
        </p:spPr>
      </p:pic>
    </p:spTree>
    <p:extLst>
      <p:ext uri="{BB962C8B-B14F-4D97-AF65-F5344CB8AC3E}">
        <p14:creationId xmlns:p14="http://schemas.microsoft.com/office/powerpoint/2010/main" val="1108098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2" y="511702"/>
            <a:ext cx="12059797" cy="1049235"/>
          </a:xfrm>
        </p:spPr>
        <p:txBody>
          <a:bodyPr>
            <a:normAutofit fontScale="90000"/>
          </a:bodyPr>
          <a:lstStyle/>
          <a:p>
            <a:pPr algn="ctr"/>
            <a:r>
              <a:rPr lang="en-US" b="1" dirty="0"/>
              <a:t>Refresh:  Frequent Requests for Pregnancy Accommodations that we routinely accommodate</a:t>
            </a:r>
          </a:p>
        </p:txBody>
      </p:sp>
      <p:sp>
        <p:nvSpPr>
          <p:cNvPr id="3" name="Content Placeholder 2"/>
          <p:cNvSpPr>
            <a:spLocks noGrp="1"/>
          </p:cNvSpPr>
          <p:nvPr>
            <p:ph idx="1"/>
          </p:nvPr>
        </p:nvSpPr>
        <p:spPr>
          <a:xfrm>
            <a:off x="1981200" y="2009422"/>
            <a:ext cx="7844118" cy="3812258"/>
          </a:xfrm>
        </p:spPr>
        <p:txBody>
          <a:bodyPr>
            <a:normAutofit fontScale="92500" lnSpcReduction="20000"/>
          </a:bodyPr>
          <a:lstStyle/>
          <a:p>
            <a:r>
              <a:rPr lang="en-US" dirty="0"/>
              <a:t>Missed classes</a:t>
            </a:r>
          </a:p>
          <a:p>
            <a:r>
              <a:rPr lang="en-US" dirty="0"/>
              <a:t>Delayed exams</a:t>
            </a:r>
          </a:p>
          <a:p>
            <a:r>
              <a:rPr lang="en-US" dirty="0"/>
              <a:t>Recording of lectures or zoom</a:t>
            </a:r>
          </a:p>
          <a:p>
            <a:r>
              <a:rPr lang="en-US" dirty="0"/>
              <a:t>Notes taken for student by a note-taker during discussions/lectures</a:t>
            </a:r>
          </a:p>
          <a:p>
            <a:r>
              <a:rPr lang="en-US" dirty="0"/>
              <a:t>Extra time to complete papers</a:t>
            </a:r>
          </a:p>
          <a:p>
            <a:r>
              <a:rPr lang="en-US" dirty="0"/>
              <a:t>Slight adjustments to degree requirements</a:t>
            </a:r>
          </a:p>
          <a:p>
            <a:r>
              <a:rPr lang="en-US" dirty="0"/>
              <a:t>Missed exams?  Skip policy must be applied to pregnant students equally. (i.e.. must give a make-up if student wants it!)</a:t>
            </a:r>
          </a:p>
          <a:p>
            <a:r>
              <a:rPr lang="en-US" dirty="0"/>
              <a:t>Lactation Space</a:t>
            </a:r>
          </a:p>
          <a:p>
            <a:endParaRPr lang="en-US" dirty="0"/>
          </a:p>
        </p:txBody>
      </p:sp>
    </p:spTree>
    <p:extLst>
      <p:ext uri="{BB962C8B-B14F-4D97-AF65-F5344CB8AC3E}">
        <p14:creationId xmlns:p14="http://schemas.microsoft.com/office/powerpoint/2010/main" val="213499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8FC3-E7D7-1EFA-3C3B-66AECA4D79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CF3D9F-ACFB-F598-DE8A-1F0C090BA8DA}"/>
              </a:ext>
            </a:extLst>
          </p:cNvPr>
          <p:cNvPicPr>
            <a:picLocks noGrp="1" noChangeAspect="1"/>
          </p:cNvPicPr>
          <p:nvPr>
            <p:ph idx="1"/>
          </p:nvPr>
        </p:nvPicPr>
        <p:blipFill>
          <a:blip r:embed="rId2"/>
          <a:stretch>
            <a:fillRect/>
          </a:stretch>
        </p:blipFill>
        <p:spPr>
          <a:xfrm>
            <a:off x="1961002" y="1411823"/>
            <a:ext cx="7470699" cy="4118644"/>
          </a:xfrm>
        </p:spPr>
      </p:pic>
    </p:spTree>
    <p:extLst>
      <p:ext uri="{BB962C8B-B14F-4D97-AF65-F5344CB8AC3E}">
        <p14:creationId xmlns:p14="http://schemas.microsoft.com/office/powerpoint/2010/main" val="274159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59F4-17EA-8629-E386-FA138EED9D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61FF92A-A20B-974A-5766-C301606130B2}"/>
              </a:ext>
            </a:extLst>
          </p:cNvPr>
          <p:cNvPicPr>
            <a:picLocks noGrp="1" noChangeAspect="1"/>
          </p:cNvPicPr>
          <p:nvPr>
            <p:ph idx="1"/>
          </p:nvPr>
        </p:nvPicPr>
        <p:blipFill>
          <a:blip r:embed="rId2"/>
          <a:stretch>
            <a:fillRect/>
          </a:stretch>
        </p:blipFill>
        <p:spPr>
          <a:xfrm>
            <a:off x="3027327" y="2016125"/>
            <a:ext cx="6451671" cy="3449638"/>
          </a:xfrm>
        </p:spPr>
      </p:pic>
    </p:spTree>
    <p:extLst>
      <p:ext uri="{BB962C8B-B14F-4D97-AF65-F5344CB8AC3E}">
        <p14:creationId xmlns:p14="http://schemas.microsoft.com/office/powerpoint/2010/main" val="289184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1981200"/>
            <a:ext cx="9144000" cy="4297680"/>
          </a:xfrm>
        </p:spPr>
        <p:txBody>
          <a:bodyPr/>
          <a:lstStyle/>
          <a:p>
            <a:r>
              <a:rPr lang="en-US" dirty="0"/>
              <a:t>What bus should I take when I am pregnant?</a:t>
            </a:r>
          </a:p>
          <a:p>
            <a:r>
              <a:rPr lang="en-US" dirty="0"/>
              <a:t>Where can I nap?</a:t>
            </a:r>
          </a:p>
          <a:p>
            <a:r>
              <a:rPr lang="en-US" dirty="0"/>
              <a:t>With whom can I leave the baby?</a:t>
            </a:r>
          </a:p>
          <a:p>
            <a:r>
              <a:rPr lang="en-US" dirty="0"/>
              <a:t>Can you do my laundry?</a:t>
            </a:r>
          </a:p>
          <a:p>
            <a:pPr marL="114300" indent="0">
              <a:buNone/>
            </a:pPr>
            <a:r>
              <a:rPr lang="en-US" dirty="0"/>
              <a:t> </a:t>
            </a:r>
          </a:p>
        </p:txBody>
      </p:sp>
      <p:sp>
        <p:nvSpPr>
          <p:cNvPr id="4" name="Title 3"/>
          <p:cNvSpPr>
            <a:spLocks noGrp="1"/>
          </p:cNvSpPr>
          <p:nvPr>
            <p:ph type="title"/>
          </p:nvPr>
        </p:nvSpPr>
        <p:spPr/>
        <p:txBody>
          <a:bodyPr/>
          <a:lstStyle/>
          <a:p>
            <a:r>
              <a:rPr lang="en-US" b="1" dirty="0"/>
              <a:t>And then there are these Requests….</a:t>
            </a:r>
          </a:p>
        </p:txBody>
      </p:sp>
    </p:spTree>
    <p:extLst>
      <p:ext uri="{BB962C8B-B14F-4D97-AF65-F5344CB8AC3E}">
        <p14:creationId xmlns:p14="http://schemas.microsoft.com/office/powerpoint/2010/main" val="365995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Questions and Answers</a:t>
            </a:r>
          </a:p>
        </p:txBody>
      </p:sp>
      <p:pic>
        <p:nvPicPr>
          <p:cNvPr id="5" name="Picture 4">
            <a:extLst>
              <a:ext uri="{FF2B5EF4-FFF2-40B4-BE49-F238E27FC236}">
                <a16:creationId xmlns:a16="http://schemas.microsoft.com/office/drawing/2014/main" id="{45223476-FEDF-1143-882E-DC9B2DDE6493}"/>
              </a:ext>
            </a:extLst>
          </p:cNvPr>
          <p:cNvPicPr>
            <a:picLocks noChangeAspect="1"/>
          </p:cNvPicPr>
          <p:nvPr/>
        </p:nvPicPr>
        <p:blipFill>
          <a:blip r:embed="rId2"/>
          <a:stretch>
            <a:fillRect/>
          </a:stretch>
        </p:blipFill>
        <p:spPr>
          <a:xfrm>
            <a:off x="4533900" y="2584450"/>
            <a:ext cx="3124200" cy="1689100"/>
          </a:xfrm>
          <a:prstGeom prst="rect">
            <a:avLst/>
          </a:prstGeom>
        </p:spPr>
      </p:pic>
      <p:pic>
        <p:nvPicPr>
          <p:cNvPr id="6" name="Picture 5">
            <a:extLst>
              <a:ext uri="{FF2B5EF4-FFF2-40B4-BE49-F238E27FC236}">
                <a16:creationId xmlns:a16="http://schemas.microsoft.com/office/drawing/2014/main" id="{6B93439C-4BDF-1842-9FAD-F498FD383874}"/>
              </a:ext>
            </a:extLst>
          </p:cNvPr>
          <p:cNvPicPr>
            <a:picLocks noChangeAspect="1"/>
          </p:cNvPicPr>
          <p:nvPr/>
        </p:nvPicPr>
        <p:blipFill>
          <a:blip r:embed="rId2"/>
          <a:stretch>
            <a:fillRect/>
          </a:stretch>
        </p:blipFill>
        <p:spPr>
          <a:xfrm>
            <a:off x="4533900" y="2584450"/>
            <a:ext cx="3124200" cy="1689100"/>
          </a:xfrm>
          <a:prstGeom prst="rect">
            <a:avLst/>
          </a:prstGeom>
        </p:spPr>
      </p:pic>
      <p:pic>
        <p:nvPicPr>
          <p:cNvPr id="7" name="Picture 6">
            <a:extLst>
              <a:ext uri="{FF2B5EF4-FFF2-40B4-BE49-F238E27FC236}">
                <a16:creationId xmlns:a16="http://schemas.microsoft.com/office/drawing/2014/main" id="{D878FF76-049B-EF4E-9252-F799F64D927F}"/>
              </a:ext>
            </a:extLst>
          </p:cNvPr>
          <p:cNvPicPr>
            <a:picLocks noChangeAspect="1"/>
          </p:cNvPicPr>
          <p:nvPr/>
        </p:nvPicPr>
        <p:blipFill>
          <a:blip r:embed="rId2"/>
          <a:stretch>
            <a:fillRect/>
          </a:stretch>
        </p:blipFill>
        <p:spPr>
          <a:xfrm>
            <a:off x="3352800" y="2066907"/>
            <a:ext cx="4557722" cy="2978607"/>
          </a:xfrm>
          <a:prstGeom prst="rect">
            <a:avLst/>
          </a:prstGeom>
        </p:spPr>
      </p:pic>
    </p:spTree>
    <p:extLst>
      <p:ext uri="{BB962C8B-B14F-4D97-AF65-F5344CB8AC3E}">
        <p14:creationId xmlns:p14="http://schemas.microsoft.com/office/powerpoint/2010/main" val="328506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FE67-7D4D-2F48-AD76-0C94DA1BACE6}"/>
              </a:ext>
            </a:extLst>
          </p:cNvPr>
          <p:cNvSpPr>
            <a:spLocks noGrp="1"/>
          </p:cNvSpPr>
          <p:nvPr>
            <p:ph type="title"/>
          </p:nvPr>
        </p:nvSpPr>
        <p:spPr/>
        <p:txBody>
          <a:bodyPr/>
          <a:lstStyle/>
          <a:p>
            <a:r>
              <a:rPr lang="en-US" dirty="0"/>
              <a:t>This includes a prohibition on…</a:t>
            </a:r>
          </a:p>
        </p:txBody>
      </p:sp>
      <p:sp>
        <p:nvSpPr>
          <p:cNvPr id="3" name="Text Placeholder 2">
            <a:extLst>
              <a:ext uri="{FF2B5EF4-FFF2-40B4-BE49-F238E27FC236}">
                <a16:creationId xmlns:a16="http://schemas.microsoft.com/office/drawing/2014/main" id="{94E661A5-2694-8649-AF51-8C89C897CE29}"/>
              </a:ext>
            </a:extLst>
          </p:cNvPr>
          <p:cNvSpPr>
            <a:spLocks noGrp="1"/>
          </p:cNvSpPr>
          <p:nvPr>
            <p:ph type="body" idx="1"/>
          </p:nvPr>
        </p:nvSpPr>
        <p:spPr/>
        <p:txBody>
          <a:bodyPr>
            <a:normAutofit fontScale="55000" lnSpcReduction="20000"/>
          </a:bodyPr>
          <a:lstStyle/>
          <a:p>
            <a:r>
              <a:rPr lang="en-US" sz="3200" dirty="0"/>
              <a:t>Discrimination against pregnant students, female athletes, discrimination based upon gender orientation and against transgender students  and prohibits gender-based misconduct, including sexual assault, sexual harassment, dating and domestic violence, and stalking.</a:t>
            </a:r>
            <a:endParaRPr lang="en-US" dirty="0"/>
          </a:p>
        </p:txBody>
      </p:sp>
    </p:spTree>
    <p:extLst>
      <p:ext uri="{BB962C8B-B14F-4D97-AF65-F5344CB8AC3E}">
        <p14:creationId xmlns:p14="http://schemas.microsoft.com/office/powerpoint/2010/main" val="318544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
          <p:cNvSpPr txBox="1"/>
          <p:nvPr/>
        </p:nvSpPr>
        <p:spPr>
          <a:xfrm>
            <a:off x="2133600" y="824187"/>
            <a:ext cx="8534400" cy="624786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effectLst/>
                <a:uLnTx/>
                <a:uFillTx/>
                <a:latin typeface="Constantia"/>
                <a:ea typeface="Constantia"/>
                <a:cs typeface="Constantia"/>
                <a:sym typeface="Constantia"/>
              </a:rPr>
              <a:t>Title IX requires that university policies prohibit certain behaviors and requires that colleges and universities do their best to ensure a “harassment-free environment.”</a:t>
            </a:r>
            <a:endParaRPr kumimoji="0" sz="1400" b="0" i="0" u="none" strike="noStrike" kern="0" cap="none" spc="0" normalizeH="0" baseline="0" noProof="0" dirty="0">
              <a:ln>
                <a:noFill/>
              </a:ln>
              <a:effectLst/>
              <a:uLnTx/>
              <a:uFillTx/>
              <a:latin typeface="Arial"/>
              <a:cs typeface="Arial"/>
              <a:sym typeface="Arial"/>
            </a:endParaRPr>
          </a:p>
          <a:p>
            <a:pPr marL="342900" marR="0" lvl="0" indent="-342900" algn="l" defTabSz="914400" rtl="0" eaLnBrk="1" fontAlgn="auto" latinLnBrk="0" hangingPunct="1">
              <a:lnSpc>
                <a:spcPct val="100000"/>
              </a:lnSpc>
              <a:spcBef>
                <a:spcPts val="360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effectLst/>
                <a:uLnTx/>
                <a:uFillTx/>
                <a:latin typeface="Constantia"/>
                <a:ea typeface="Constantia"/>
                <a:cs typeface="Constantia"/>
                <a:sym typeface="Constantia"/>
              </a:rPr>
              <a:t>“When a school knows or reasonably should know of possible sexual violence, it must take immediate and appropriate steps to investigate or otherwise determine what occurred.  Investigations must be prompt, thorough, fair, impartial and equitable.</a:t>
            </a:r>
            <a:endParaRPr kumimoji="0" sz="1400" b="0" i="0" u="none" strike="noStrike" kern="0" cap="none" spc="0" normalizeH="0" baseline="0" noProof="0" dirty="0">
              <a:ln>
                <a:noFill/>
              </a:ln>
              <a:effectLst/>
              <a:uLnTx/>
              <a:uFillTx/>
              <a:latin typeface="Arial"/>
              <a:cs typeface="Arial"/>
              <a:sym typeface="Arial"/>
            </a:endParaRPr>
          </a:p>
          <a:p>
            <a:pPr marL="342900" marR="0" lvl="0" indent="-342900" algn="l" defTabSz="914400" rtl="0" eaLnBrk="1" fontAlgn="auto" latinLnBrk="0" hangingPunct="1">
              <a:lnSpc>
                <a:spcPct val="100000"/>
              </a:lnSpc>
              <a:spcBef>
                <a:spcPts val="360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effectLst/>
                <a:uLnTx/>
                <a:uFillTx/>
                <a:latin typeface="Constantia"/>
                <a:ea typeface="Constantia"/>
                <a:cs typeface="Constantia"/>
                <a:sym typeface="Constantia"/>
              </a:rPr>
              <a:t>If the investigation reveals…a hostile environment, the school must then take prompt and effective steps reasonably calculated to end the sexual violence, eliminate the hostile environment, prevent its recurrence, and, as appropriate, remedy its effects.</a:t>
            </a:r>
            <a:endParaRPr kumimoji="0" sz="1400" b="0" i="0" u="none" strike="noStrike" kern="0" cap="none" spc="0" normalizeH="0" baseline="0" noProof="0" dirty="0">
              <a:ln>
                <a:noFill/>
              </a:ln>
              <a:effectLst/>
              <a:uLnTx/>
              <a:uFillTx/>
              <a:latin typeface="Arial"/>
              <a:cs typeface="Arial"/>
              <a:sym typeface="Arial"/>
            </a:endParaRPr>
          </a:p>
          <a:p>
            <a:pPr marL="342900" marR="0" lvl="0" indent="-342900" algn="l" defTabSz="914400" rtl="0" eaLnBrk="1" fontAlgn="auto" latinLnBrk="0" hangingPunct="1">
              <a:lnSpc>
                <a:spcPct val="100000"/>
              </a:lnSpc>
              <a:spcBef>
                <a:spcPts val="360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effectLst/>
                <a:uLnTx/>
                <a:uFillTx/>
                <a:latin typeface="Constantia"/>
                <a:ea typeface="Constantia"/>
                <a:cs typeface="Constantia"/>
                <a:sym typeface="Constantia"/>
              </a:rPr>
              <a:t>Withdrawn, as of September, 2017…changes have arrived.</a:t>
            </a:r>
            <a:endParaRPr kumimoji="0" sz="2000" b="0" i="0" u="none" strike="noStrike" kern="0" cap="none" spc="0" normalizeH="0" baseline="0" noProof="0" dirty="0">
              <a:ln>
                <a:noFill/>
              </a:ln>
              <a:effectLst/>
              <a:uLnTx/>
              <a:uFillTx/>
              <a:latin typeface="Constantia"/>
              <a:ea typeface="Constantia"/>
              <a:cs typeface="Constantia"/>
              <a:sym typeface="Constantia"/>
            </a:endParaRPr>
          </a:p>
          <a:p>
            <a:pPr marL="0" marR="0" lvl="0" indent="0" algn="l" defTabSz="914400" rtl="0" eaLnBrk="1" fontAlgn="auto" latinLnBrk="0" hangingPunct="1">
              <a:lnSpc>
                <a:spcPct val="100000"/>
              </a:lnSpc>
              <a:spcBef>
                <a:spcPts val="360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FFFFFF"/>
              </a:solidFill>
              <a:effectLst/>
              <a:uLnTx/>
              <a:uFillTx/>
              <a:latin typeface="Arial"/>
              <a:ea typeface="Arial"/>
              <a:cs typeface="Arial"/>
              <a:sym typeface="Arial"/>
            </a:endParaRPr>
          </a:p>
          <a:p>
            <a:pPr marL="342900" marR="0" lvl="0" indent="-215900" algn="l"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3" name="Google Shape;113;p8"/>
          <p:cNvSpPr txBox="1"/>
          <p:nvPr/>
        </p:nvSpPr>
        <p:spPr>
          <a:xfrm>
            <a:off x="4218709" y="116300"/>
            <a:ext cx="354154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effectLst/>
                <a:uLnTx/>
                <a:uFillTx/>
                <a:latin typeface="Constantia"/>
                <a:ea typeface="Constantia"/>
                <a:cs typeface="Constantia"/>
                <a:sym typeface="Constantia"/>
              </a:rPr>
              <a:t>Title IX. . .Then</a:t>
            </a:r>
            <a:endParaRPr kumimoji="0" sz="3600" b="1" i="1" u="none" strike="noStrike" kern="0" cap="none" spc="0" normalizeH="0" baseline="0" noProof="0" dirty="0">
              <a:ln>
                <a:noFill/>
              </a:ln>
              <a:effectLst/>
              <a:uLnTx/>
              <a:uFillTx/>
              <a:latin typeface="Constantia"/>
              <a:ea typeface="Constantia"/>
              <a:cs typeface="Constantia"/>
              <a:sym typeface="Constantia"/>
            </a:endParaRPr>
          </a:p>
        </p:txBody>
      </p:sp>
    </p:spTree>
    <p:extLst>
      <p:ext uri="{BB962C8B-B14F-4D97-AF65-F5344CB8AC3E}">
        <p14:creationId xmlns:p14="http://schemas.microsoft.com/office/powerpoint/2010/main" val="424088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4671" y="388390"/>
            <a:ext cx="4800600" cy="762000"/>
          </a:xfrm>
        </p:spPr>
        <p:txBody>
          <a:bodyPr>
            <a:normAutofit/>
          </a:bodyPr>
          <a:lstStyle/>
          <a:p>
            <a:r>
              <a:rPr lang="en-US" sz="3600" b="1" dirty="0">
                <a:latin typeface="Garamond" panose="02020404030301010803" pitchFamily="18" charset="0"/>
              </a:rPr>
              <a:t>No More…SVU</a:t>
            </a:r>
          </a:p>
        </p:txBody>
      </p:sp>
      <p:pic>
        <p:nvPicPr>
          <p:cNvPr id="3" name="j70ha1PUlqk"/>
          <p:cNvPicPr>
            <a:picLocks noGrp="1" noRot="1" noChangeAspect="1"/>
          </p:cNvPicPr>
          <p:nvPr>
            <p:ph idx="1"/>
            <a:videoFile r:link="rId1"/>
          </p:nvPr>
        </p:nvPicPr>
        <p:blipFill>
          <a:blip r:embed="rId3"/>
          <a:stretch>
            <a:fillRect/>
          </a:stretch>
        </p:blipFill>
        <p:spPr>
          <a:xfrm>
            <a:off x="3414584" y="1986241"/>
            <a:ext cx="4572000" cy="2571750"/>
          </a:xfrm>
          <a:prstGeom prst="rect">
            <a:avLst/>
          </a:prstGeom>
        </p:spPr>
      </p:pic>
    </p:spTree>
    <p:extLst>
      <p:ext uri="{BB962C8B-B14F-4D97-AF65-F5344CB8AC3E}">
        <p14:creationId xmlns:p14="http://schemas.microsoft.com/office/powerpoint/2010/main" val="367100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47F8-4AC9-A84B-945D-7174B12260BE}"/>
              </a:ext>
            </a:extLst>
          </p:cNvPr>
          <p:cNvSpPr>
            <a:spLocks noGrp="1"/>
          </p:cNvSpPr>
          <p:nvPr>
            <p:ph type="title"/>
          </p:nvPr>
        </p:nvSpPr>
        <p:spPr>
          <a:xfrm>
            <a:off x="394446" y="290287"/>
            <a:ext cx="11797553" cy="1976581"/>
          </a:xfrm>
        </p:spPr>
        <p:txBody>
          <a:bodyPr>
            <a:normAutofit/>
          </a:bodyPr>
          <a:lstStyle/>
          <a:p>
            <a:r>
              <a:rPr lang="en-US" sz="2800" dirty="0"/>
              <a:t>What’s Next? </a:t>
            </a:r>
            <a:r>
              <a:rPr lang="en-US" sz="2800" i="1" dirty="0">
                <a:latin typeface="Constantia" panose="02030602050306030303" pitchFamily="18" charset="0"/>
              </a:rPr>
              <a:t>She’s GONE, But her rules are still here!!</a:t>
            </a:r>
            <a:br>
              <a:rPr lang="en-US" i="1" dirty="0">
                <a:latin typeface="Constantia" panose="02030602050306030303" pitchFamily="18" charset="0"/>
              </a:rPr>
            </a:br>
            <a:endParaRPr lang="en-US" dirty="0"/>
          </a:p>
        </p:txBody>
      </p:sp>
      <p:sp>
        <p:nvSpPr>
          <p:cNvPr id="3" name="Text Placeholder 2">
            <a:extLst>
              <a:ext uri="{FF2B5EF4-FFF2-40B4-BE49-F238E27FC236}">
                <a16:creationId xmlns:a16="http://schemas.microsoft.com/office/drawing/2014/main" id="{AA3006A4-4266-8541-AA98-1752BA302A77}"/>
              </a:ext>
            </a:extLst>
          </p:cNvPr>
          <p:cNvSpPr>
            <a:spLocks noGrp="1"/>
          </p:cNvSpPr>
          <p:nvPr>
            <p:ph type="body" idx="1"/>
          </p:nvPr>
        </p:nvSpPr>
        <p:spPr/>
        <p:txBody>
          <a:bodyPr/>
          <a:lstStyle/>
          <a:p>
            <a:endParaRPr lang="en-US" dirty="0"/>
          </a:p>
        </p:txBody>
      </p:sp>
      <p:pic>
        <p:nvPicPr>
          <p:cNvPr id="9" name="Picture 8">
            <a:extLst>
              <a:ext uri="{FF2B5EF4-FFF2-40B4-BE49-F238E27FC236}">
                <a16:creationId xmlns:a16="http://schemas.microsoft.com/office/drawing/2014/main" id="{E78BEE18-C8EA-BF43-9FB2-B9115B0A15D2}"/>
              </a:ext>
            </a:extLst>
          </p:cNvPr>
          <p:cNvPicPr>
            <a:picLocks noChangeAspect="1"/>
          </p:cNvPicPr>
          <p:nvPr/>
        </p:nvPicPr>
        <p:blipFill>
          <a:blip r:embed="rId2"/>
          <a:stretch>
            <a:fillRect/>
          </a:stretch>
        </p:blipFill>
        <p:spPr>
          <a:xfrm>
            <a:off x="6988901" y="2763355"/>
            <a:ext cx="2161203" cy="1465772"/>
          </a:xfrm>
          <a:prstGeom prst="rect">
            <a:avLst/>
          </a:prstGeom>
        </p:spPr>
      </p:pic>
      <p:pic>
        <p:nvPicPr>
          <p:cNvPr id="10" name="Picture 9">
            <a:extLst>
              <a:ext uri="{FF2B5EF4-FFF2-40B4-BE49-F238E27FC236}">
                <a16:creationId xmlns:a16="http://schemas.microsoft.com/office/drawing/2014/main" id="{5270E6C4-793E-AF4E-B100-6C767ADD1258}"/>
              </a:ext>
            </a:extLst>
          </p:cNvPr>
          <p:cNvPicPr>
            <a:picLocks noChangeAspect="1"/>
          </p:cNvPicPr>
          <p:nvPr/>
        </p:nvPicPr>
        <p:blipFill>
          <a:blip r:embed="rId3"/>
          <a:stretch>
            <a:fillRect/>
          </a:stretch>
        </p:blipFill>
        <p:spPr>
          <a:xfrm>
            <a:off x="1019677" y="2395568"/>
            <a:ext cx="5076323" cy="3653365"/>
          </a:xfrm>
          <a:prstGeom prst="rect">
            <a:avLst/>
          </a:prstGeom>
        </p:spPr>
      </p:pic>
      <p:pic>
        <p:nvPicPr>
          <p:cNvPr id="11" name="Picture 10">
            <a:extLst>
              <a:ext uri="{FF2B5EF4-FFF2-40B4-BE49-F238E27FC236}">
                <a16:creationId xmlns:a16="http://schemas.microsoft.com/office/drawing/2014/main" id="{96A3F360-D308-C140-A558-E210BA56D373}"/>
              </a:ext>
            </a:extLst>
          </p:cNvPr>
          <p:cNvPicPr>
            <a:picLocks noChangeAspect="1"/>
          </p:cNvPicPr>
          <p:nvPr/>
        </p:nvPicPr>
        <p:blipFill>
          <a:blip r:embed="rId4"/>
          <a:stretch>
            <a:fillRect/>
          </a:stretch>
        </p:blipFill>
        <p:spPr>
          <a:xfrm>
            <a:off x="184971" y="866631"/>
            <a:ext cx="9308654" cy="1191103"/>
          </a:xfrm>
          <a:prstGeom prst="rect">
            <a:avLst/>
          </a:prstGeom>
        </p:spPr>
      </p:pic>
      <p:pic>
        <p:nvPicPr>
          <p:cNvPr id="12" name="Picture 11">
            <a:extLst>
              <a:ext uri="{FF2B5EF4-FFF2-40B4-BE49-F238E27FC236}">
                <a16:creationId xmlns:a16="http://schemas.microsoft.com/office/drawing/2014/main" id="{9BFF2665-CAB2-4143-B319-3443F87C161E}"/>
              </a:ext>
            </a:extLst>
          </p:cNvPr>
          <p:cNvPicPr>
            <a:picLocks noChangeAspect="1"/>
          </p:cNvPicPr>
          <p:nvPr/>
        </p:nvPicPr>
        <p:blipFill>
          <a:blip r:embed="rId5"/>
          <a:stretch>
            <a:fillRect/>
          </a:stretch>
        </p:blipFill>
        <p:spPr>
          <a:xfrm>
            <a:off x="10280277" y="6219063"/>
            <a:ext cx="1422982" cy="373099"/>
          </a:xfrm>
          <a:prstGeom prst="rect">
            <a:avLst/>
          </a:prstGeom>
        </p:spPr>
      </p:pic>
      <p:pic>
        <p:nvPicPr>
          <p:cNvPr id="13" name="Picture 12">
            <a:extLst>
              <a:ext uri="{FF2B5EF4-FFF2-40B4-BE49-F238E27FC236}">
                <a16:creationId xmlns:a16="http://schemas.microsoft.com/office/drawing/2014/main" id="{8D1638F2-0697-4B4C-A0A5-7EFDEEE140AC}"/>
              </a:ext>
            </a:extLst>
          </p:cNvPr>
          <p:cNvPicPr>
            <a:picLocks noChangeAspect="1"/>
          </p:cNvPicPr>
          <p:nvPr/>
        </p:nvPicPr>
        <p:blipFill>
          <a:blip r:embed="rId6"/>
          <a:stretch>
            <a:fillRect/>
          </a:stretch>
        </p:blipFill>
        <p:spPr>
          <a:xfrm>
            <a:off x="6391961" y="4364064"/>
            <a:ext cx="5632084" cy="921614"/>
          </a:xfrm>
          <a:prstGeom prst="rect">
            <a:avLst/>
          </a:prstGeom>
        </p:spPr>
      </p:pic>
      <p:pic>
        <p:nvPicPr>
          <p:cNvPr id="14" name="Picture 13">
            <a:extLst>
              <a:ext uri="{FF2B5EF4-FFF2-40B4-BE49-F238E27FC236}">
                <a16:creationId xmlns:a16="http://schemas.microsoft.com/office/drawing/2014/main" id="{B0A80B68-7CDA-864E-A037-ABA1E7567045}"/>
              </a:ext>
            </a:extLst>
          </p:cNvPr>
          <p:cNvPicPr>
            <a:picLocks noChangeAspect="1"/>
          </p:cNvPicPr>
          <p:nvPr/>
        </p:nvPicPr>
        <p:blipFill>
          <a:blip r:embed="rId7"/>
          <a:stretch>
            <a:fillRect/>
          </a:stretch>
        </p:blipFill>
        <p:spPr>
          <a:xfrm>
            <a:off x="7445916" y="6219063"/>
            <a:ext cx="2367157" cy="412139"/>
          </a:xfrm>
          <a:prstGeom prst="rect">
            <a:avLst/>
          </a:prstGeom>
        </p:spPr>
      </p:pic>
    </p:spTree>
    <p:extLst>
      <p:ext uri="{BB962C8B-B14F-4D97-AF65-F5344CB8AC3E}">
        <p14:creationId xmlns:p14="http://schemas.microsoft.com/office/powerpoint/2010/main" val="47984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C77AC-A7B8-4F47-B8C6-69F309078634}"/>
              </a:ext>
            </a:extLst>
          </p:cNvPr>
          <p:cNvSpPr>
            <a:spLocks noGrp="1"/>
          </p:cNvSpPr>
          <p:nvPr>
            <p:ph idx="1"/>
          </p:nvPr>
        </p:nvSpPr>
        <p:spPr>
          <a:xfrm>
            <a:off x="1389529" y="1059301"/>
            <a:ext cx="9995739" cy="3450613"/>
          </a:xfrm>
        </p:spPr>
        <p:txBody>
          <a:bodyPr>
            <a:normAutofit/>
          </a:bodyPr>
          <a:lstStyle/>
          <a:p>
            <a:pPr marL="0" indent="0" algn="ctr">
              <a:lnSpc>
                <a:spcPct val="100000"/>
              </a:lnSpc>
              <a:buNone/>
            </a:pPr>
            <a:r>
              <a:rPr lang="en-US" b="1" dirty="0"/>
              <a:t>She DID NOT change the rules around accommodating pregnant students. </a:t>
            </a:r>
          </a:p>
          <a:p>
            <a:pPr marL="0" indent="0" algn="ctr">
              <a:lnSpc>
                <a:spcPct val="100000"/>
              </a:lnSpc>
              <a:buNone/>
            </a:pPr>
            <a:r>
              <a:rPr lang="en-US" b="1" dirty="0"/>
              <a:t>Biden has proposed new rules.</a:t>
            </a:r>
          </a:p>
          <a:p>
            <a:pPr marL="0" indent="0">
              <a:buNone/>
            </a:pPr>
            <a:endParaRPr lang="en-US" sz="2400" b="1" dirty="0"/>
          </a:p>
        </p:txBody>
      </p:sp>
      <p:pic>
        <p:nvPicPr>
          <p:cNvPr id="4" name="Picture 3">
            <a:extLst>
              <a:ext uri="{FF2B5EF4-FFF2-40B4-BE49-F238E27FC236}">
                <a16:creationId xmlns:a16="http://schemas.microsoft.com/office/drawing/2014/main" id="{A47C76D1-2515-D945-A1A3-26ED23155730}"/>
              </a:ext>
            </a:extLst>
          </p:cNvPr>
          <p:cNvPicPr>
            <a:picLocks noChangeAspect="1"/>
          </p:cNvPicPr>
          <p:nvPr/>
        </p:nvPicPr>
        <p:blipFill>
          <a:blip r:embed="rId2"/>
          <a:stretch>
            <a:fillRect/>
          </a:stretch>
        </p:blipFill>
        <p:spPr>
          <a:xfrm>
            <a:off x="3075763" y="2367095"/>
            <a:ext cx="5305778" cy="3009301"/>
          </a:xfrm>
          <a:prstGeom prst="rect">
            <a:avLst/>
          </a:prstGeom>
        </p:spPr>
      </p:pic>
    </p:spTree>
    <p:extLst>
      <p:ext uri="{BB962C8B-B14F-4D97-AF65-F5344CB8AC3E}">
        <p14:creationId xmlns:p14="http://schemas.microsoft.com/office/powerpoint/2010/main" val="300859497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627</TotalTime>
  <Words>2534</Words>
  <Application>Microsoft Macintosh PowerPoint</Application>
  <PresentationFormat>Widescreen</PresentationFormat>
  <Paragraphs>189</Paragraphs>
  <Slides>44</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Constantia</vt:lpstr>
      <vt:lpstr>Garamond</vt:lpstr>
      <vt:lpstr>Noto Sans Symbols</vt:lpstr>
      <vt:lpstr>Gallery</vt:lpstr>
      <vt:lpstr>PowerPoint Presentation</vt:lpstr>
      <vt:lpstr>Anyone know what Title IX is? A brief history lesson…</vt:lpstr>
      <vt:lpstr>PowerPoint Presentation</vt:lpstr>
      <vt:lpstr>PowerPoint Presentation</vt:lpstr>
      <vt:lpstr>This includes a prohibition on…</vt:lpstr>
      <vt:lpstr>PowerPoint Presentation</vt:lpstr>
      <vt:lpstr>No More…SVU</vt:lpstr>
      <vt:lpstr>What’s Next? She’s GONE, But her rules are still here!! </vt:lpstr>
      <vt:lpstr>PowerPoint Presentation</vt:lpstr>
      <vt:lpstr> Title IX and Pregnancy Discrimination</vt:lpstr>
      <vt:lpstr>Title IX: Regulatory Language</vt:lpstr>
      <vt:lpstr>What does Title IX have to do with Pregnant students?</vt:lpstr>
      <vt:lpstr>PowerPoint Presentation</vt:lpstr>
      <vt:lpstr>What do we have to do for our Pregnant students?</vt:lpstr>
      <vt:lpstr>How much Time Do they get to take off? Most do not want to take a semester off.</vt:lpstr>
      <vt:lpstr>What kind of leave should we be allowing?</vt:lpstr>
      <vt:lpstr>We also do this…..</vt:lpstr>
      <vt:lpstr>Proposed Regs…more specific</vt:lpstr>
      <vt:lpstr>PowerPoint Presentation</vt:lpstr>
      <vt:lpstr>At Columbia, over 300 Pregnant students helped with accommodations</vt:lpstr>
      <vt:lpstr>PowerPoint Presentation</vt:lpstr>
      <vt:lpstr>In Admissions..</vt:lpstr>
      <vt:lpstr>Or in Employment…</vt:lpstr>
      <vt:lpstr>Financial aid</vt:lpstr>
      <vt:lpstr>What to Do?</vt:lpstr>
      <vt:lpstr>https://universitylife.columbia.edu/content/accommodations-pregnant-students</vt:lpstr>
      <vt:lpstr>What NOT TO DO</vt:lpstr>
      <vt:lpstr>Amount of LEAVE GENERALLY ACCORDING TO DISABILITY LEAVE:  SCHOOLS DETERMINE</vt:lpstr>
      <vt:lpstr>What are Parenting Accommodations?</vt:lpstr>
      <vt:lpstr>OCR Investigations on these Cases on the increase</vt:lpstr>
      <vt:lpstr>Suggestions</vt:lpstr>
      <vt:lpstr>What do we tell the Students when they ask for Accommodations?</vt:lpstr>
      <vt:lpstr>   Accommodations         Leave of ABSENCE </vt:lpstr>
      <vt:lpstr>Don’t assume your institution can make decisions about what the student can or should and cannot or should not do!   </vt:lpstr>
      <vt:lpstr>What Evidence of Medically Required Absences  is the University able to Require? </vt:lpstr>
      <vt:lpstr>Can a school require a pregnant student to obtain THEIR MD’s permission before allowing her to attend school late in her pregnancy if it is worried about student’s health or safety? </vt:lpstr>
      <vt:lpstr>Scenarios:  Complications</vt:lpstr>
      <vt:lpstr>Scenarios:  THE MRI SUITE</vt:lpstr>
      <vt:lpstr>Covid and pregnancy: What is Reasonable?</vt:lpstr>
      <vt:lpstr>Refresh:  Frequent Requests for Pregnancy Accommodations that we routinely accommodate</vt:lpstr>
      <vt:lpstr>PowerPoint Presentation</vt:lpstr>
      <vt:lpstr>PowerPoint Presentation</vt:lpstr>
      <vt:lpstr>And then there are these Requests….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Drafta</dc:creator>
  <cp:lastModifiedBy>Marjory D. Fisher</cp:lastModifiedBy>
  <cp:revision>24</cp:revision>
  <dcterms:created xsi:type="dcterms:W3CDTF">2021-12-13T02:11:34Z</dcterms:created>
  <dcterms:modified xsi:type="dcterms:W3CDTF">2023-12-11T19:58:13Z</dcterms:modified>
</cp:coreProperties>
</file>