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73"/>
  </p:notesMasterIdLst>
  <p:sldIdLst>
    <p:sldId id="501" r:id="rId2"/>
    <p:sldId id="317" r:id="rId3"/>
    <p:sldId id="1339" r:id="rId4"/>
    <p:sldId id="262" r:id="rId5"/>
    <p:sldId id="264" r:id="rId6"/>
    <p:sldId id="349" r:id="rId7"/>
    <p:sldId id="635" r:id="rId8"/>
    <p:sldId id="447" r:id="rId9"/>
    <p:sldId id="454" r:id="rId10"/>
    <p:sldId id="456" r:id="rId11"/>
    <p:sldId id="458" r:id="rId12"/>
    <p:sldId id="457" r:id="rId13"/>
    <p:sldId id="448" r:id="rId14"/>
    <p:sldId id="450" r:id="rId15"/>
    <p:sldId id="1333" r:id="rId16"/>
    <p:sldId id="451" r:id="rId17"/>
    <p:sldId id="452" r:id="rId18"/>
    <p:sldId id="453" r:id="rId19"/>
    <p:sldId id="566" r:id="rId20"/>
    <p:sldId id="410" r:id="rId21"/>
    <p:sldId id="411" r:id="rId22"/>
    <p:sldId id="484" r:id="rId23"/>
    <p:sldId id="459" r:id="rId24"/>
    <p:sldId id="460" r:id="rId25"/>
    <p:sldId id="486" r:id="rId26"/>
    <p:sldId id="487" r:id="rId27"/>
    <p:sldId id="488" r:id="rId28"/>
    <p:sldId id="489" r:id="rId29"/>
    <p:sldId id="490" r:id="rId30"/>
    <p:sldId id="492" r:id="rId31"/>
    <p:sldId id="461" r:id="rId32"/>
    <p:sldId id="463" r:id="rId33"/>
    <p:sldId id="494" r:id="rId34"/>
    <p:sldId id="495" r:id="rId35"/>
    <p:sldId id="481" r:id="rId36"/>
    <p:sldId id="496" r:id="rId37"/>
    <p:sldId id="482" r:id="rId38"/>
    <p:sldId id="498" r:id="rId39"/>
    <p:sldId id="462" r:id="rId40"/>
    <p:sldId id="1350" r:id="rId41"/>
    <p:sldId id="1352" r:id="rId42"/>
    <p:sldId id="1349" r:id="rId43"/>
    <p:sldId id="497" r:id="rId44"/>
    <p:sldId id="483" r:id="rId45"/>
    <p:sldId id="499" r:id="rId46"/>
    <p:sldId id="500" r:id="rId47"/>
    <p:sldId id="421" r:id="rId48"/>
    <p:sldId id="336" r:id="rId49"/>
    <p:sldId id="339" r:id="rId50"/>
    <p:sldId id="422" r:id="rId51"/>
    <p:sldId id="346" r:id="rId52"/>
    <p:sldId id="292" r:id="rId53"/>
    <p:sldId id="464" r:id="rId54"/>
    <p:sldId id="465" r:id="rId55"/>
    <p:sldId id="466" r:id="rId56"/>
    <p:sldId id="467" r:id="rId57"/>
    <p:sldId id="468" r:id="rId58"/>
    <p:sldId id="469" r:id="rId59"/>
    <p:sldId id="470" r:id="rId60"/>
    <p:sldId id="471" r:id="rId61"/>
    <p:sldId id="472" r:id="rId62"/>
    <p:sldId id="473" r:id="rId63"/>
    <p:sldId id="474" r:id="rId64"/>
    <p:sldId id="475" r:id="rId65"/>
    <p:sldId id="341" r:id="rId66"/>
    <p:sldId id="340" r:id="rId67"/>
    <p:sldId id="434" r:id="rId68"/>
    <p:sldId id="435" r:id="rId69"/>
    <p:sldId id="1340" r:id="rId70"/>
    <p:sldId id="1341" r:id="rId71"/>
    <p:sldId id="1351" r:id="rId7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5768"/>
  </p:normalViewPr>
  <p:slideViewPr>
    <p:cSldViewPr snapToGrid="0">
      <p:cViewPr varScale="1">
        <p:scale>
          <a:sx n="109" d="100"/>
          <a:sy n="109" d="100"/>
        </p:scale>
        <p:origin x="680"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6493EB-D739-0D48-9900-4620473B832C}" type="datetimeFigureOut">
              <a:rPr lang="en-US" smtClean="0"/>
              <a:t>3/15/23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681349-F567-3E4C-901A-E3C69329D674}" type="slidenum">
              <a:rPr lang="en-US" smtClean="0"/>
              <a:t>‹#›</a:t>
            </a:fld>
            <a:endParaRPr lang="en-US"/>
          </a:p>
        </p:txBody>
      </p:sp>
    </p:spTree>
    <p:extLst>
      <p:ext uri="{BB962C8B-B14F-4D97-AF65-F5344CB8AC3E}">
        <p14:creationId xmlns:p14="http://schemas.microsoft.com/office/powerpoint/2010/main" val="3487153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6: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1" name="Google Shape;9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Sports Illustrated cover from early 1970s…T9 then compared to T9 now</a:t>
            </a:r>
            <a:endParaRPr dirty="0"/>
          </a:p>
        </p:txBody>
      </p:sp>
    </p:spTree>
    <p:extLst>
      <p:ext uri="{BB962C8B-B14F-4D97-AF65-F5344CB8AC3E}">
        <p14:creationId xmlns:p14="http://schemas.microsoft.com/office/powerpoint/2010/main" val="86998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0" name="Google Shape;11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8035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Kevin, describe the options.</a:t>
            </a:r>
          </a:p>
          <a:p>
            <a:endParaRPr lang="en-US" dirty="0"/>
          </a:p>
          <a:p>
            <a:r>
              <a:rPr lang="en-US" dirty="0"/>
              <a:t>MARJY, HAVE THE OPTIONS CHANGED OR MUST THERE BE INVESTIGATIONS IN ALL CASES?</a:t>
            </a:r>
          </a:p>
          <a:p>
            <a:endParaRPr lang="en-US" dirty="0"/>
          </a:p>
          <a:p>
            <a:r>
              <a:rPr lang="en-US" dirty="0"/>
              <a:t>LASHAWN, DO YOU THINK THIS WILL BE SOMETHING SURVIVORS MAY OPT FOR?  HOW COME?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03BC51-0CB5-DF4E-A49D-0EB7653057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864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2FC4FC-1CDC-0D48-9F40-0CEACC2631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8604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sp>
    </p:spTree>
    <p:extLst>
      <p:ext uri="{BB962C8B-B14F-4D97-AF65-F5344CB8AC3E}">
        <p14:creationId xmlns:p14="http://schemas.microsoft.com/office/powerpoint/2010/main" val="1607045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sp>
    </p:spTree>
    <p:extLst>
      <p:ext uri="{BB962C8B-B14F-4D97-AF65-F5344CB8AC3E}">
        <p14:creationId xmlns:p14="http://schemas.microsoft.com/office/powerpoint/2010/main" val="1880111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sp>
    </p:spTree>
    <p:extLst>
      <p:ext uri="{BB962C8B-B14F-4D97-AF65-F5344CB8AC3E}">
        <p14:creationId xmlns:p14="http://schemas.microsoft.com/office/powerpoint/2010/main" val="4146059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sp>
    </p:spTree>
    <p:extLst>
      <p:ext uri="{BB962C8B-B14F-4D97-AF65-F5344CB8AC3E}">
        <p14:creationId xmlns:p14="http://schemas.microsoft.com/office/powerpoint/2010/main" val="51442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3/15/23</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ingle Column with SubTitle Layout">
    <p:spTree>
      <p:nvGrpSpPr>
        <p:cNvPr id="1" name=""/>
        <p:cNvGrpSpPr/>
        <p:nvPr/>
      </p:nvGrpSpPr>
      <p:grpSpPr>
        <a:xfrm>
          <a:off x="0" y="0"/>
          <a:ext cx="0" cy="0"/>
          <a:chOff x="0" y="0"/>
          <a:chExt cx="0" cy="0"/>
        </a:xfrm>
      </p:grpSpPr>
      <p:sp>
        <p:nvSpPr>
          <p:cNvPr id="2" name="Title 1"/>
          <p:cNvSpPr>
            <a:spLocks noGrp="1"/>
          </p:cNvSpPr>
          <p:nvPr>
            <p:ph type="title"/>
          </p:nvPr>
        </p:nvSpPr>
        <p:spPr>
          <a:xfrm>
            <a:off x="1206500" y="203792"/>
            <a:ext cx="10375899" cy="539158"/>
          </a:xfrm>
          <a:prstGeom prst="rect">
            <a:avLst/>
          </a:prstGeom>
        </p:spPr>
        <p:txBody>
          <a:bodyPr/>
          <a:lstStyle>
            <a:lvl1pPr>
              <a:defRPr>
                <a:latin typeface="+mj-lt"/>
              </a:defRPr>
            </a:lvl1pPr>
          </a:lstStyle>
          <a:p>
            <a:r>
              <a:rPr lang="en-US"/>
              <a:t>Click to edit Master title style</a:t>
            </a:r>
            <a:endParaRPr lang="en-US" dirty="0"/>
          </a:p>
        </p:txBody>
      </p:sp>
      <p:sp>
        <p:nvSpPr>
          <p:cNvPr id="3" name="Content Placeholder 2"/>
          <p:cNvSpPr>
            <a:spLocks noGrp="1"/>
          </p:cNvSpPr>
          <p:nvPr>
            <p:ph idx="1"/>
          </p:nvPr>
        </p:nvSpPr>
        <p:spPr>
          <a:xfrm>
            <a:off x="1206500" y="1877440"/>
            <a:ext cx="10375899" cy="4382311"/>
          </a:xfrm>
          <a:prstGeom prst="rect">
            <a:avLst/>
          </a:prstGeom>
        </p:spPr>
        <p:txBody>
          <a:bodyPr>
            <a:noAutofit/>
          </a:bodyPr>
          <a:lstStyle>
            <a:lvl1pPr marL="233363" indent="-233363">
              <a:buClr>
                <a:srgbClr val="00A9E0"/>
              </a:buClr>
              <a:buFont typeface="Arial" pitchFamily="34" charset="0"/>
              <a:buChar char="»"/>
              <a:defRPr sz="1800">
                <a:solidFill>
                  <a:srgbClr val="000000"/>
                </a:solidFill>
              </a:defRPr>
            </a:lvl1pPr>
            <a:lvl2pPr>
              <a:defRPr sz="1600">
                <a:solidFill>
                  <a:srgbClr val="000000"/>
                </a:solidFill>
              </a:defRPr>
            </a:lvl2pPr>
            <a:lvl3pPr>
              <a:buClr>
                <a:srgbClr val="00A9E0"/>
              </a:buClr>
              <a:buFont typeface="Arial" pitchFamily="34" charset="0"/>
              <a:buChar char="˗"/>
              <a:defRPr sz="1600">
                <a:solidFill>
                  <a:srgbClr val="000000"/>
                </a:solidFill>
              </a:defRPr>
            </a:lvl3pPr>
            <a:lvl4pPr>
              <a:buClr>
                <a:srgbClr val="00A9E0"/>
              </a:buClr>
              <a:buFont typeface="Arial" pitchFamily="34" charset="0"/>
              <a:buChar char="•"/>
              <a:defRPr sz="1400">
                <a:solidFill>
                  <a:srgbClr val="000000"/>
                </a:solidFill>
              </a:defRPr>
            </a:lvl4pPr>
            <a:lvl5pPr>
              <a:buClr>
                <a:srgbClr val="00A9E0"/>
              </a:buClr>
              <a:buFont typeface="Wingdings" pitchFamily="2" charset="2"/>
              <a:buChar char="§"/>
              <a:defRPr sz="1200">
                <a:solidFill>
                  <a:srgbClr val="000000"/>
                </a:solidFill>
              </a:defRPr>
            </a:lvl5pPr>
            <a:lvl6pPr marL="1371600" indent="-282575">
              <a:buClr>
                <a:srgbClr val="00A9E0"/>
              </a:buClr>
              <a:buFont typeface="Courier New" pitchFamily="49" charset="0"/>
              <a:buChar char="o"/>
              <a:defRPr sz="1000">
                <a:solidFill>
                  <a:srgbClr val="000000"/>
                </a:solidFill>
              </a:defRPr>
            </a:lvl6pPr>
          </a:lstStyle>
          <a:p>
            <a:pPr lvl="0"/>
            <a:r>
              <a:rPr lang="en-US"/>
              <a:t>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12"/>
          </p:nvPr>
        </p:nvSpPr>
        <p:spPr/>
        <p:txBody>
          <a:bodyPr/>
          <a:lstStyle/>
          <a:p>
            <a:fld id="{E91CA0B9-F148-4D36-99AA-F3695E16ED27}" type="slidenum">
              <a:rPr lang="en-US" smtClean="0"/>
              <a:pPr/>
              <a:t>‹#›</a:t>
            </a:fld>
            <a:endParaRPr lang="en-US" dirty="0"/>
          </a:p>
        </p:txBody>
      </p:sp>
      <p:sp>
        <p:nvSpPr>
          <p:cNvPr id="17" name="Content Placeholder 5"/>
          <p:cNvSpPr txBox="1">
            <a:spLocks/>
          </p:cNvSpPr>
          <p:nvPr userDrawn="1"/>
        </p:nvSpPr>
        <p:spPr>
          <a:xfrm>
            <a:off x="-1782234" y="1052736"/>
            <a:ext cx="1677787" cy="266254"/>
          </a:xfrm>
          <a:prstGeom prst="homePlate">
            <a:avLst>
              <a:gd name="adj" fmla="val 13789"/>
            </a:avLst>
          </a:prstGeom>
          <a:solidFill>
            <a:schemeClr val="bg2"/>
          </a:solidFill>
        </p:spPr>
        <p:txBody>
          <a:bodyPr lIns="36000" rIns="0" anchor="ctr">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00" b="0" i="0" u="none" strike="noStrike" kern="1200" cap="none" spc="0" normalizeH="0" baseline="0" noProof="0" dirty="0">
                <a:ln>
                  <a:noFill/>
                </a:ln>
                <a:solidFill>
                  <a:schemeClr val="tx1"/>
                </a:solidFill>
                <a:effectLst/>
                <a:uLnTx/>
                <a:uFillTx/>
                <a:latin typeface="+mn-lt"/>
                <a:ea typeface="+mn-ea"/>
                <a:cs typeface="+mn-cs"/>
              </a:rPr>
              <a:t>Sub-Title Top Guide 6.22</a:t>
            </a:r>
            <a:endParaRPr kumimoji="0" lang="en-US" sz="700" b="0" i="1" u="none" strike="noStrike" kern="1200" cap="none" spc="0" normalizeH="0" baseline="0" noProof="0" dirty="0">
              <a:ln>
                <a:noFill/>
              </a:ln>
              <a:solidFill>
                <a:schemeClr val="tx1"/>
              </a:solidFill>
              <a:effectLst/>
              <a:uLnTx/>
              <a:uFillTx/>
              <a:latin typeface="+mn-lt"/>
              <a:ea typeface="+mn-ea"/>
              <a:cs typeface="+mn-cs"/>
            </a:endParaRPr>
          </a:p>
        </p:txBody>
      </p:sp>
      <p:sp>
        <p:nvSpPr>
          <p:cNvPr id="18" name="Content Placeholder 5"/>
          <p:cNvSpPr txBox="1">
            <a:spLocks/>
          </p:cNvSpPr>
          <p:nvPr userDrawn="1"/>
        </p:nvSpPr>
        <p:spPr>
          <a:xfrm>
            <a:off x="-1782234" y="1374047"/>
            <a:ext cx="1677787" cy="266254"/>
          </a:xfrm>
          <a:prstGeom prst="homePlate">
            <a:avLst>
              <a:gd name="adj" fmla="val 13789"/>
            </a:avLst>
          </a:prstGeom>
          <a:solidFill>
            <a:schemeClr val="bg2"/>
          </a:solidFill>
        </p:spPr>
        <p:txBody>
          <a:bodyPr lIns="36000" rIns="0" anchor="ctr">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00" b="0" i="0" u="none" strike="noStrike" kern="1200" cap="none" spc="0" normalizeH="0" baseline="0" noProof="0" dirty="0">
                <a:ln>
                  <a:noFill/>
                </a:ln>
                <a:solidFill>
                  <a:schemeClr val="tx1"/>
                </a:solidFill>
                <a:effectLst/>
                <a:uLnTx/>
                <a:uFillTx/>
                <a:latin typeface="+mn-lt"/>
                <a:ea typeface="+mn-ea"/>
                <a:cs typeface="+mn-cs"/>
              </a:rPr>
              <a:t>Chart-Title Top Guide 5.35</a:t>
            </a:r>
            <a:endParaRPr kumimoji="0" lang="en-US" sz="700" b="0" i="1" u="none" strike="noStrike" kern="1200" cap="none" spc="0" normalizeH="0" baseline="0" noProof="0" dirty="0">
              <a:ln>
                <a:noFill/>
              </a:ln>
              <a:solidFill>
                <a:schemeClr val="tx1"/>
              </a:solidFill>
              <a:effectLst/>
              <a:uLnTx/>
              <a:uFillTx/>
              <a:latin typeface="+mn-lt"/>
              <a:ea typeface="+mn-ea"/>
              <a:cs typeface="+mn-cs"/>
            </a:endParaRPr>
          </a:p>
        </p:txBody>
      </p:sp>
      <p:sp>
        <p:nvSpPr>
          <p:cNvPr id="19" name="Content Placeholder 5"/>
          <p:cNvSpPr txBox="1">
            <a:spLocks/>
          </p:cNvSpPr>
          <p:nvPr userDrawn="1"/>
        </p:nvSpPr>
        <p:spPr>
          <a:xfrm>
            <a:off x="-1782234" y="1801323"/>
            <a:ext cx="1677787" cy="266254"/>
          </a:xfrm>
          <a:prstGeom prst="homePlate">
            <a:avLst>
              <a:gd name="adj" fmla="val 13789"/>
            </a:avLst>
          </a:prstGeom>
          <a:solidFill>
            <a:schemeClr val="bg2"/>
          </a:solidFill>
        </p:spPr>
        <p:txBody>
          <a:bodyPr lIns="36000" rIns="0" anchor="ctr">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00" b="0" i="0" u="none" strike="noStrike" kern="1200" cap="none" spc="0" normalizeH="0" baseline="0" noProof="0" dirty="0">
                <a:ln>
                  <a:noFill/>
                </a:ln>
                <a:solidFill>
                  <a:schemeClr val="tx1"/>
                </a:solidFill>
                <a:effectLst/>
                <a:uLnTx/>
                <a:uFillTx/>
                <a:latin typeface="+mn-lt"/>
                <a:ea typeface="+mn-ea"/>
                <a:cs typeface="+mn-cs"/>
              </a:rPr>
              <a:t>Body Top Guide 4.16</a:t>
            </a:r>
            <a:endParaRPr kumimoji="0" lang="en-US" sz="700" b="0" i="1" u="none" strike="noStrike" kern="1200" cap="none" spc="0" normalizeH="0" baseline="0" noProof="0" dirty="0">
              <a:ln>
                <a:noFill/>
              </a:ln>
              <a:solidFill>
                <a:schemeClr val="tx1"/>
              </a:solidFill>
              <a:effectLst/>
              <a:uLnTx/>
              <a:uFillTx/>
              <a:latin typeface="+mn-lt"/>
              <a:ea typeface="+mn-ea"/>
              <a:cs typeface="+mn-cs"/>
            </a:endParaRPr>
          </a:p>
        </p:txBody>
      </p:sp>
      <p:sp>
        <p:nvSpPr>
          <p:cNvPr id="20" name="Content Placeholder 5"/>
          <p:cNvSpPr txBox="1">
            <a:spLocks/>
          </p:cNvSpPr>
          <p:nvPr userDrawn="1"/>
        </p:nvSpPr>
        <p:spPr>
          <a:xfrm>
            <a:off x="-1782234" y="6104160"/>
            <a:ext cx="1677787" cy="266254"/>
          </a:xfrm>
          <a:prstGeom prst="homePlate">
            <a:avLst>
              <a:gd name="adj" fmla="val 13789"/>
            </a:avLst>
          </a:prstGeom>
          <a:solidFill>
            <a:schemeClr val="bg2"/>
          </a:solidFill>
        </p:spPr>
        <p:txBody>
          <a:bodyPr lIns="36000" rIns="0" anchor="ctr">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00" b="0" i="0" u="none" strike="noStrike" kern="1200" cap="none" spc="0" normalizeH="0" baseline="0" noProof="0" dirty="0">
                <a:ln>
                  <a:noFill/>
                </a:ln>
                <a:solidFill>
                  <a:schemeClr val="tx1"/>
                </a:solidFill>
                <a:effectLst/>
                <a:uLnTx/>
                <a:uFillTx/>
                <a:latin typeface="+mn-lt"/>
                <a:ea typeface="+mn-ea"/>
                <a:cs typeface="+mn-cs"/>
              </a:rPr>
              <a:t>Body Bottom Guide 7.80</a:t>
            </a:r>
            <a:endParaRPr kumimoji="0" lang="en-US" sz="700" b="0" i="1" u="none" strike="noStrike" kern="1200" cap="none" spc="0" normalizeH="0" baseline="0" noProof="0" dirty="0">
              <a:ln>
                <a:noFill/>
              </a:ln>
              <a:solidFill>
                <a:schemeClr val="tx1"/>
              </a:solidFill>
              <a:effectLst/>
              <a:uLnTx/>
              <a:uFillTx/>
              <a:latin typeface="+mn-lt"/>
              <a:ea typeface="+mn-ea"/>
              <a:cs typeface="+mn-cs"/>
            </a:endParaRPr>
          </a:p>
        </p:txBody>
      </p:sp>
      <p:sp>
        <p:nvSpPr>
          <p:cNvPr id="21" name="Content Placeholder 5"/>
          <p:cNvSpPr txBox="1">
            <a:spLocks/>
          </p:cNvSpPr>
          <p:nvPr userDrawn="1"/>
        </p:nvSpPr>
        <p:spPr>
          <a:xfrm rot="16200000">
            <a:off x="371127" y="6849144"/>
            <a:ext cx="476947" cy="603648"/>
          </a:xfrm>
          <a:prstGeom prst="homePlate">
            <a:avLst>
              <a:gd name="adj" fmla="val 13789"/>
            </a:avLst>
          </a:prstGeom>
          <a:solidFill>
            <a:schemeClr val="bg2"/>
          </a:solidFill>
        </p:spPr>
        <p:txBody>
          <a:bodyPr vert="vert" lIns="0" tIns="0" rIns="0" bIns="0" anchor="ctr">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00" b="0" i="0" u="none" strike="noStrike" kern="1200" cap="none" spc="0" normalizeH="0" baseline="0" noProof="0" dirty="0">
                <a:ln>
                  <a:noFill/>
                </a:ln>
                <a:solidFill>
                  <a:schemeClr val="tx1"/>
                </a:solidFill>
                <a:effectLst/>
                <a:uLnTx/>
                <a:uFillTx/>
                <a:latin typeface="+mn-lt"/>
                <a:ea typeface="+mn-ea"/>
                <a:cs typeface="+mn-cs"/>
              </a:rPr>
              <a:t>Left </a:t>
            </a:r>
            <a:br>
              <a:rPr kumimoji="0" lang="en-US" sz="700" b="0" i="0" u="none" strike="noStrike" kern="1200" cap="none" spc="0" normalizeH="0" baseline="0" noProof="0" dirty="0">
                <a:ln>
                  <a:noFill/>
                </a:ln>
                <a:solidFill>
                  <a:schemeClr val="tx1"/>
                </a:solidFill>
                <a:effectLst/>
                <a:uLnTx/>
                <a:uFillTx/>
                <a:latin typeface="+mn-lt"/>
                <a:ea typeface="+mn-ea"/>
                <a:cs typeface="+mn-cs"/>
              </a:rPr>
            </a:br>
            <a:r>
              <a:rPr kumimoji="0" lang="en-US" sz="700" b="0" i="0" u="none" strike="noStrike" kern="1200" cap="none" spc="0" normalizeH="0" baseline="0" noProof="0" dirty="0">
                <a:ln>
                  <a:noFill/>
                </a:ln>
                <a:solidFill>
                  <a:schemeClr val="tx1"/>
                </a:solidFill>
                <a:effectLst/>
                <a:uLnTx/>
                <a:uFillTx/>
                <a:latin typeface="+mn-lt"/>
                <a:ea typeface="+mn-ea"/>
                <a:cs typeface="+mn-cs"/>
              </a:rPr>
              <a:t>guide</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00" b="0" i="0" u="none" strike="noStrike" kern="1200" cap="none" spc="0" normalizeH="0" baseline="0" noProof="0" dirty="0">
                <a:ln>
                  <a:noFill/>
                </a:ln>
                <a:solidFill>
                  <a:schemeClr val="tx1"/>
                </a:solidFill>
                <a:effectLst/>
                <a:uLnTx/>
                <a:uFillTx/>
                <a:latin typeface="+mn-lt"/>
                <a:ea typeface="+mn-ea"/>
                <a:cs typeface="+mn-cs"/>
              </a:rPr>
              <a:t>11.42</a:t>
            </a:r>
            <a:endParaRPr kumimoji="0" lang="en-US" sz="700" b="0" i="1" u="none" strike="noStrike" kern="1200" cap="none" spc="0" normalizeH="0" baseline="0" noProof="0" dirty="0">
              <a:ln>
                <a:noFill/>
              </a:ln>
              <a:solidFill>
                <a:schemeClr val="tx1"/>
              </a:solidFill>
              <a:effectLst/>
              <a:uLnTx/>
              <a:uFillTx/>
              <a:latin typeface="+mn-lt"/>
              <a:ea typeface="+mn-ea"/>
              <a:cs typeface="+mn-cs"/>
            </a:endParaRPr>
          </a:p>
        </p:txBody>
      </p:sp>
      <p:sp>
        <p:nvSpPr>
          <p:cNvPr id="22" name="Content Placeholder 5"/>
          <p:cNvSpPr txBox="1">
            <a:spLocks/>
          </p:cNvSpPr>
          <p:nvPr userDrawn="1"/>
        </p:nvSpPr>
        <p:spPr>
          <a:xfrm rot="16200000">
            <a:off x="11333343" y="6849146"/>
            <a:ext cx="476947" cy="603648"/>
          </a:xfrm>
          <a:prstGeom prst="homePlate">
            <a:avLst>
              <a:gd name="adj" fmla="val 13789"/>
            </a:avLst>
          </a:prstGeom>
          <a:solidFill>
            <a:schemeClr val="bg2"/>
          </a:solidFill>
        </p:spPr>
        <p:txBody>
          <a:bodyPr vert="vert" lIns="0" tIns="0" rIns="0" bIns="0" anchor="ctr">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00" b="0" i="0" u="none" strike="noStrike" kern="1200" cap="none" spc="0" normalizeH="0" baseline="0" noProof="0" dirty="0">
                <a:ln>
                  <a:noFill/>
                </a:ln>
                <a:solidFill>
                  <a:schemeClr val="tx1"/>
                </a:solidFill>
                <a:effectLst/>
                <a:uLnTx/>
                <a:uFillTx/>
                <a:latin typeface="+mn-lt"/>
                <a:ea typeface="+mn-ea"/>
                <a:cs typeface="+mn-cs"/>
              </a:rPr>
              <a:t>Right</a:t>
            </a:r>
            <a:br>
              <a:rPr kumimoji="0" lang="en-US" sz="700" b="0" i="0" u="none" strike="noStrike" kern="1200" cap="none" spc="0" normalizeH="0" baseline="0" noProof="0" dirty="0">
                <a:ln>
                  <a:noFill/>
                </a:ln>
                <a:solidFill>
                  <a:schemeClr val="tx1"/>
                </a:solidFill>
                <a:effectLst/>
                <a:uLnTx/>
                <a:uFillTx/>
                <a:latin typeface="+mn-lt"/>
                <a:ea typeface="+mn-ea"/>
                <a:cs typeface="+mn-cs"/>
              </a:rPr>
            </a:br>
            <a:r>
              <a:rPr kumimoji="0" lang="en-US" sz="700" b="0" i="0" u="none" strike="noStrike" kern="1200" cap="none" spc="0" normalizeH="0" baseline="0" noProof="0" dirty="0">
                <a:ln>
                  <a:noFill/>
                </a:ln>
                <a:solidFill>
                  <a:schemeClr val="tx1"/>
                </a:solidFill>
                <a:effectLst/>
                <a:uLnTx/>
                <a:uFillTx/>
                <a:latin typeface="+mn-lt"/>
                <a:ea typeface="+mn-ea"/>
                <a:cs typeface="+mn-cs"/>
              </a:rPr>
              <a:t>guide</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00" b="0" i="0" u="none" strike="noStrike" kern="1200" cap="none" spc="0" normalizeH="0" baseline="0" noProof="0" dirty="0">
                <a:ln>
                  <a:noFill/>
                </a:ln>
                <a:solidFill>
                  <a:schemeClr val="tx1"/>
                </a:solidFill>
                <a:effectLst/>
                <a:uLnTx/>
                <a:uFillTx/>
                <a:latin typeface="+mn-lt"/>
                <a:ea typeface="+mn-ea"/>
                <a:cs typeface="+mn-cs"/>
              </a:rPr>
              <a:t>11.42</a:t>
            </a:r>
            <a:endParaRPr kumimoji="0" lang="en-US" sz="700" b="0" i="1" u="none" strike="noStrike" kern="1200" cap="none" spc="0" normalizeH="0" baseline="0" noProof="0" dirty="0">
              <a:ln>
                <a:noFill/>
              </a:ln>
              <a:solidFill>
                <a:schemeClr val="tx1"/>
              </a:solidFill>
              <a:effectLst/>
              <a:uLnTx/>
              <a:uFillTx/>
              <a:latin typeface="+mn-lt"/>
              <a:ea typeface="+mn-ea"/>
              <a:cs typeface="+mn-cs"/>
            </a:endParaRPr>
          </a:p>
        </p:txBody>
      </p:sp>
      <p:sp>
        <p:nvSpPr>
          <p:cNvPr id="14" name="Text Placeholder 6"/>
          <p:cNvSpPr>
            <a:spLocks noGrp="1"/>
          </p:cNvSpPr>
          <p:nvPr>
            <p:ph type="body" sz="quarter" idx="13" hasCustomPrompt="1"/>
          </p:nvPr>
        </p:nvSpPr>
        <p:spPr>
          <a:xfrm>
            <a:off x="4330700" y="6261104"/>
            <a:ext cx="5810251" cy="431800"/>
          </a:xfrm>
          <a:prstGeom prst="rect">
            <a:avLst/>
          </a:prstGeom>
        </p:spPr>
        <p:txBody>
          <a:bodyPr vert="horz" lIns="91440" tIns="45720" rIns="91440" bIns="45720" rtlCol="0" anchor="b">
            <a:normAutofit/>
          </a:bodyPr>
          <a:lstStyle>
            <a:lvl1pPr marL="0" algn="l" defTabSz="914400" rtl="0" eaLnBrk="1" latinLnBrk="0" hangingPunct="1">
              <a:defRPr lang="en-US" sz="1000" kern="1200" dirty="0" smtClean="0">
                <a:solidFill>
                  <a:schemeClr val="tx1"/>
                </a:solidFill>
                <a:latin typeface="+mn-lt"/>
                <a:ea typeface="+mn-ea"/>
                <a:cs typeface="+mn-cs"/>
              </a:defRPr>
            </a:lvl1pPr>
            <a:lvl2pPr>
              <a:defRPr sz="1200"/>
            </a:lvl2pPr>
            <a:lvl3pPr>
              <a:defRPr sz="1200"/>
            </a:lvl3pPr>
            <a:lvl4pPr>
              <a:defRPr sz="1200"/>
            </a:lvl4pPr>
            <a:lvl5pPr>
              <a:defRPr sz="1200"/>
            </a:lvl5pPr>
          </a:lstStyle>
          <a:p>
            <a:pPr lvl="0"/>
            <a:r>
              <a:rPr lang="en-US" dirty="0"/>
              <a:t> Add source or notes here</a:t>
            </a:r>
          </a:p>
        </p:txBody>
      </p:sp>
      <p:sp>
        <p:nvSpPr>
          <p:cNvPr id="12" name="Content Placeholder 2"/>
          <p:cNvSpPr>
            <a:spLocks noGrp="1"/>
          </p:cNvSpPr>
          <p:nvPr>
            <p:ph idx="14" hasCustomPrompt="1"/>
          </p:nvPr>
        </p:nvSpPr>
        <p:spPr>
          <a:xfrm>
            <a:off x="1189207" y="1173804"/>
            <a:ext cx="10375899" cy="343712"/>
          </a:xfrm>
          <a:prstGeom prst="rect">
            <a:avLst/>
          </a:prstGeom>
        </p:spPr>
        <p:txBody>
          <a:bodyPr>
            <a:noAutofit/>
          </a:bodyPr>
          <a:lstStyle>
            <a:lvl1pPr marL="233363" indent="-233363">
              <a:buClr>
                <a:srgbClr val="00A9E0"/>
              </a:buClr>
              <a:buFontTx/>
              <a:buNone/>
              <a:defRPr sz="2000" b="1" baseline="0">
                <a:solidFill>
                  <a:srgbClr val="002776"/>
                </a:solidFill>
                <a:latin typeface="+mj-lt"/>
              </a:defRPr>
            </a:lvl1pPr>
            <a:lvl2pPr>
              <a:defRPr sz="1600">
                <a:solidFill>
                  <a:srgbClr val="000000"/>
                </a:solidFill>
              </a:defRPr>
            </a:lvl2pPr>
            <a:lvl3pPr>
              <a:buClr>
                <a:srgbClr val="00A9E0"/>
              </a:buClr>
              <a:buFont typeface="Arial" pitchFamily="34" charset="0"/>
              <a:buChar char="˗"/>
              <a:defRPr sz="1600">
                <a:solidFill>
                  <a:srgbClr val="000000"/>
                </a:solidFill>
              </a:defRPr>
            </a:lvl3pPr>
            <a:lvl4pPr>
              <a:buClr>
                <a:srgbClr val="00A9E0"/>
              </a:buClr>
              <a:buFont typeface="Arial" pitchFamily="34" charset="0"/>
              <a:buChar char="•"/>
              <a:defRPr sz="1600">
                <a:solidFill>
                  <a:srgbClr val="000000"/>
                </a:solidFill>
              </a:defRPr>
            </a:lvl4pPr>
            <a:lvl5pPr>
              <a:buClr>
                <a:srgbClr val="00A9E0"/>
              </a:buClr>
              <a:buFont typeface="Arial" pitchFamily="34" charset="0"/>
              <a:buChar char="•"/>
              <a:defRPr sz="1600">
                <a:solidFill>
                  <a:srgbClr val="000000"/>
                </a:solidFill>
              </a:defRPr>
            </a:lvl5pPr>
            <a:lvl6pPr marL="1371600" indent="-282575">
              <a:buClr>
                <a:srgbClr val="00A9E0"/>
              </a:buClr>
              <a:buFont typeface="Wingdings" pitchFamily="2" charset="2"/>
              <a:buChar char="§"/>
              <a:defRPr sz="1600">
                <a:solidFill>
                  <a:srgbClr val="000000"/>
                </a:solidFill>
              </a:defRPr>
            </a:lvl6pPr>
          </a:lstStyle>
          <a:p>
            <a:pPr lvl="0"/>
            <a:r>
              <a:rPr lang="en-US" dirty="0"/>
              <a:t>Subtitle</a:t>
            </a:r>
          </a:p>
        </p:txBody>
      </p:sp>
      <p:sp>
        <p:nvSpPr>
          <p:cNvPr id="13" name="Content Placeholder 2"/>
          <p:cNvSpPr>
            <a:spLocks noGrp="1"/>
          </p:cNvSpPr>
          <p:nvPr>
            <p:ph idx="15" hasCustomPrompt="1"/>
          </p:nvPr>
        </p:nvSpPr>
        <p:spPr>
          <a:xfrm>
            <a:off x="1197853" y="1530485"/>
            <a:ext cx="10375899" cy="343712"/>
          </a:xfrm>
          <a:prstGeom prst="rect">
            <a:avLst/>
          </a:prstGeom>
        </p:spPr>
        <p:txBody>
          <a:bodyPr>
            <a:noAutofit/>
          </a:bodyPr>
          <a:lstStyle>
            <a:lvl1pPr marL="233363" indent="-233363">
              <a:buClr>
                <a:srgbClr val="00A9E0"/>
              </a:buClr>
              <a:buFontTx/>
              <a:buNone/>
              <a:defRPr sz="1800" b="0" baseline="0">
                <a:solidFill>
                  <a:srgbClr val="002776"/>
                </a:solidFill>
                <a:latin typeface="+mj-lt"/>
              </a:defRPr>
            </a:lvl1pPr>
            <a:lvl2pPr>
              <a:defRPr sz="1600">
                <a:solidFill>
                  <a:srgbClr val="000000"/>
                </a:solidFill>
              </a:defRPr>
            </a:lvl2pPr>
            <a:lvl3pPr>
              <a:buClr>
                <a:srgbClr val="00A9E0"/>
              </a:buClr>
              <a:buFont typeface="Arial" pitchFamily="34" charset="0"/>
              <a:buChar char="˗"/>
              <a:defRPr sz="1600">
                <a:solidFill>
                  <a:srgbClr val="000000"/>
                </a:solidFill>
              </a:defRPr>
            </a:lvl3pPr>
            <a:lvl4pPr>
              <a:buClr>
                <a:srgbClr val="00A9E0"/>
              </a:buClr>
              <a:buFont typeface="Arial" pitchFamily="34" charset="0"/>
              <a:buChar char="•"/>
              <a:defRPr sz="1600">
                <a:solidFill>
                  <a:srgbClr val="000000"/>
                </a:solidFill>
              </a:defRPr>
            </a:lvl4pPr>
            <a:lvl5pPr>
              <a:buClr>
                <a:srgbClr val="00A9E0"/>
              </a:buClr>
              <a:buFont typeface="Arial" pitchFamily="34" charset="0"/>
              <a:buChar char="•"/>
              <a:defRPr sz="1600">
                <a:solidFill>
                  <a:srgbClr val="000000"/>
                </a:solidFill>
              </a:defRPr>
            </a:lvl5pPr>
            <a:lvl6pPr marL="1371600" indent="-282575">
              <a:buClr>
                <a:srgbClr val="00A9E0"/>
              </a:buClr>
              <a:buFont typeface="Wingdings" pitchFamily="2" charset="2"/>
              <a:buChar char="§"/>
              <a:defRPr sz="1600">
                <a:solidFill>
                  <a:srgbClr val="000000"/>
                </a:solidFill>
              </a:defRPr>
            </a:lvl6pPr>
          </a:lstStyle>
          <a:p>
            <a:pPr lvl="0"/>
            <a:r>
              <a:rPr lang="en-US" dirty="0"/>
              <a:t>Chart Title</a:t>
            </a:r>
          </a:p>
        </p:txBody>
      </p:sp>
    </p:spTree>
    <p:extLst>
      <p:ext uri="{BB962C8B-B14F-4D97-AF65-F5344CB8AC3E}">
        <p14:creationId xmlns:p14="http://schemas.microsoft.com/office/powerpoint/2010/main" val="6196355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type="objOnly">
  <p:cSld name="Content">
    <p:spTree>
      <p:nvGrpSpPr>
        <p:cNvPr id="1" name="Shape 19"/>
        <p:cNvGrpSpPr/>
        <p:nvPr/>
      </p:nvGrpSpPr>
      <p:grpSpPr>
        <a:xfrm>
          <a:off x="0" y="0"/>
          <a:ext cx="0" cy="0"/>
          <a:chOff x="0" y="0"/>
          <a:chExt cx="0" cy="0"/>
        </a:xfrm>
      </p:grpSpPr>
      <p:sp>
        <p:nvSpPr>
          <p:cNvPr id="20" name="Google Shape;20;p36"/>
          <p:cNvSpPr txBox="1">
            <a:spLocks noGrp="1"/>
          </p:cNvSpPr>
          <p:nvPr>
            <p:ph type="body" idx="1"/>
          </p:nvPr>
        </p:nvSpPr>
        <p:spPr>
          <a:xfrm>
            <a:off x="0" y="1"/>
            <a:ext cx="12192000" cy="6126163"/>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Tree>
    <p:extLst>
      <p:ext uri="{BB962C8B-B14F-4D97-AF65-F5344CB8AC3E}">
        <p14:creationId xmlns:p14="http://schemas.microsoft.com/office/powerpoint/2010/main" val="2338367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3/15/23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3/15/23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3/15/23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3/15/23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3/15/23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3/15/23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3/15/23</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5">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3/15/23</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3" r:id="rId13"/>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tiff"/><Relationship Id="rId7"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78F5A-75D5-BA1E-BD79-90B587F75973}"/>
              </a:ext>
            </a:extLst>
          </p:cNvPr>
          <p:cNvSpPr>
            <a:spLocks noGrp="1"/>
          </p:cNvSpPr>
          <p:nvPr>
            <p:ph type="ctrTitle"/>
          </p:nvPr>
        </p:nvSpPr>
        <p:spPr>
          <a:xfrm>
            <a:off x="0" y="-219918"/>
            <a:ext cx="12191999" cy="3546714"/>
          </a:xfrm>
        </p:spPr>
        <p:txBody>
          <a:bodyPr>
            <a:normAutofit/>
          </a:bodyPr>
          <a:lstStyle/>
          <a:p>
            <a:pPr algn="ctr"/>
            <a:r>
              <a:rPr lang="en-US" sz="3200" dirty="0">
                <a:latin typeface="Garamond" panose="02020404030301010803" pitchFamily="18" charset="0"/>
              </a:rPr>
              <a:t>Columbia University</a:t>
            </a:r>
            <a:br>
              <a:rPr lang="en-US" sz="3200" dirty="0">
                <a:latin typeface="Garamond" panose="02020404030301010803" pitchFamily="18" charset="0"/>
              </a:rPr>
            </a:br>
            <a:r>
              <a:rPr lang="en-US" sz="3200" dirty="0">
                <a:latin typeface="Garamond" panose="02020404030301010803" pitchFamily="18" charset="0"/>
              </a:rPr>
              <a:t>Title IX Investigator training</a:t>
            </a:r>
            <a:br>
              <a:rPr lang="en-US" sz="3600" dirty="0">
                <a:latin typeface="Garamond" panose="02020404030301010803" pitchFamily="18" charset="0"/>
              </a:rPr>
            </a:br>
            <a:r>
              <a:rPr lang="en-US" sz="3600" dirty="0">
                <a:latin typeface="Garamond" panose="02020404030301010803" pitchFamily="18" charset="0"/>
              </a:rPr>
              <a:t>2022-23</a:t>
            </a:r>
          </a:p>
        </p:txBody>
      </p:sp>
      <p:sp>
        <p:nvSpPr>
          <p:cNvPr id="3" name="Subtitle 2">
            <a:extLst>
              <a:ext uri="{FF2B5EF4-FFF2-40B4-BE49-F238E27FC236}">
                <a16:creationId xmlns:a16="http://schemas.microsoft.com/office/drawing/2014/main" id="{29591166-FAF2-EA2A-9DD5-84D1FE7D23A5}"/>
              </a:ext>
            </a:extLst>
          </p:cNvPr>
          <p:cNvSpPr>
            <a:spLocks noGrp="1"/>
          </p:cNvSpPr>
          <p:nvPr>
            <p:ph type="subTitle" idx="1"/>
          </p:nvPr>
        </p:nvSpPr>
        <p:spPr/>
        <p:txBody>
          <a:bodyPr/>
          <a:lstStyle/>
          <a:p>
            <a:r>
              <a:rPr lang="en-US" dirty="0">
                <a:latin typeface="Garamond" panose="02020404030301010803" pitchFamily="18" charset="0"/>
              </a:rPr>
              <a:t>The 2020 Title IX Regulations and Beyond….</a:t>
            </a:r>
          </a:p>
        </p:txBody>
      </p:sp>
    </p:spTree>
    <p:extLst>
      <p:ext uri="{BB962C8B-B14F-4D97-AF65-F5344CB8AC3E}">
        <p14:creationId xmlns:p14="http://schemas.microsoft.com/office/powerpoint/2010/main" val="681080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6319" y="184728"/>
            <a:ext cx="10110651" cy="1043708"/>
          </a:xfrm>
        </p:spPr>
        <p:txBody>
          <a:bodyPr>
            <a:normAutofit/>
          </a:bodyPr>
          <a:lstStyle/>
          <a:p>
            <a:r>
              <a:rPr lang="en-US" dirty="0">
                <a:latin typeface="Garamond" panose="02020404030301010803" pitchFamily="18" charset="0"/>
              </a:rPr>
              <a:t>School’s “education program or activity”</a:t>
            </a:r>
          </a:p>
        </p:txBody>
      </p:sp>
      <p:sp>
        <p:nvSpPr>
          <p:cNvPr id="3" name="Content Placeholder 2"/>
          <p:cNvSpPr>
            <a:spLocks noGrp="1"/>
          </p:cNvSpPr>
          <p:nvPr>
            <p:ph idx="1"/>
          </p:nvPr>
        </p:nvSpPr>
        <p:spPr>
          <a:xfrm>
            <a:off x="2152650" y="1837509"/>
            <a:ext cx="7886700" cy="3652465"/>
          </a:xfrm>
        </p:spPr>
        <p:txBody>
          <a:bodyPr>
            <a:noAutofit/>
          </a:bodyPr>
          <a:lstStyle/>
          <a:p>
            <a:r>
              <a:rPr lang="en-US" dirty="0">
                <a:latin typeface="Garamond" panose="02020404030301010803" pitchFamily="18" charset="0"/>
              </a:rPr>
              <a:t>School’s “education program or activity”:</a:t>
            </a:r>
          </a:p>
          <a:p>
            <a:pPr lvl="1"/>
            <a:r>
              <a:rPr lang="en-US" sz="2000" dirty="0">
                <a:latin typeface="Garamond" panose="02020404030301010803" pitchFamily="18" charset="0"/>
              </a:rPr>
              <a:t>“includes locations, events, or circumstances over which the recipient exercised substantial control” over the respondent and the context in which the sexual harassment occurred.</a:t>
            </a:r>
          </a:p>
          <a:p>
            <a:pPr lvl="2"/>
            <a:r>
              <a:rPr lang="en-US" sz="2000" dirty="0">
                <a:latin typeface="Garamond" panose="02020404030301010803" pitchFamily="18" charset="0"/>
              </a:rPr>
              <a:t>Not a simple artificial bright-line on/off campus distinction</a:t>
            </a:r>
          </a:p>
          <a:p>
            <a:pPr lvl="2"/>
            <a:r>
              <a:rPr lang="en-US" sz="2000" dirty="0">
                <a:latin typeface="Garamond" panose="02020404030301010803" pitchFamily="18" charset="0"/>
              </a:rPr>
              <a:t>Does not simply depend on geographic location of activity</a:t>
            </a:r>
          </a:p>
        </p:txBody>
      </p:sp>
    </p:spTree>
    <p:extLst>
      <p:ext uri="{BB962C8B-B14F-4D97-AF65-F5344CB8AC3E}">
        <p14:creationId xmlns:p14="http://schemas.microsoft.com/office/powerpoint/2010/main" val="899138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6319" y="184728"/>
            <a:ext cx="10180321" cy="1043708"/>
          </a:xfrm>
        </p:spPr>
        <p:txBody>
          <a:bodyPr>
            <a:normAutofit/>
          </a:bodyPr>
          <a:lstStyle/>
          <a:p>
            <a:r>
              <a:rPr lang="en-US" dirty="0">
                <a:latin typeface="Garamond" panose="02020404030301010803" pitchFamily="18" charset="0"/>
              </a:rPr>
              <a:t>School’s “education program or activity”</a:t>
            </a:r>
          </a:p>
        </p:txBody>
      </p:sp>
      <p:sp>
        <p:nvSpPr>
          <p:cNvPr id="3" name="Content Placeholder 2"/>
          <p:cNvSpPr>
            <a:spLocks noGrp="1"/>
          </p:cNvSpPr>
          <p:nvPr>
            <p:ph idx="1"/>
          </p:nvPr>
        </p:nvSpPr>
        <p:spPr>
          <a:xfrm>
            <a:off x="2152650" y="1302551"/>
            <a:ext cx="7886700" cy="4187423"/>
          </a:xfrm>
        </p:spPr>
        <p:txBody>
          <a:bodyPr>
            <a:noAutofit/>
          </a:bodyPr>
          <a:lstStyle/>
          <a:p>
            <a:r>
              <a:rPr lang="en-US" dirty="0">
                <a:latin typeface="Garamond" panose="02020404030301010803" pitchFamily="18" charset="0"/>
              </a:rPr>
              <a:t>Examples: Did conduct occur in location/context where school:</a:t>
            </a:r>
          </a:p>
          <a:p>
            <a:endParaRPr lang="en-US" dirty="0">
              <a:latin typeface="Garamond" panose="02020404030301010803" pitchFamily="18" charset="0"/>
            </a:endParaRPr>
          </a:p>
          <a:p>
            <a:pPr lvl="1"/>
            <a:r>
              <a:rPr lang="en-US" sz="2000" dirty="0">
                <a:latin typeface="Garamond" panose="02020404030301010803" pitchFamily="18" charset="0"/>
              </a:rPr>
              <a:t>Owned premises (or officially recognized student organization that owned or controlled the premises): including fraternities</a:t>
            </a:r>
          </a:p>
          <a:p>
            <a:pPr lvl="1"/>
            <a:r>
              <a:rPr lang="en-US" sz="2000" dirty="0">
                <a:latin typeface="Garamond" panose="02020404030301010803" pitchFamily="18" charset="0"/>
              </a:rPr>
              <a:t>Exercised oversight, supervision or discipline, or</a:t>
            </a:r>
          </a:p>
          <a:p>
            <a:pPr lvl="1"/>
            <a:r>
              <a:rPr lang="en-US" sz="2000" dirty="0">
                <a:latin typeface="Garamond" panose="02020404030301010803" pitchFamily="18" charset="0"/>
              </a:rPr>
              <a:t>Funded, sponsored, promoted or endorsed event</a:t>
            </a:r>
          </a:p>
        </p:txBody>
      </p:sp>
    </p:spTree>
    <p:extLst>
      <p:ext uri="{BB962C8B-B14F-4D97-AF65-F5344CB8AC3E}">
        <p14:creationId xmlns:p14="http://schemas.microsoft.com/office/powerpoint/2010/main" val="25255158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Garamond" panose="02020404030301010803" pitchFamily="18" charset="0"/>
              </a:rPr>
              <a:t>School’s “education program or activity”</a:t>
            </a:r>
          </a:p>
        </p:txBody>
      </p:sp>
      <p:sp>
        <p:nvSpPr>
          <p:cNvPr id="3" name="Content Placeholder 2"/>
          <p:cNvSpPr>
            <a:spLocks noGrp="1"/>
          </p:cNvSpPr>
          <p:nvPr>
            <p:ph idx="1"/>
          </p:nvPr>
        </p:nvSpPr>
        <p:spPr/>
        <p:txBody>
          <a:bodyPr>
            <a:normAutofit fontScale="92500"/>
          </a:bodyPr>
          <a:lstStyle/>
          <a:p>
            <a:r>
              <a:rPr lang="en-US" sz="2400" dirty="0">
                <a:latin typeface="Garamond" panose="02020404030301010803" pitchFamily="18" charset="0"/>
              </a:rPr>
              <a:t>“[N]</a:t>
            </a:r>
            <a:r>
              <a:rPr lang="en-US" sz="2400" dirty="0" err="1">
                <a:latin typeface="Garamond" panose="02020404030301010803" pitchFamily="18" charset="0"/>
              </a:rPr>
              <a:t>othing</a:t>
            </a:r>
            <a:r>
              <a:rPr lang="en-US" sz="2400" dirty="0">
                <a:latin typeface="Garamond" panose="02020404030301010803" pitchFamily="18" charset="0"/>
              </a:rPr>
              <a:t> in the final regulations prevents recipients from initiating a student conduct proceeding or offering supportive measures to students affected by sexual harassment that occurs outside the recipient’s education program or activity.”</a:t>
            </a:r>
          </a:p>
          <a:p>
            <a:r>
              <a:rPr lang="en-US" sz="2400" dirty="0">
                <a:latin typeface="Garamond" panose="02020404030301010803" pitchFamily="18" charset="0"/>
              </a:rPr>
              <a:t>Given this change, schools </a:t>
            </a:r>
            <a:r>
              <a:rPr lang="en-US" sz="2400" dirty="0">
                <a:solidFill>
                  <a:srgbClr val="FF0000"/>
                </a:solidFill>
                <a:latin typeface="Garamond" panose="02020404030301010803" pitchFamily="18" charset="0"/>
              </a:rPr>
              <a:t>will have to decide </a:t>
            </a:r>
            <a:r>
              <a:rPr lang="en-US" sz="2400" dirty="0">
                <a:latin typeface="Garamond" panose="02020404030301010803" pitchFamily="18" charset="0"/>
              </a:rPr>
              <a:t>whether to prohibit and investigate sexual misconduct that occurs outside more narrowly-defined “education program or activity”</a:t>
            </a:r>
          </a:p>
          <a:p>
            <a:r>
              <a:rPr lang="en-US" sz="2400" dirty="0">
                <a:latin typeface="Garamond" panose="02020404030301010803" pitchFamily="18" charset="0"/>
              </a:rPr>
              <a:t>We did!</a:t>
            </a:r>
          </a:p>
        </p:txBody>
      </p:sp>
    </p:spTree>
    <p:extLst>
      <p:ext uri="{BB962C8B-B14F-4D97-AF65-F5344CB8AC3E}">
        <p14:creationId xmlns:p14="http://schemas.microsoft.com/office/powerpoint/2010/main" val="2077221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latin typeface="Garamond" panose="02020404030301010803" pitchFamily="18" charset="0"/>
              </a:rPr>
              <a:t>Title IX Sexual Harassment </a:t>
            </a:r>
            <a:br>
              <a:rPr lang="en-US" dirty="0">
                <a:latin typeface="Garamond" panose="02020404030301010803" pitchFamily="18" charset="0"/>
              </a:rPr>
            </a:br>
            <a:r>
              <a:rPr lang="en-US" sz="3200" dirty="0">
                <a:latin typeface="Garamond" panose="02020404030301010803" pitchFamily="18" charset="0"/>
              </a:rPr>
              <a:t>Prohibited “sexual harassment” </a:t>
            </a:r>
            <a:endParaRPr lang="en-US" dirty="0">
              <a:latin typeface="Garamond" panose="02020404030301010803" pitchFamily="18" charset="0"/>
            </a:endParaRPr>
          </a:p>
        </p:txBody>
      </p:sp>
      <p:sp>
        <p:nvSpPr>
          <p:cNvPr id="5" name="Content Placeholder 4"/>
          <p:cNvSpPr>
            <a:spLocks noGrp="1"/>
          </p:cNvSpPr>
          <p:nvPr>
            <p:ph idx="1"/>
          </p:nvPr>
        </p:nvSpPr>
        <p:spPr>
          <a:xfrm>
            <a:off x="2152650" y="1979270"/>
            <a:ext cx="7886700" cy="3510703"/>
          </a:xfrm>
        </p:spPr>
        <p:txBody>
          <a:bodyPr>
            <a:noAutofit/>
          </a:bodyPr>
          <a:lstStyle/>
          <a:p>
            <a:pPr marL="171450" lvl="1">
              <a:lnSpc>
                <a:spcPct val="100000"/>
              </a:lnSpc>
              <a:spcBef>
                <a:spcPts val="450"/>
              </a:spcBef>
            </a:pPr>
            <a:r>
              <a:rPr lang="en-US" sz="2400" dirty="0">
                <a:latin typeface="Garamond" panose="02020404030301010803" pitchFamily="18" charset="0"/>
              </a:rPr>
              <a:t>Means conduct </a:t>
            </a:r>
            <a:r>
              <a:rPr lang="en-US" sz="2400" u="sng" dirty="0">
                <a:latin typeface="Garamond" panose="02020404030301010803" pitchFamily="18" charset="0"/>
              </a:rPr>
              <a:t>on the basis of sex</a:t>
            </a:r>
            <a:r>
              <a:rPr lang="en-US" sz="2400" dirty="0">
                <a:latin typeface="Garamond" panose="02020404030301010803" pitchFamily="18" charset="0"/>
              </a:rPr>
              <a:t> that constitutes one or more of the following:</a:t>
            </a:r>
          </a:p>
          <a:p>
            <a:pPr marL="514350" lvl="2">
              <a:lnSpc>
                <a:spcPct val="100000"/>
              </a:lnSpc>
              <a:spcBef>
                <a:spcPts val="450"/>
              </a:spcBef>
            </a:pPr>
            <a:r>
              <a:rPr lang="en-US" sz="2400" dirty="0">
                <a:latin typeface="Garamond" panose="02020404030301010803" pitchFamily="18" charset="0"/>
              </a:rPr>
              <a:t>An employee conditioning the provision of an aid, benefit, or service on an individual’s participation in unwelcome sexual conduct (i.e., quid pro quo);</a:t>
            </a:r>
          </a:p>
          <a:p>
            <a:pPr marL="514350" lvl="2">
              <a:lnSpc>
                <a:spcPct val="100000"/>
              </a:lnSpc>
              <a:spcBef>
                <a:spcPts val="450"/>
              </a:spcBef>
            </a:pPr>
            <a:r>
              <a:rPr lang="en-US" sz="2400" dirty="0">
                <a:latin typeface="Garamond" panose="02020404030301010803" pitchFamily="18" charset="0"/>
              </a:rPr>
              <a:t>Unwelcome conduct determined by a reasonable person to </a:t>
            </a:r>
            <a:r>
              <a:rPr lang="en-US" sz="2400" u="sng" dirty="0">
                <a:latin typeface="Garamond" panose="02020404030301010803" pitchFamily="18" charset="0"/>
              </a:rPr>
              <a:t>be so severe, pervasive, and objectively offensive</a:t>
            </a:r>
            <a:r>
              <a:rPr lang="en-US" sz="2400" dirty="0">
                <a:latin typeface="Garamond" panose="02020404030301010803" pitchFamily="18" charset="0"/>
              </a:rPr>
              <a:t> that it effectively denies a person equal access to an education program or activity (i.e., hostile environment); or</a:t>
            </a:r>
          </a:p>
        </p:txBody>
      </p:sp>
    </p:spTree>
    <p:extLst>
      <p:ext uri="{BB962C8B-B14F-4D97-AF65-F5344CB8AC3E}">
        <p14:creationId xmlns:p14="http://schemas.microsoft.com/office/powerpoint/2010/main" val="2469390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latin typeface="Garamond" panose="02020404030301010803" pitchFamily="18" charset="0"/>
              </a:rPr>
              <a:t>Title IX Sexual Harassment</a:t>
            </a:r>
          </a:p>
        </p:txBody>
      </p:sp>
      <p:sp>
        <p:nvSpPr>
          <p:cNvPr id="5" name="Content Placeholder 4"/>
          <p:cNvSpPr>
            <a:spLocks noGrp="1"/>
          </p:cNvSpPr>
          <p:nvPr>
            <p:ph idx="1"/>
          </p:nvPr>
        </p:nvSpPr>
        <p:spPr>
          <a:xfrm>
            <a:off x="2152650" y="2164466"/>
            <a:ext cx="7886700" cy="3325508"/>
          </a:xfrm>
        </p:spPr>
        <p:txBody>
          <a:bodyPr>
            <a:noAutofit/>
          </a:bodyPr>
          <a:lstStyle/>
          <a:p>
            <a:pPr marL="171450" lvl="1">
              <a:lnSpc>
                <a:spcPct val="100000"/>
              </a:lnSpc>
              <a:spcBef>
                <a:spcPts val="450"/>
              </a:spcBef>
            </a:pPr>
            <a:r>
              <a:rPr lang="en-US" sz="2400" dirty="0">
                <a:latin typeface="Garamond" panose="02020404030301010803" pitchFamily="18" charset="0"/>
              </a:rPr>
              <a:t>Prohibited “sexual harassment” means conduct </a:t>
            </a:r>
            <a:r>
              <a:rPr lang="en-US" sz="2400" u="sng" dirty="0">
                <a:latin typeface="Garamond" panose="02020404030301010803" pitchFamily="18" charset="0"/>
              </a:rPr>
              <a:t>on the basis of sex</a:t>
            </a:r>
            <a:r>
              <a:rPr lang="en-US" sz="2400" dirty="0">
                <a:latin typeface="Garamond" panose="02020404030301010803" pitchFamily="18" charset="0"/>
              </a:rPr>
              <a:t> that constitutes one or more of the following:</a:t>
            </a:r>
          </a:p>
          <a:p>
            <a:pPr marL="514350" lvl="2">
              <a:lnSpc>
                <a:spcPct val="100000"/>
              </a:lnSpc>
              <a:spcBef>
                <a:spcPts val="450"/>
              </a:spcBef>
            </a:pPr>
            <a:r>
              <a:rPr lang="en-US" sz="2400" dirty="0">
                <a:latin typeface="Garamond" panose="02020404030301010803" pitchFamily="18" charset="0"/>
              </a:rPr>
              <a:t>Sexual assault (as defined in Clery Act)</a:t>
            </a:r>
          </a:p>
          <a:p>
            <a:pPr marL="971550" lvl="3">
              <a:lnSpc>
                <a:spcPct val="100000"/>
              </a:lnSpc>
              <a:spcBef>
                <a:spcPts val="450"/>
              </a:spcBef>
            </a:pPr>
            <a:r>
              <a:rPr lang="en-US" sz="2400" dirty="0">
                <a:latin typeface="Garamond" panose="02020404030301010803" pitchFamily="18" charset="0"/>
              </a:rPr>
              <a:t>FBI/UCR SRS or NIBRS until January 2021, thereafter just NIBRS</a:t>
            </a:r>
          </a:p>
          <a:p>
            <a:pPr marL="514350" lvl="2">
              <a:lnSpc>
                <a:spcPct val="100000"/>
              </a:lnSpc>
              <a:spcBef>
                <a:spcPts val="450"/>
              </a:spcBef>
            </a:pPr>
            <a:r>
              <a:rPr lang="en-US" sz="2400" dirty="0">
                <a:latin typeface="Garamond" panose="02020404030301010803" pitchFamily="18" charset="0"/>
              </a:rPr>
              <a:t>Or “dating violence,” “domestic violence,” and “stalking” (as defined in Clery Act/Violence Against Women Act).</a:t>
            </a:r>
          </a:p>
        </p:txBody>
      </p:sp>
    </p:spTree>
    <p:extLst>
      <p:ext uri="{BB962C8B-B14F-4D97-AF65-F5344CB8AC3E}">
        <p14:creationId xmlns:p14="http://schemas.microsoft.com/office/powerpoint/2010/main" val="10236948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5405C-E22E-C846-90FC-24448E32D0BC}"/>
              </a:ext>
            </a:extLst>
          </p:cNvPr>
          <p:cNvSpPr>
            <a:spLocks noGrp="1"/>
          </p:cNvSpPr>
          <p:nvPr>
            <p:ph type="title"/>
          </p:nvPr>
        </p:nvSpPr>
        <p:spPr>
          <a:xfrm>
            <a:off x="194553" y="190501"/>
            <a:ext cx="11595370" cy="608472"/>
          </a:xfrm>
        </p:spPr>
        <p:txBody>
          <a:bodyPr>
            <a:normAutofit/>
          </a:bodyPr>
          <a:lstStyle/>
          <a:p>
            <a:r>
              <a:rPr lang="en-US" dirty="0">
                <a:latin typeface="Garamond" panose="02020404030301010803" pitchFamily="18" charset="0"/>
              </a:rPr>
              <a:t>Presumption:  Respondents Not responsible</a:t>
            </a:r>
          </a:p>
        </p:txBody>
      </p:sp>
      <p:sp>
        <p:nvSpPr>
          <p:cNvPr id="3" name="Content Placeholder 2">
            <a:extLst>
              <a:ext uri="{FF2B5EF4-FFF2-40B4-BE49-F238E27FC236}">
                <a16:creationId xmlns:a16="http://schemas.microsoft.com/office/drawing/2014/main" id="{9A525B91-DC4A-0344-9E5B-1B6F0443E5B1}"/>
              </a:ext>
            </a:extLst>
          </p:cNvPr>
          <p:cNvSpPr>
            <a:spLocks noGrp="1"/>
          </p:cNvSpPr>
          <p:nvPr>
            <p:ph sz="half" idx="1"/>
          </p:nvPr>
        </p:nvSpPr>
        <p:spPr>
          <a:xfrm>
            <a:off x="769506" y="1843462"/>
            <a:ext cx="4706810" cy="3645845"/>
          </a:xfrm>
        </p:spPr>
        <p:txBody>
          <a:bodyPr>
            <a:normAutofit/>
          </a:bodyPr>
          <a:lstStyle/>
          <a:p>
            <a:pPr>
              <a:lnSpc>
                <a:spcPct val="100000"/>
              </a:lnSpc>
            </a:pPr>
            <a:r>
              <a:rPr lang="en-US" sz="2400" dirty="0">
                <a:latin typeface="Garamond" panose="02020404030301010803" pitchFamily="18" charset="0"/>
              </a:rPr>
              <a:t>Presumption that the respondent is not responsible for the alleged conduct until a determination regarding responsibility is made at the conclusion of the grievance process.</a:t>
            </a:r>
          </a:p>
          <a:p>
            <a:endParaRPr lang="en-US" dirty="0"/>
          </a:p>
        </p:txBody>
      </p:sp>
      <p:sp>
        <p:nvSpPr>
          <p:cNvPr id="4" name="Content Placeholder 3">
            <a:extLst>
              <a:ext uri="{FF2B5EF4-FFF2-40B4-BE49-F238E27FC236}">
                <a16:creationId xmlns:a16="http://schemas.microsoft.com/office/drawing/2014/main" id="{D606F48D-A2F3-1D4A-9B63-1E60039489D9}"/>
              </a:ext>
            </a:extLst>
          </p:cNvPr>
          <p:cNvSpPr>
            <a:spLocks noGrp="1"/>
          </p:cNvSpPr>
          <p:nvPr>
            <p:ph sz="half" idx="2"/>
          </p:nvPr>
        </p:nvSpPr>
        <p:spPr>
          <a:xfrm>
            <a:off x="6457949" y="1763342"/>
            <a:ext cx="4706810" cy="3506949"/>
          </a:xfrm>
        </p:spPr>
        <p:txBody>
          <a:bodyPr>
            <a:normAutofit/>
          </a:bodyPr>
          <a:lstStyle/>
          <a:p>
            <a:pPr marL="0" indent="0">
              <a:lnSpc>
                <a:spcPct val="100000"/>
              </a:lnSpc>
              <a:spcBef>
                <a:spcPts val="0"/>
              </a:spcBef>
            </a:pPr>
            <a:r>
              <a:rPr lang="en-US" sz="2800" dirty="0">
                <a:latin typeface="Garamond" panose="02020404030301010803" pitchFamily="18" charset="0"/>
              </a:rPr>
              <a:t> </a:t>
            </a:r>
            <a:r>
              <a:rPr lang="en-US" sz="2400" dirty="0">
                <a:latin typeface="Garamond" panose="02020404030301010803" pitchFamily="18" charset="0"/>
              </a:rPr>
              <a:t>Regulations’ “presumption of non-responsibility” requires schools to investigate and resolve complaints: “without drawing inferences about credibility based on a party’s status as a complainant or respondent.”</a:t>
            </a:r>
          </a:p>
          <a:p>
            <a:endParaRPr lang="en-US" dirty="0"/>
          </a:p>
        </p:txBody>
      </p:sp>
      <p:sp>
        <p:nvSpPr>
          <p:cNvPr id="6" name="TextBox 5">
            <a:extLst>
              <a:ext uri="{FF2B5EF4-FFF2-40B4-BE49-F238E27FC236}">
                <a16:creationId xmlns:a16="http://schemas.microsoft.com/office/drawing/2014/main" id="{9A592B04-44A0-8B49-A8B6-1E77E28A190B}"/>
              </a:ext>
            </a:extLst>
          </p:cNvPr>
          <p:cNvSpPr txBox="1"/>
          <p:nvPr/>
        </p:nvSpPr>
        <p:spPr>
          <a:xfrm>
            <a:off x="0" y="5190171"/>
            <a:ext cx="22067111" cy="1477328"/>
          </a:xfrm>
          <a:prstGeom prst="rect">
            <a:avLst/>
          </a:prstGeom>
          <a:noFill/>
        </p:spPr>
        <p:txBody>
          <a:bodyPr wrap="square" rtlCol="0">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Garamond" panose="02020404030301010803" pitchFamily="18" charset="0"/>
                <a:ea typeface="+mn-ea"/>
                <a:cs typeface="+mn-cs"/>
              </a:rPr>
              <a:t>Burden of proof and burden of gathering evidence sufficient to reach a determination</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Garamond" panose="02020404030301010803" pitchFamily="18" charset="0"/>
                <a:ea typeface="+mn-ea"/>
                <a:cs typeface="+mn-cs"/>
              </a:rPr>
              <a:t>regarding responsibility rests on the school and not on the parties!</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C00000"/>
              </a:solidFill>
              <a:effectLst/>
              <a:uLnTx/>
              <a:uFillTx/>
              <a:latin typeface="Garamond" panose="020204040303010108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3263511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974435"/>
            <a:ext cx="9603275" cy="1560421"/>
          </a:xfrm>
        </p:spPr>
        <p:txBody>
          <a:bodyPr/>
          <a:lstStyle/>
          <a:p>
            <a:r>
              <a:rPr lang="en-US" dirty="0">
                <a:latin typeface="Garamond" panose="02020404030301010803" pitchFamily="18" charset="0"/>
              </a:rPr>
              <a:t>Procedural Changes</a:t>
            </a:r>
          </a:p>
        </p:txBody>
      </p:sp>
      <p:sp>
        <p:nvSpPr>
          <p:cNvPr id="3" name="Content Placeholder 2"/>
          <p:cNvSpPr>
            <a:spLocks noGrp="1"/>
          </p:cNvSpPr>
          <p:nvPr>
            <p:ph idx="1"/>
          </p:nvPr>
        </p:nvSpPr>
        <p:spPr>
          <a:xfrm>
            <a:off x="2152650" y="1853754"/>
            <a:ext cx="7886700" cy="4029811"/>
          </a:xfrm>
        </p:spPr>
        <p:txBody>
          <a:bodyPr>
            <a:noAutofit/>
          </a:bodyPr>
          <a:lstStyle/>
          <a:p>
            <a:pPr>
              <a:lnSpc>
                <a:spcPct val="100000"/>
              </a:lnSpc>
            </a:pPr>
            <a:r>
              <a:rPr lang="en-US" sz="1800" dirty="0">
                <a:latin typeface="Garamond" panose="02020404030301010803" pitchFamily="18" charset="0"/>
              </a:rPr>
              <a:t>Must investigate “formal complaints”</a:t>
            </a:r>
          </a:p>
          <a:p>
            <a:pPr>
              <a:lnSpc>
                <a:spcPct val="100000"/>
              </a:lnSpc>
            </a:pPr>
            <a:r>
              <a:rPr lang="en-US" sz="1800" dirty="0">
                <a:latin typeface="Garamond" panose="02020404030301010803" pitchFamily="18" charset="0"/>
              </a:rPr>
              <a:t>Must satisfy certain notice and ongoing notice requirements</a:t>
            </a:r>
          </a:p>
          <a:p>
            <a:pPr>
              <a:lnSpc>
                <a:spcPct val="100000"/>
              </a:lnSpc>
            </a:pPr>
            <a:r>
              <a:rPr lang="en-US" sz="1800" dirty="0">
                <a:latin typeface="Garamond" panose="02020404030301010803" pitchFamily="18" charset="0"/>
              </a:rPr>
              <a:t>Must produce investigation report with certain elements</a:t>
            </a:r>
          </a:p>
          <a:p>
            <a:pPr>
              <a:lnSpc>
                <a:spcPct val="100000"/>
              </a:lnSpc>
            </a:pPr>
            <a:r>
              <a:rPr lang="en-US" sz="1800" dirty="0">
                <a:latin typeface="Garamond" panose="02020404030301010803" pitchFamily="18" charset="0"/>
              </a:rPr>
              <a:t>Must give parties and advisors opportunity to review all information “directly related to allegations” </a:t>
            </a:r>
          </a:p>
          <a:p>
            <a:pPr lvl="1">
              <a:lnSpc>
                <a:spcPct val="100000"/>
              </a:lnSpc>
            </a:pPr>
            <a:r>
              <a:rPr lang="en-US" dirty="0">
                <a:latin typeface="Garamond" panose="02020404030301010803" pitchFamily="18" charset="0"/>
              </a:rPr>
              <a:t>Broader than:</a:t>
            </a:r>
          </a:p>
          <a:p>
            <a:pPr lvl="2">
              <a:lnSpc>
                <a:spcPct val="100000"/>
              </a:lnSpc>
            </a:pPr>
            <a:r>
              <a:rPr lang="en-US" sz="1800" dirty="0">
                <a:latin typeface="Garamond" panose="02020404030301010803" pitchFamily="18" charset="0"/>
              </a:rPr>
              <a:t>“all relevant evidence” as otherwise used in Title IX regulations, and</a:t>
            </a:r>
          </a:p>
          <a:p>
            <a:pPr lvl="2">
              <a:lnSpc>
                <a:spcPct val="100000"/>
              </a:lnSpc>
            </a:pPr>
            <a:r>
              <a:rPr lang="en-US" sz="1800" dirty="0">
                <a:latin typeface="Garamond" panose="02020404030301010803" pitchFamily="18" charset="0"/>
              </a:rPr>
              <a:t>“any information that will be used during informal and formal disciplinary meetings and hearings” as used in Clery Act</a:t>
            </a:r>
          </a:p>
        </p:txBody>
      </p:sp>
    </p:spTree>
    <p:extLst>
      <p:ext uri="{BB962C8B-B14F-4D97-AF65-F5344CB8AC3E}">
        <p14:creationId xmlns:p14="http://schemas.microsoft.com/office/powerpoint/2010/main" val="638328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Garamond" panose="02020404030301010803" pitchFamily="18" charset="0"/>
              </a:rPr>
              <a:t>Procedural Changes</a:t>
            </a:r>
          </a:p>
        </p:txBody>
      </p:sp>
      <p:sp>
        <p:nvSpPr>
          <p:cNvPr id="3" name="Content Placeholder 2"/>
          <p:cNvSpPr>
            <a:spLocks noGrp="1"/>
          </p:cNvSpPr>
          <p:nvPr>
            <p:ph idx="1"/>
          </p:nvPr>
        </p:nvSpPr>
        <p:spPr/>
        <p:txBody>
          <a:bodyPr>
            <a:noAutofit/>
          </a:bodyPr>
          <a:lstStyle/>
          <a:p>
            <a:r>
              <a:rPr lang="en-US" sz="1800" dirty="0">
                <a:latin typeface="Garamond" panose="02020404030301010803" pitchFamily="18" charset="0"/>
              </a:rPr>
              <a:t>New procedures require that schools:</a:t>
            </a:r>
          </a:p>
          <a:p>
            <a:pPr lvl="1"/>
            <a:r>
              <a:rPr lang="en-US" dirty="0">
                <a:latin typeface="Garamond" panose="02020404030301010803" pitchFamily="18" charset="0"/>
              </a:rPr>
              <a:t>Ensure that burden of proof and burden of gathering evidence sufficient to reach a determination regarding responsibility rest on the school and not on the parties</a:t>
            </a:r>
          </a:p>
          <a:p>
            <a:pPr lvl="1"/>
            <a:r>
              <a:rPr lang="en-US" dirty="0">
                <a:latin typeface="Garamond" panose="02020404030301010803" pitchFamily="18" charset="0"/>
              </a:rPr>
              <a:t>Provide equal opportunity for parties to present witnesses and other inculpatory and exculpatory evidence; </a:t>
            </a:r>
          </a:p>
          <a:p>
            <a:pPr lvl="1"/>
            <a:r>
              <a:rPr lang="en-US" dirty="0">
                <a:latin typeface="Garamond" panose="02020404030301010803" pitchFamily="18" charset="0"/>
              </a:rPr>
              <a:t>Not restrict the ability of either party to discuss the allegations under investigation or to gather and present relevant evidence</a:t>
            </a:r>
          </a:p>
        </p:txBody>
      </p:sp>
    </p:spTree>
    <p:extLst>
      <p:ext uri="{BB962C8B-B14F-4D97-AF65-F5344CB8AC3E}">
        <p14:creationId xmlns:p14="http://schemas.microsoft.com/office/powerpoint/2010/main" val="27244184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Garamond" panose="02020404030301010803" pitchFamily="18" charset="0"/>
              </a:rPr>
              <a:t>Procedural Changes</a:t>
            </a:r>
          </a:p>
        </p:txBody>
      </p:sp>
      <p:sp>
        <p:nvSpPr>
          <p:cNvPr id="3" name="Content Placeholder 2"/>
          <p:cNvSpPr>
            <a:spLocks noGrp="1"/>
          </p:cNvSpPr>
          <p:nvPr>
            <p:ph idx="1"/>
          </p:nvPr>
        </p:nvSpPr>
        <p:spPr>
          <a:xfrm>
            <a:off x="1451579" y="1207478"/>
            <a:ext cx="9603275" cy="4258868"/>
          </a:xfrm>
        </p:spPr>
        <p:txBody>
          <a:bodyPr>
            <a:noAutofit/>
          </a:bodyPr>
          <a:lstStyle/>
          <a:p>
            <a:r>
              <a:rPr lang="en-US" sz="1600" dirty="0">
                <a:latin typeface="Garamond" panose="02020404030301010803" pitchFamily="18" charset="0"/>
              </a:rPr>
              <a:t>New procedures require that schools:</a:t>
            </a:r>
          </a:p>
          <a:p>
            <a:endParaRPr lang="en-US" sz="1600" dirty="0">
              <a:latin typeface="Garamond" panose="02020404030301010803" pitchFamily="18" charset="0"/>
            </a:endParaRPr>
          </a:p>
          <a:p>
            <a:pPr lvl="1"/>
            <a:r>
              <a:rPr lang="en-US" dirty="0">
                <a:latin typeface="Garamond" panose="02020404030301010803" pitchFamily="18" charset="0"/>
              </a:rPr>
              <a:t>Give the parties an equal opportunity to select an advisor of the party’s choice (who may be, but does not need to be, an attorney)</a:t>
            </a:r>
          </a:p>
          <a:p>
            <a:pPr lvl="1"/>
            <a:r>
              <a:rPr lang="en-US" dirty="0">
                <a:latin typeface="Garamond" panose="02020404030301010803" pitchFamily="18" charset="0"/>
              </a:rPr>
              <a:t>Provide written notice when a party’s participation is invited or expected for an interview, meeting, or hearing;</a:t>
            </a:r>
          </a:p>
          <a:p>
            <a:pPr lvl="1"/>
            <a:r>
              <a:rPr lang="en-US" dirty="0">
                <a:latin typeface="Garamond" panose="02020404030301010803" pitchFamily="18" charset="0"/>
              </a:rPr>
              <a:t>Provide both parties an equal opportunity to review and respond to the evidence gathered during the investigation; and</a:t>
            </a:r>
          </a:p>
          <a:p>
            <a:pPr lvl="1"/>
            <a:r>
              <a:rPr lang="en-US" dirty="0">
                <a:latin typeface="Garamond" panose="02020404030301010803" pitchFamily="18" charset="0"/>
              </a:rPr>
              <a:t>Send both parties the investigator’s investigative report summarizing the relevant evidence, prior to reaching a determination regarding responsibility</a:t>
            </a:r>
          </a:p>
        </p:txBody>
      </p:sp>
    </p:spTree>
    <p:extLst>
      <p:ext uri="{BB962C8B-B14F-4D97-AF65-F5344CB8AC3E}">
        <p14:creationId xmlns:p14="http://schemas.microsoft.com/office/powerpoint/2010/main" val="6470760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D6AA7-3070-E14A-8DB3-9511D9C85DCE}"/>
              </a:ext>
            </a:extLst>
          </p:cNvPr>
          <p:cNvSpPr>
            <a:spLocks noGrp="1"/>
          </p:cNvSpPr>
          <p:nvPr>
            <p:ph type="title"/>
          </p:nvPr>
        </p:nvSpPr>
        <p:spPr>
          <a:xfrm>
            <a:off x="609600" y="0"/>
            <a:ext cx="10972800" cy="822960"/>
          </a:xfrm>
        </p:spPr>
        <p:txBody>
          <a:bodyPr>
            <a:normAutofit fontScale="90000"/>
          </a:bodyPr>
          <a:lstStyle/>
          <a:p>
            <a:r>
              <a:rPr lang="en-US" sz="3600" b="1" dirty="0">
                <a:solidFill>
                  <a:schemeClr val="tx1"/>
                </a:solidFill>
                <a:latin typeface="Garamond" panose="02020404030301010803" pitchFamily="18" charset="0"/>
              </a:rPr>
              <a:t>Informal Resolution possible in all cases.</a:t>
            </a:r>
          </a:p>
        </p:txBody>
      </p:sp>
      <p:sp>
        <p:nvSpPr>
          <p:cNvPr id="4" name="TextBox 3">
            <a:extLst>
              <a:ext uri="{FF2B5EF4-FFF2-40B4-BE49-F238E27FC236}">
                <a16:creationId xmlns:a16="http://schemas.microsoft.com/office/drawing/2014/main" id="{B58A8236-4654-164F-8AF7-6054856B0AA2}"/>
              </a:ext>
            </a:extLst>
          </p:cNvPr>
          <p:cNvSpPr txBox="1"/>
          <p:nvPr/>
        </p:nvSpPr>
        <p:spPr>
          <a:xfrm>
            <a:off x="676275" y="942975"/>
            <a:ext cx="10677525" cy="3984039"/>
          </a:xfrm>
          <a:prstGeom prst="rect">
            <a:avLst/>
          </a:prstGeom>
          <a:noFill/>
        </p:spPr>
        <p:txBody>
          <a:bodyPr wrap="square" rtlCol="0">
            <a:spAutoFit/>
          </a:bodyPr>
          <a:lstStyle/>
          <a:p>
            <a:pPr marL="342900" marR="379095" lvl="0" indent="-285750" algn="l" defTabSz="914400" rtl="0" eaLnBrk="1" fontAlgn="auto" latinLnBrk="0" hangingPunct="1">
              <a:lnSpc>
                <a:spcPct val="103000"/>
              </a:lnSpc>
              <a:spcBef>
                <a:spcPts val="2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Garamond" panose="02020404030301010803" pitchFamily="18" charset="0"/>
              </a:rPr>
              <a:t>Informal resolution is permitted in all cases, if a formal complaint is filed.  (mediation, training, restorative justice.)</a:t>
            </a:r>
          </a:p>
          <a:p>
            <a:pPr marL="342900" marR="379095" lvl="0" indent="-285750" algn="l" defTabSz="914400" rtl="0" eaLnBrk="1" fontAlgn="auto" latinLnBrk="0" hangingPunct="1">
              <a:lnSpc>
                <a:spcPct val="103000"/>
              </a:lnSpc>
              <a:spcBef>
                <a:spcPts val="2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Garamond" panose="02020404030301010803" pitchFamily="18" charset="0"/>
            </a:endParaRPr>
          </a:p>
          <a:p>
            <a:pPr marL="342900" marR="379095" lvl="0" indent="-285750" algn="l" defTabSz="914400" rtl="0" eaLnBrk="1" fontAlgn="auto" latinLnBrk="0" hangingPunct="1">
              <a:lnSpc>
                <a:spcPct val="103000"/>
              </a:lnSpc>
              <a:spcBef>
                <a:spcPts val="2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highlight>
                  <a:srgbClr val="FFFF00"/>
                </a:highlight>
                <a:uLnTx/>
                <a:uFillTx/>
                <a:latin typeface="Garamond" panose="02020404030301010803" pitchFamily="18" charset="0"/>
              </a:rPr>
              <a:t>New:  It is not permitted for</a:t>
            </a:r>
            <a:r>
              <a:rPr kumimoji="0" lang="en-US" sz="2800" b="0" i="0" u="none" strike="noStrike" kern="1200" cap="none" spc="-115" normalizeH="0" baseline="0" noProof="0" dirty="0">
                <a:ln>
                  <a:noFill/>
                </a:ln>
                <a:solidFill>
                  <a:prstClr val="black"/>
                </a:solidFill>
                <a:effectLst/>
                <a:highlight>
                  <a:srgbClr val="FFFF00"/>
                </a:highlight>
                <a:uLnTx/>
                <a:uFillTx/>
                <a:latin typeface="Garamond" panose="02020404030301010803" pitchFamily="18" charset="0"/>
              </a:rPr>
              <a:t> </a:t>
            </a:r>
            <a:r>
              <a:rPr kumimoji="0" lang="en-US" sz="2800" b="0" i="0" u="none" strike="noStrike" kern="1200" cap="none" spc="0" normalizeH="0" baseline="0" noProof="0" dirty="0">
                <a:ln>
                  <a:noFill/>
                </a:ln>
                <a:solidFill>
                  <a:prstClr val="black"/>
                </a:solidFill>
                <a:effectLst/>
                <a:highlight>
                  <a:srgbClr val="FFFF00"/>
                </a:highlight>
                <a:uLnTx/>
                <a:uFillTx/>
                <a:latin typeface="Garamond" panose="02020404030301010803" pitchFamily="18" charset="0"/>
              </a:rPr>
              <a:t>employee-on-student harassment. (EOAA)</a:t>
            </a:r>
          </a:p>
          <a:p>
            <a:pPr marL="342900" marR="379095" lvl="0" indent="-285750" algn="l" defTabSz="914400" rtl="0" eaLnBrk="1" fontAlgn="auto" latinLnBrk="0" hangingPunct="1">
              <a:lnSpc>
                <a:spcPct val="103000"/>
              </a:lnSpc>
              <a:spcBef>
                <a:spcPts val="2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Garamond" panose="02020404030301010803" pitchFamily="18" charset="0"/>
                <a:ea typeface="Arial" panose="020B0604020202020204" pitchFamily="34" charset="0"/>
                <a:cs typeface="Times New Roman" panose="02020603050405020304" pitchFamily="18" charset="0"/>
              </a:rPr>
              <a:t>All parties must agree to alternative resolution, including the University</a:t>
            </a:r>
          </a:p>
          <a:p>
            <a:pPr marL="57150" marR="246380" lvl="0" indent="0" algn="l" defTabSz="914400" rtl="0" eaLnBrk="1" fontAlgn="auto" latinLnBrk="0" hangingPunct="1">
              <a:lnSpc>
                <a:spcPct val="103000"/>
              </a:lnSpc>
              <a:spcBef>
                <a:spcPts val="2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Garamond" panose="02020404030301010803"/>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Garamond" panose="02020404030301010803"/>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3975150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Garamond" panose="02020404030301010803" pitchFamily="18" charset="0"/>
              </a:rPr>
              <a:t>Topics for Discussion</a:t>
            </a:r>
          </a:p>
        </p:txBody>
      </p:sp>
      <p:sp>
        <p:nvSpPr>
          <p:cNvPr id="3" name="Content Placeholder 2"/>
          <p:cNvSpPr>
            <a:spLocks noGrp="1"/>
          </p:cNvSpPr>
          <p:nvPr>
            <p:ph idx="1"/>
          </p:nvPr>
        </p:nvSpPr>
        <p:spPr/>
        <p:txBody>
          <a:bodyPr>
            <a:normAutofit fontScale="77500" lnSpcReduction="20000"/>
          </a:bodyPr>
          <a:lstStyle/>
          <a:p>
            <a:r>
              <a:rPr lang="en-US" sz="2200" dirty="0">
                <a:latin typeface="Garamond" panose="02020404030301010803" pitchFamily="18" charset="0"/>
              </a:rPr>
              <a:t>2020 regulations: most pertinent background and definitions</a:t>
            </a:r>
          </a:p>
          <a:p>
            <a:r>
              <a:rPr lang="en-US" sz="2200" dirty="0">
                <a:latin typeface="Garamond" panose="02020404030301010803" pitchFamily="18" charset="0"/>
              </a:rPr>
              <a:t>Focusing on conduct, not gender</a:t>
            </a:r>
          </a:p>
          <a:p>
            <a:r>
              <a:rPr lang="en-US" sz="2200" dirty="0">
                <a:latin typeface="Garamond" panose="02020404030301010803" pitchFamily="18" charset="0"/>
              </a:rPr>
              <a:t>Conducting Investigations:</a:t>
            </a:r>
          </a:p>
          <a:p>
            <a:pPr lvl="1"/>
            <a:r>
              <a:rPr lang="en-US" sz="2200" dirty="0">
                <a:latin typeface="Garamond" panose="02020404030301010803" pitchFamily="18" charset="0"/>
              </a:rPr>
              <a:t>Impartiality: avoiding prejudgment, conflicts of interest, bias</a:t>
            </a:r>
          </a:p>
          <a:p>
            <a:pPr lvl="1"/>
            <a:r>
              <a:rPr lang="en-US" sz="2200" dirty="0">
                <a:latin typeface="Garamond" panose="02020404030301010803" pitchFamily="18" charset="0"/>
              </a:rPr>
              <a:t>“Directly related” and “relevance” concepts</a:t>
            </a:r>
          </a:p>
          <a:p>
            <a:pPr lvl="1"/>
            <a:r>
              <a:rPr lang="en-US" sz="2200" dirty="0">
                <a:latin typeface="Garamond" panose="02020404030301010803" pitchFamily="18" charset="0"/>
              </a:rPr>
              <a:t>Creating investigation reports</a:t>
            </a:r>
          </a:p>
          <a:p>
            <a:pPr lvl="1"/>
            <a:r>
              <a:rPr lang="en-US" sz="2200" dirty="0">
                <a:latin typeface="Garamond" panose="02020404030301010803" pitchFamily="18" charset="0"/>
              </a:rPr>
              <a:t>Potential impacts of trauma on memory</a:t>
            </a:r>
          </a:p>
          <a:p>
            <a:pPr lvl="1"/>
            <a:r>
              <a:rPr lang="en-US" sz="2200" dirty="0">
                <a:latin typeface="Garamond" panose="02020404030301010803" pitchFamily="18" charset="0"/>
              </a:rPr>
              <a:t>Introduction to witness-centered interview concepts</a:t>
            </a:r>
          </a:p>
          <a:p>
            <a:pPr lvl="1"/>
            <a:r>
              <a:rPr lang="en-US" sz="2200" dirty="0">
                <a:latin typeface="Garamond" panose="02020404030301010803" pitchFamily="18" charset="0"/>
              </a:rPr>
              <a:t>Ensuring that witness-centered investigation approaches are applied in a manner that is demonstrably balanced, thorough, and fair to all parties</a:t>
            </a:r>
          </a:p>
          <a:p>
            <a:endParaRPr lang="en-US" dirty="0"/>
          </a:p>
        </p:txBody>
      </p:sp>
    </p:spTree>
    <p:extLst>
      <p:ext uri="{BB962C8B-B14F-4D97-AF65-F5344CB8AC3E}">
        <p14:creationId xmlns:p14="http://schemas.microsoft.com/office/powerpoint/2010/main" val="26835602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95313" y="2082921"/>
            <a:ext cx="7781924" cy="1975369"/>
          </a:xfrm>
        </p:spPr>
        <p:txBody>
          <a:bodyPr/>
          <a:lstStyle/>
          <a:p>
            <a:pPr marL="0" indent="0" algn="ctr">
              <a:buNone/>
            </a:pPr>
            <a:endParaRPr lang="en-US" dirty="0"/>
          </a:p>
          <a:p>
            <a:pPr marL="0" indent="0" algn="ctr">
              <a:buNone/>
            </a:pPr>
            <a:endParaRPr lang="en-US" dirty="0"/>
          </a:p>
          <a:p>
            <a:pPr marL="0" indent="0" algn="ctr">
              <a:buNone/>
            </a:pPr>
            <a:r>
              <a:rPr lang="en-US" sz="2800" dirty="0">
                <a:latin typeface="Garamond" panose="02020404030301010803" pitchFamily="18" charset="0"/>
              </a:rPr>
              <a:t>Focus on Conduct, Not Gender</a:t>
            </a:r>
          </a:p>
        </p:txBody>
      </p:sp>
      <p:sp>
        <p:nvSpPr>
          <p:cNvPr id="5" name="Text Placeholder 4"/>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29399078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2691" y="203792"/>
            <a:ext cx="8308108" cy="539158"/>
          </a:xfrm>
        </p:spPr>
        <p:txBody>
          <a:bodyPr/>
          <a:lstStyle/>
          <a:p>
            <a:r>
              <a:rPr lang="en-US" dirty="0">
                <a:latin typeface="Garamond" panose="02020404030301010803" pitchFamily="18" charset="0"/>
              </a:rPr>
              <a:t>Focus on Conduct, Not Gender</a:t>
            </a:r>
          </a:p>
        </p:txBody>
      </p:sp>
      <p:sp>
        <p:nvSpPr>
          <p:cNvPr id="3" name="Content Placeholder 2"/>
          <p:cNvSpPr>
            <a:spLocks noGrp="1"/>
          </p:cNvSpPr>
          <p:nvPr>
            <p:ph idx="1"/>
          </p:nvPr>
        </p:nvSpPr>
        <p:spPr/>
        <p:txBody>
          <a:bodyPr/>
          <a:lstStyle/>
          <a:p>
            <a:r>
              <a:rPr lang="en-US" sz="2400" dirty="0">
                <a:latin typeface="Garamond" panose="02020404030301010803" pitchFamily="18" charset="0"/>
              </a:rPr>
              <a:t>Majority of reported incidents and investigations in university context involve cisgender heterosexual women as complainants and cisgender heterosexual men as respondents, but:</a:t>
            </a:r>
          </a:p>
          <a:p>
            <a:pPr lvl="1"/>
            <a:r>
              <a:rPr lang="en-US" sz="2400" dirty="0">
                <a:latin typeface="Garamond" panose="02020404030301010803" pitchFamily="18" charset="0"/>
              </a:rPr>
              <a:t>The gender, gender identity and/or sexual orientation of any party to an investigation should have no bearing on how colleges and universities will investigate</a:t>
            </a:r>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1908157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US" sz="3200" dirty="0"/>
          </a:p>
          <a:p>
            <a:pPr marL="0" indent="0" algn="ctr">
              <a:buNone/>
            </a:pPr>
            <a:r>
              <a:rPr lang="en-US" sz="3200" dirty="0">
                <a:latin typeface="Garamond" panose="02020404030301010803" pitchFamily="18" charset="0"/>
              </a:rPr>
              <a:t>Conducting Investigations</a:t>
            </a:r>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7258437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a:p>
          <a:p>
            <a:pPr marL="0" indent="0" algn="ctr">
              <a:buNone/>
            </a:pPr>
            <a:r>
              <a:rPr lang="en-US" sz="3200" dirty="0">
                <a:latin typeface="Garamond" panose="02020404030301010803" pitchFamily="18" charset="0"/>
              </a:rPr>
              <a:t>Impartiality: </a:t>
            </a:r>
          </a:p>
          <a:p>
            <a:pPr marL="0" indent="0" algn="ctr">
              <a:buNone/>
            </a:pPr>
            <a:r>
              <a:rPr lang="en-US" sz="3200" dirty="0">
                <a:latin typeface="Garamond" panose="02020404030301010803" pitchFamily="18" charset="0"/>
              </a:rPr>
              <a:t>Avoiding Prejudgment,</a:t>
            </a:r>
          </a:p>
          <a:p>
            <a:pPr marL="0" indent="0" algn="ctr">
              <a:buNone/>
            </a:pPr>
            <a:r>
              <a:rPr lang="en-US" sz="3200" dirty="0">
                <a:latin typeface="Garamond" panose="02020404030301010803" pitchFamily="18" charset="0"/>
              </a:rPr>
              <a:t>Conflicts of Interest, and Bias</a:t>
            </a:r>
          </a:p>
          <a:p>
            <a:pPr marL="0" indent="0">
              <a:buNone/>
            </a:pPr>
            <a:endParaRPr lang="en-US" dirty="0"/>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0378795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Garamond" panose="02020404030301010803" pitchFamily="18" charset="0"/>
              </a:rPr>
              <a:t>Impartiality: Avoiding Prejudgment and Bias</a:t>
            </a:r>
          </a:p>
        </p:txBody>
      </p:sp>
      <p:sp>
        <p:nvSpPr>
          <p:cNvPr id="3" name="Content Placeholder 2"/>
          <p:cNvSpPr>
            <a:spLocks noGrp="1"/>
          </p:cNvSpPr>
          <p:nvPr>
            <p:ph idx="1"/>
          </p:nvPr>
        </p:nvSpPr>
        <p:spPr>
          <a:xfrm>
            <a:off x="1429271" y="1878793"/>
            <a:ext cx="9333458" cy="4382311"/>
          </a:xfrm>
        </p:spPr>
        <p:txBody>
          <a:bodyPr/>
          <a:lstStyle/>
          <a:p>
            <a:pPr marL="0" indent="0">
              <a:buNone/>
            </a:pPr>
            <a:r>
              <a:rPr lang="en-US" sz="2400" dirty="0">
                <a:latin typeface="Garamond" panose="02020404030301010803" pitchFamily="18" charset="0"/>
              </a:rPr>
              <a:t>From Title IX Regulation Preamble:</a:t>
            </a:r>
          </a:p>
          <a:p>
            <a:pPr marL="0" indent="0">
              <a:buNone/>
            </a:pPr>
            <a:endParaRPr lang="en-US" sz="2400" dirty="0">
              <a:latin typeface="Garamond" panose="02020404030301010803" pitchFamily="18" charset="0"/>
            </a:endParaRPr>
          </a:p>
          <a:p>
            <a:pPr marL="0" indent="0">
              <a:spcBef>
                <a:spcPts val="0"/>
              </a:spcBef>
            </a:pPr>
            <a:r>
              <a:rPr lang="en-US" sz="2400" dirty="0">
                <a:latin typeface="Garamond" panose="02020404030301010803" pitchFamily="18" charset="0"/>
              </a:rPr>
              <a:t> “the Department’s interest in ensuring impartial Title IX proceedings that avoid prejudgment of the facts at issue necessitates a broad prohibition on sex stereotypes so that decisions are made on the basis of individualized facts and not on stereotypical notions of what ‘‘men’’ or ‘‘women’’ do or do not do.”</a:t>
            </a:r>
          </a:p>
          <a:p>
            <a:pPr marL="0" indent="0">
              <a:spcBef>
                <a:spcPts val="0"/>
              </a:spcBef>
            </a:pPr>
            <a:endParaRPr lang="en-US" dirty="0"/>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903927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Garamond" panose="02020404030301010803" pitchFamily="18" charset="0"/>
              </a:rPr>
              <a:t>Impartiality: Avoiding Prejudgment and Bias</a:t>
            </a:r>
          </a:p>
        </p:txBody>
      </p:sp>
      <p:sp>
        <p:nvSpPr>
          <p:cNvPr id="3" name="Content Placeholder 2"/>
          <p:cNvSpPr>
            <a:spLocks noGrp="1"/>
          </p:cNvSpPr>
          <p:nvPr>
            <p:ph idx="1"/>
          </p:nvPr>
        </p:nvSpPr>
        <p:spPr/>
        <p:txBody>
          <a:bodyPr/>
          <a:lstStyle/>
          <a:p>
            <a:pPr marL="0" indent="0">
              <a:buNone/>
            </a:pPr>
            <a:r>
              <a:rPr lang="en-US" dirty="0">
                <a:latin typeface="Garamond" panose="02020404030301010803" pitchFamily="18" charset="0"/>
              </a:rPr>
              <a:t>From Title IX Regulation Preamble:</a:t>
            </a:r>
          </a:p>
          <a:p>
            <a:pPr marL="0" indent="0">
              <a:buNone/>
            </a:pPr>
            <a:endParaRPr lang="en-US" dirty="0">
              <a:latin typeface="Garamond" panose="02020404030301010803" pitchFamily="18" charset="0"/>
            </a:endParaRPr>
          </a:p>
          <a:p>
            <a:pPr marL="0" indent="0">
              <a:spcBef>
                <a:spcPts val="0"/>
              </a:spcBef>
            </a:pPr>
            <a:r>
              <a:rPr lang="en-US" dirty="0">
                <a:latin typeface="Garamond" panose="02020404030301010803" pitchFamily="18" charset="0"/>
              </a:rPr>
              <a:t> Contrary to the concerns of some commenters, a prohibition against reliance on sex stereotypes does not forbid training content that references evidence-based information or peer-reviewed scientific research into sexual violence dynamics, including the impact of trauma on sexual assault victims.”</a:t>
            </a:r>
          </a:p>
          <a:p>
            <a:pPr marL="0" indent="0">
              <a:spcBef>
                <a:spcPts val="0"/>
              </a:spcBef>
            </a:pPr>
            <a:r>
              <a:rPr lang="en-US" dirty="0">
                <a:latin typeface="Garamond" panose="02020404030301010803" pitchFamily="18" charset="0"/>
              </a:rPr>
              <a:t> Rather, § 106.45(b)(1)(iii) cautions recipients not to use training materials that ‘‘rely’’ on sex stereotypes in training Title IX personnel on how to serve in those roles impartially and without prejudgment of the facts at issue, meaning that research and data concerning sexual violence dynamics may be valuable and useful, but cannot be relied on to apply generalizations to particular allegations of sexual harassment.”</a:t>
            </a:r>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9683725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Garamond" panose="02020404030301010803" pitchFamily="18" charset="0"/>
              </a:rPr>
              <a:t>Impartiality: Avoiding Prejudgment and Bias</a:t>
            </a:r>
          </a:p>
        </p:txBody>
      </p:sp>
      <p:sp>
        <p:nvSpPr>
          <p:cNvPr id="3" name="Content Placeholder 2"/>
          <p:cNvSpPr>
            <a:spLocks noGrp="1"/>
          </p:cNvSpPr>
          <p:nvPr>
            <p:ph idx="1"/>
          </p:nvPr>
        </p:nvSpPr>
        <p:spPr>
          <a:xfrm>
            <a:off x="908050" y="1381051"/>
            <a:ext cx="10375899" cy="4382311"/>
          </a:xfrm>
        </p:spPr>
        <p:txBody>
          <a:bodyPr/>
          <a:lstStyle/>
          <a:p>
            <a:pPr marL="0" indent="0">
              <a:buNone/>
            </a:pPr>
            <a:endParaRPr lang="en-US" dirty="0"/>
          </a:p>
          <a:p>
            <a:pPr marL="0" indent="0">
              <a:spcBef>
                <a:spcPts val="0"/>
              </a:spcBef>
            </a:pPr>
            <a:r>
              <a:rPr lang="en-US" sz="2400" dirty="0"/>
              <a:t> </a:t>
            </a:r>
            <a:r>
              <a:rPr lang="en-US" sz="2400" dirty="0">
                <a:latin typeface="Garamond" panose="02020404030301010803" pitchFamily="18" charset="0"/>
              </a:rPr>
              <a:t>Analogous regulatory language:</a:t>
            </a:r>
          </a:p>
          <a:p>
            <a:pPr marL="0" indent="0">
              <a:spcBef>
                <a:spcPts val="0"/>
              </a:spcBef>
              <a:buNone/>
            </a:pPr>
            <a:endParaRPr lang="en-US" sz="2400" dirty="0">
              <a:latin typeface="Garamond" panose="02020404030301010803" pitchFamily="18" charset="0"/>
            </a:endParaRPr>
          </a:p>
          <a:p>
            <a:pPr marL="452437" lvl="1" indent="0">
              <a:lnSpc>
                <a:spcPct val="100000"/>
              </a:lnSpc>
              <a:spcBef>
                <a:spcPts val="0"/>
              </a:spcBef>
            </a:pPr>
            <a:r>
              <a:rPr lang="en-US" sz="2400" dirty="0">
                <a:latin typeface="Garamond" panose="02020404030301010803" pitchFamily="18" charset="0"/>
              </a:rPr>
              <a:t> Regulations’ “presumption of non-responsibility” requires schools to investigate and resolve complaints: “without drawing inferences about credibility based on a party’s status as a complainant or respondent.”</a:t>
            </a:r>
          </a:p>
          <a:p>
            <a:pPr marL="452437" lvl="1" indent="0">
              <a:lnSpc>
                <a:spcPct val="100000"/>
              </a:lnSpc>
              <a:spcBef>
                <a:spcPts val="0"/>
              </a:spcBef>
            </a:pPr>
            <a:r>
              <a:rPr lang="en-US" sz="2400" dirty="0">
                <a:latin typeface="Garamond" panose="02020404030301010803" pitchFamily="18" charset="0"/>
              </a:rPr>
              <a:t> Investigators, Decision-makers, Title IX Coordinators must not have “bias for or against complainants or respondents generally or for an individual complainant or respondent”</a:t>
            </a:r>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6344721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Garamond" panose="02020404030301010803" pitchFamily="18" charset="0"/>
              </a:rPr>
              <a:t>Impartiality: Avoiding Prejudgment and Bias</a:t>
            </a:r>
          </a:p>
        </p:txBody>
      </p:sp>
      <p:sp>
        <p:nvSpPr>
          <p:cNvPr id="3" name="Content Placeholder 2"/>
          <p:cNvSpPr>
            <a:spLocks noGrp="1"/>
          </p:cNvSpPr>
          <p:nvPr>
            <p:ph idx="1"/>
          </p:nvPr>
        </p:nvSpPr>
        <p:spPr/>
        <p:txBody>
          <a:bodyPr/>
          <a:lstStyle/>
          <a:p>
            <a:r>
              <a:rPr lang="en-US" sz="2000" dirty="0">
                <a:latin typeface="Garamond" panose="02020404030301010803" pitchFamily="18" charset="0"/>
              </a:rPr>
              <a:t>Preamble repeatedly warns against risk of “sex-based bias” in decision-making</a:t>
            </a:r>
          </a:p>
          <a:p>
            <a:r>
              <a:rPr lang="en-US" sz="2000" dirty="0">
                <a:latin typeface="Garamond" panose="02020404030301010803" pitchFamily="18" charset="0"/>
              </a:rPr>
              <a:t>Preamble:</a:t>
            </a:r>
          </a:p>
          <a:p>
            <a:pPr lvl="1"/>
            <a:r>
              <a:rPr lang="en-US" sz="2000" dirty="0">
                <a:latin typeface="Garamond" panose="02020404030301010803" pitchFamily="18" charset="0"/>
              </a:rPr>
              <a:t>“To the extent that commenters accurately describe negative stereotypes applied against students with disabilities, and particularly against students with disabilities who are also students of color or LGBTQ students, the final regulations expressly require recipients to interact with every complainant and every respondent impartially and without bias.” </a:t>
            </a:r>
          </a:p>
          <a:p>
            <a:pPr lvl="1"/>
            <a:r>
              <a:rPr lang="en-US" sz="2000" dirty="0">
                <a:latin typeface="Garamond" panose="02020404030301010803" pitchFamily="18" charset="0"/>
              </a:rPr>
              <a:t>“A recipient that ignores, blames, or punishes a student due to stereotypes about the student violates the final regulations.”</a:t>
            </a:r>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6354295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Garamond" panose="02020404030301010803" pitchFamily="18" charset="0"/>
              </a:rPr>
              <a:t>Impartiality: Avoiding Prejudgment and Bias</a:t>
            </a:r>
          </a:p>
        </p:txBody>
      </p:sp>
      <p:sp>
        <p:nvSpPr>
          <p:cNvPr id="3" name="Content Placeholder 2"/>
          <p:cNvSpPr>
            <a:spLocks noGrp="1"/>
          </p:cNvSpPr>
          <p:nvPr>
            <p:ph idx="1"/>
          </p:nvPr>
        </p:nvSpPr>
        <p:spPr/>
        <p:txBody>
          <a:bodyPr/>
          <a:lstStyle/>
          <a:p>
            <a:r>
              <a:rPr lang="en-US" sz="2400" dirty="0">
                <a:latin typeface="Garamond" panose="02020404030301010803" pitchFamily="18" charset="0"/>
              </a:rPr>
              <a:t>Practical application of these concepts in investigations:</a:t>
            </a:r>
          </a:p>
          <a:p>
            <a:pPr lvl="1"/>
            <a:r>
              <a:rPr lang="en-US" sz="2400" dirty="0">
                <a:latin typeface="Garamond" panose="02020404030301010803" pitchFamily="18" charset="0"/>
              </a:rPr>
              <a:t>Do not rely on cultural “rape myths” that essentially blame complainants</a:t>
            </a:r>
          </a:p>
          <a:p>
            <a:pPr lvl="1"/>
            <a:r>
              <a:rPr lang="en-US" sz="2400" dirty="0">
                <a:latin typeface="Garamond" panose="02020404030301010803" pitchFamily="18" charset="0"/>
              </a:rPr>
              <a:t>Do not rely on cultural stereotypes about how men or women purportedly behave</a:t>
            </a:r>
          </a:p>
          <a:p>
            <a:pPr lvl="1"/>
            <a:r>
              <a:rPr lang="en-US" sz="2400" dirty="0">
                <a:latin typeface="Garamond" panose="02020404030301010803" pitchFamily="18" charset="0"/>
              </a:rPr>
              <a:t>Do not rely on gender-specific research data or theories to decide or make inferences of relevance or credibility in particular cases</a:t>
            </a:r>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9503659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Garamond" panose="02020404030301010803" pitchFamily="18" charset="0"/>
              </a:rPr>
              <a:t>Impartiality: Avoiding Prejudgment and Bias</a:t>
            </a:r>
          </a:p>
        </p:txBody>
      </p:sp>
      <p:sp>
        <p:nvSpPr>
          <p:cNvPr id="3" name="Content Placeholder 2"/>
          <p:cNvSpPr>
            <a:spLocks noGrp="1"/>
          </p:cNvSpPr>
          <p:nvPr>
            <p:ph idx="1"/>
          </p:nvPr>
        </p:nvSpPr>
        <p:spPr/>
        <p:txBody>
          <a:bodyPr/>
          <a:lstStyle/>
          <a:p>
            <a:r>
              <a:rPr lang="en-US" sz="2400" dirty="0">
                <a:latin typeface="Garamond" panose="02020404030301010803" pitchFamily="18" charset="0"/>
              </a:rPr>
              <a:t>Practical application of these concepts in investigations:</a:t>
            </a:r>
          </a:p>
          <a:p>
            <a:pPr lvl="1"/>
            <a:r>
              <a:rPr lang="en-US" sz="2400" dirty="0">
                <a:latin typeface="Garamond" panose="02020404030301010803" pitchFamily="18" charset="0"/>
              </a:rPr>
              <a:t>Recognize that anyone, regardless of sex, gender, gender identity or sexual orientation, can be a victim or perpetrator of sexual assault or other violence</a:t>
            </a:r>
          </a:p>
          <a:p>
            <a:pPr lvl="1"/>
            <a:r>
              <a:rPr lang="en-US" sz="2400" dirty="0">
                <a:latin typeface="Garamond" panose="02020404030301010803" pitchFamily="18" charset="0"/>
              </a:rPr>
              <a:t>Avoid any perception of bias in favor of or against complainants or respondents generally</a:t>
            </a:r>
          </a:p>
          <a:p>
            <a:pPr lvl="1"/>
            <a:r>
              <a:rPr lang="en-US" sz="2400" dirty="0">
                <a:latin typeface="Garamond" panose="02020404030301010803" pitchFamily="18" charset="0"/>
              </a:rPr>
              <a:t>Employ interview and investigation approaches that demonstrate a commitment to impartiality</a:t>
            </a:r>
          </a:p>
          <a:p>
            <a:pPr lvl="1"/>
            <a:endParaRPr lang="en-US" dirty="0"/>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690443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8C8E2D-4F6F-C543-A631-1079C5022997}"/>
              </a:ext>
            </a:extLst>
          </p:cNvPr>
          <p:cNvSpPr>
            <a:spLocks noGrp="1"/>
          </p:cNvSpPr>
          <p:nvPr>
            <p:ph type="title"/>
          </p:nvPr>
        </p:nvSpPr>
        <p:spPr>
          <a:xfrm>
            <a:off x="0" y="1726150"/>
            <a:ext cx="12192000" cy="1887950"/>
          </a:xfrm>
        </p:spPr>
        <p:txBody>
          <a:bodyPr/>
          <a:lstStyle/>
          <a:p>
            <a:pPr algn="ctr"/>
            <a:r>
              <a:rPr lang="en-US" dirty="0">
                <a:latin typeface="Garamond" panose="02020404030301010803" pitchFamily="18" charset="0"/>
              </a:rPr>
              <a:t>How did we get here?</a:t>
            </a:r>
          </a:p>
        </p:txBody>
      </p:sp>
      <p:sp>
        <p:nvSpPr>
          <p:cNvPr id="4" name="Text Placeholder 3">
            <a:extLst>
              <a:ext uri="{FF2B5EF4-FFF2-40B4-BE49-F238E27FC236}">
                <a16:creationId xmlns:a16="http://schemas.microsoft.com/office/drawing/2014/main" id="{EDBC19C9-10E3-BD40-BEF5-FA3C30359700}"/>
              </a:ext>
            </a:extLst>
          </p:cNvPr>
          <p:cNvSpPr>
            <a:spLocks noGrp="1"/>
          </p:cNvSpPr>
          <p:nvPr>
            <p:ph type="body" idx="1"/>
          </p:nvPr>
        </p:nvSpPr>
        <p:spPr>
          <a:xfrm>
            <a:off x="0" y="3806197"/>
            <a:ext cx="12192000" cy="1012929"/>
          </a:xfrm>
        </p:spPr>
        <p:txBody>
          <a:bodyPr>
            <a:noAutofit/>
          </a:bodyPr>
          <a:lstStyle/>
          <a:p>
            <a:pPr algn="ctr"/>
            <a:r>
              <a:rPr lang="en-US" sz="2800" dirty="0">
                <a:latin typeface="Garamond" panose="02020404030301010803" pitchFamily="18" charset="0"/>
              </a:rPr>
              <a:t>From Title IX’s passage to Columbia’s Current Policy….</a:t>
            </a:r>
          </a:p>
        </p:txBody>
      </p:sp>
    </p:spTree>
    <p:extLst>
      <p:ext uri="{BB962C8B-B14F-4D97-AF65-F5344CB8AC3E}">
        <p14:creationId xmlns:p14="http://schemas.microsoft.com/office/powerpoint/2010/main" val="8448565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Garamond" panose="02020404030301010803" pitchFamily="18" charset="0"/>
              </a:rPr>
              <a:t>Impartiality: Avoiding Prejudgment, Bias, and Conflicts of Interest</a:t>
            </a:r>
          </a:p>
        </p:txBody>
      </p:sp>
      <p:sp>
        <p:nvSpPr>
          <p:cNvPr id="3" name="Content Placeholder 2"/>
          <p:cNvSpPr>
            <a:spLocks noGrp="1"/>
          </p:cNvSpPr>
          <p:nvPr>
            <p:ph idx="1"/>
          </p:nvPr>
        </p:nvSpPr>
        <p:spPr/>
        <p:txBody>
          <a:bodyPr/>
          <a:lstStyle/>
          <a:p>
            <a:r>
              <a:rPr lang="en-US" sz="2800" dirty="0">
                <a:latin typeface="Garamond" panose="02020404030301010803" pitchFamily="18" charset="0"/>
              </a:rPr>
              <a:t>Bottom line:</a:t>
            </a:r>
          </a:p>
          <a:p>
            <a:pPr lvl="1"/>
            <a:r>
              <a:rPr lang="en-US" sz="2800" dirty="0">
                <a:latin typeface="Garamond" panose="02020404030301010803" pitchFamily="18" charset="0"/>
              </a:rPr>
              <a:t>Follow facts of every individual case</a:t>
            </a:r>
          </a:p>
          <a:p>
            <a:pPr lvl="1"/>
            <a:r>
              <a:rPr lang="en-US" sz="2800" dirty="0">
                <a:latin typeface="Garamond" panose="02020404030301010803" pitchFamily="18" charset="0"/>
              </a:rPr>
              <a:t>Investigate in manner that will not allow even a </a:t>
            </a:r>
            <a:r>
              <a:rPr lang="en-US" sz="2800" u="sng" dirty="0">
                <a:latin typeface="Garamond" panose="02020404030301010803" pitchFamily="18" charset="0"/>
              </a:rPr>
              <a:t>perception</a:t>
            </a:r>
            <a:r>
              <a:rPr lang="en-US" sz="2800" dirty="0">
                <a:latin typeface="Garamond" panose="02020404030301010803" pitchFamily="18" charset="0"/>
              </a:rPr>
              <a:t> of prejudgment or bias for or against any party</a:t>
            </a:r>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4468921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lgn="ctr">
              <a:buNone/>
            </a:pPr>
            <a:r>
              <a:rPr lang="en-US" sz="3200" dirty="0">
                <a:latin typeface="Garamond" panose="02020404030301010803" pitchFamily="18" charset="0"/>
              </a:rPr>
              <a:t>“Directly Related” and “Relevance” Concepts</a:t>
            </a:r>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5121147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Garamond" panose="02020404030301010803" pitchFamily="18" charset="0"/>
              </a:rPr>
              <a:t>“Directly Related” Evidence</a:t>
            </a:r>
          </a:p>
        </p:txBody>
      </p:sp>
      <p:sp>
        <p:nvSpPr>
          <p:cNvPr id="3" name="Content Placeholder 2"/>
          <p:cNvSpPr>
            <a:spLocks noGrp="1"/>
          </p:cNvSpPr>
          <p:nvPr>
            <p:ph idx="1"/>
          </p:nvPr>
        </p:nvSpPr>
        <p:spPr>
          <a:xfrm>
            <a:off x="2428875" y="937549"/>
            <a:ext cx="7781924" cy="5322203"/>
          </a:xfrm>
        </p:spPr>
        <p:txBody>
          <a:bodyPr/>
          <a:lstStyle/>
          <a:p>
            <a:pPr marL="0" indent="0">
              <a:lnSpc>
                <a:spcPct val="100000"/>
              </a:lnSpc>
              <a:buNone/>
            </a:pPr>
            <a:r>
              <a:rPr lang="en-US" sz="2400" dirty="0">
                <a:latin typeface="Garamond" panose="02020404030301010803" pitchFamily="18" charset="0"/>
              </a:rPr>
              <a:t>Regulation:</a:t>
            </a:r>
          </a:p>
          <a:p>
            <a:pPr>
              <a:lnSpc>
                <a:spcPct val="100000"/>
              </a:lnSpc>
              <a:spcBef>
                <a:spcPts val="0"/>
              </a:spcBef>
            </a:pPr>
            <a:r>
              <a:rPr lang="en-US" sz="2400" dirty="0">
                <a:latin typeface="Garamond" panose="02020404030301010803" pitchFamily="18" charset="0"/>
              </a:rPr>
              <a:t>Parties must have equal opportunity to inspect and review evidence obtained as part of the investigation that is directly related to the allegations raised in a formal complaint</a:t>
            </a:r>
          </a:p>
          <a:p>
            <a:pPr>
              <a:lnSpc>
                <a:spcPct val="100000"/>
              </a:lnSpc>
              <a:spcBef>
                <a:spcPts val="0"/>
              </a:spcBef>
            </a:pPr>
            <a:r>
              <a:rPr lang="en-US" sz="2400" dirty="0">
                <a:latin typeface="Garamond" panose="02020404030301010803" pitchFamily="18" charset="0"/>
              </a:rPr>
              <a:t>Including evidence upon which the school does not intend to rely in reaching a determination regarding responsibility and inculpatory or exculpatory evidence whether obtained from a party or other source</a:t>
            </a:r>
          </a:p>
          <a:p>
            <a:pPr>
              <a:lnSpc>
                <a:spcPct val="100000"/>
              </a:lnSpc>
              <a:spcBef>
                <a:spcPts val="0"/>
              </a:spcBef>
            </a:pPr>
            <a:r>
              <a:rPr lang="en-US" sz="2400" dirty="0">
                <a:latin typeface="Garamond" panose="02020404030301010803" pitchFamily="18" charset="0"/>
              </a:rPr>
              <a:t>So that each party can meaningfully respond to the evidence prior to the conclusion of the investigation</a:t>
            </a:r>
          </a:p>
          <a:p>
            <a:endParaRPr lang="en-US" dirty="0"/>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8137836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Garamond" panose="02020404030301010803" pitchFamily="18" charset="0"/>
              </a:rPr>
              <a:t>“Directly Related” Evidence</a:t>
            </a:r>
          </a:p>
        </p:txBody>
      </p:sp>
      <p:sp>
        <p:nvSpPr>
          <p:cNvPr id="3" name="Content Placeholder 2"/>
          <p:cNvSpPr>
            <a:spLocks noGrp="1"/>
          </p:cNvSpPr>
          <p:nvPr>
            <p:ph idx="1"/>
          </p:nvPr>
        </p:nvSpPr>
        <p:spPr>
          <a:xfrm>
            <a:off x="2428875" y="1173805"/>
            <a:ext cx="7781924" cy="5085947"/>
          </a:xfrm>
        </p:spPr>
        <p:txBody>
          <a:bodyPr/>
          <a:lstStyle/>
          <a:p>
            <a:pPr>
              <a:lnSpc>
                <a:spcPct val="100000"/>
              </a:lnSpc>
            </a:pPr>
            <a:r>
              <a:rPr lang="en-US" sz="2000" dirty="0">
                <a:latin typeface="Garamond" panose="02020404030301010803" pitchFamily="18" charset="0"/>
              </a:rPr>
              <a:t>In Preamble, Department declines to define “directly related” further, indicating that it “should be interpreted using [its] plain and ordinary meaning.”</a:t>
            </a:r>
          </a:p>
          <a:p>
            <a:pPr>
              <a:lnSpc>
                <a:spcPct val="100000"/>
              </a:lnSpc>
            </a:pPr>
            <a:r>
              <a:rPr lang="en-US" sz="2000" dirty="0">
                <a:latin typeface="Garamond" panose="02020404030301010803" pitchFamily="18" charset="0"/>
              </a:rPr>
              <a:t>Department notes that term aligns with (similarly undefined) term in Family Educational Rights and Privacy Act (“FERPA”), which defines covered education records in part as documents that are:</a:t>
            </a:r>
          </a:p>
          <a:p>
            <a:pPr lvl="1">
              <a:lnSpc>
                <a:spcPct val="100000"/>
              </a:lnSpc>
            </a:pPr>
            <a:r>
              <a:rPr lang="en-US" sz="2000" dirty="0">
                <a:latin typeface="Garamond" panose="02020404030301010803" pitchFamily="18" charset="0"/>
              </a:rPr>
              <a:t>“directly related to a student; and</a:t>
            </a:r>
          </a:p>
          <a:p>
            <a:pPr lvl="1">
              <a:lnSpc>
                <a:spcPct val="100000"/>
              </a:lnSpc>
            </a:pPr>
            <a:r>
              <a:rPr lang="en-US" sz="2000" dirty="0">
                <a:latin typeface="Garamond" panose="02020404030301010803" pitchFamily="18" charset="0"/>
              </a:rPr>
              <a:t>Maintained by an educational agency or institution . . . .”</a:t>
            </a:r>
          </a:p>
          <a:p>
            <a:pPr>
              <a:lnSpc>
                <a:spcPct val="100000"/>
              </a:lnSpc>
            </a:pPr>
            <a:r>
              <a:rPr lang="en-US" sz="2000" dirty="0">
                <a:latin typeface="Garamond" panose="02020404030301010803" pitchFamily="18" charset="0"/>
              </a:rPr>
              <a:t>Department ties parties’ right to review directly related information under Title IX regulations with Department’s prior position that students may review FERPA-protected information about other students if necessary to preserve their due process rights</a:t>
            </a:r>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5091239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Garamond" panose="02020404030301010803" pitchFamily="18" charset="0"/>
              </a:rPr>
              <a:t>“Directly Related” Evidence</a:t>
            </a:r>
          </a:p>
        </p:txBody>
      </p:sp>
      <p:sp>
        <p:nvSpPr>
          <p:cNvPr id="3" name="Content Placeholder 2"/>
          <p:cNvSpPr>
            <a:spLocks noGrp="1"/>
          </p:cNvSpPr>
          <p:nvPr>
            <p:ph idx="1"/>
          </p:nvPr>
        </p:nvSpPr>
        <p:spPr>
          <a:xfrm>
            <a:off x="2428875" y="798973"/>
            <a:ext cx="7781924" cy="5460779"/>
          </a:xfrm>
        </p:spPr>
        <p:txBody>
          <a:bodyPr/>
          <a:lstStyle/>
          <a:p>
            <a:pPr>
              <a:lnSpc>
                <a:spcPct val="100000"/>
              </a:lnSpc>
            </a:pPr>
            <a:r>
              <a:rPr lang="en-US" sz="2000" dirty="0">
                <a:latin typeface="Garamond" panose="02020404030301010803" pitchFamily="18" charset="0"/>
              </a:rPr>
              <a:t>Term is broader than:</a:t>
            </a:r>
          </a:p>
          <a:p>
            <a:pPr lvl="1">
              <a:lnSpc>
                <a:spcPct val="100000"/>
              </a:lnSpc>
            </a:pPr>
            <a:r>
              <a:rPr lang="en-US" sz="2000" dirty="0">
                <a:latin typeface="Garamond" panose="02020404030301010803" pitchFamily="18" charset="0"/>
              </a:rPr>
              <a:t>“all relevant evidence” as otherwise used in Title IX regulations, and</a:t>
            </a:r>
          </a:p>
          <a:p>
            <a:pPr lvl="1">
              <a:lnSpc>
                <a:spcPct val="100000"/>
              </a:lnSpc>
            </a:pPr>
            <a:r>
              <a:rPr lang="en-US" sz="2000" dirty="0">
                <a:latin typeface="Garamond" panose="02020404030301010803" pitchFamily="18" charset="0"/>
              </a:rPr>
              <a:t>“any information that will be used during informal and formal disciplinary meetings and hearings” as used in Clery Act</a:t>
            </a:r>
          </a:p>
          <a:p>
            <a:pPr>
              <a:lnSpc>
                <a:spcPct val="100000"/>
              </a:lnSpc>
            </a:pPr>
            <a:r>
              <a:rPr lang="en-US" sz="2000" dirty="0">
                <a:latin typeface="Garamond" panose="02020404030301010803" pitchFamily="18" charset="0"/>
              </a:rPr>
              <a:t>Point of information-sharing provision is to promote transparency and allow parties to object to investigator’s conclusion that certain evidence is not relevant, and argue why certain evidence should be given more weight</a:t>
            </a:r>
          </a:p>
          <a:p>
            <a:pPr>
              <a:lnSpc>
                <a:spcPct val="100000"/>
              </a:lnSpc>
            </a:pPr>
            <a:r>
              <a:rPr lang="en-US" sz="2000" dirty="0">
                <a:latin typeface="Garamond" panose="02020404030301010803" pitchFamily="18" charset="0"/>
              </a:rPr>
              <a:t>Cautious approach:</a:t>
            </a:r>
          </a:p>
          <a:p>
            <a:pPr lvl="1">
              <a:lnSpc>
                <a:spcPct val="100000"/>
              </a:lnSpc>
            </a:pPr>
            <a:r>
              <a:rPr lang="en-US" sz="2000" dirty="0">
                <a:latin typeface="Garamond" panose="02020404030301010803" pitchFamily="18" charset="0"/>
              </a:rPr>
              <a:t>Read term broadly, withholding or redacting information only where explicitly irrelevant under regulations (see below), or where not related to allegations</a:t>
            </a:r>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909020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Garamond" panose="02020404030301010803" pitchFamily="18" charset="0"/>
              </a:rPr>
              <a:t>“Relevant” Evidence</a:t>
            </a:r>
          </a:p>
        </p:txBody>
      </p:sp>
      <p:sp>
        <p:nvSpPr>
          <p:cNvPr id="3" name="Content Placeholder 2"/>
          <p:cNvSpPr>
            <a:spLocks noGrp="1"/>
          </p:cNvSpPr>
          <p:nvPr>
            <p:ph idx="1"/>
          </p:nvPr>
        </p:nvSpPr>
        <p:spPr>
          <a:xfrm>
            <a:off x="1206500" y="960700"/>
            <a:ext cx="10375899" cy="5299052"/>
          </a:xfrm>
        </p:spPr>
        <p:txBody>
          <a:bodyPr/>
          <a:lstStyle/>
          <a:p>
            <a:r>
              <a:rPr lang="en-US" sz="2000" dirty="0">
                <a:latin typeface="Garamond" panose="02020404030301010803" pitchFamily="18" charset="0"/>
              </a:rPr>
              <a:t>Investigative reports must “summarize relevant evidence”</a:t>
            </a:r>
          </a:p>
          <a:p>
            <a:r>
              <a:rPr lang="en-US" sz="2000" dirty="0">
                <a:latin typeface="Garamond" panose="02020404030301010803" pitchFamily="18" charset="0"/>
              </a:rPr>
              <a:t>The Department declines to define “relevant”, indicating that term “should be interpreted using [its] plain and ordinary meaning.”</a:t>
            </a:r>
          </a:p>
          <a:p>
            <a:r>
              <a:rPr lang="en-US" sz="2000" i="1" dirty="0">
                <a:latin typeface="Garamond" panose="02020404030301010803" pitchFamily="18" charset="0"/>
              </a:rPr>
              <a:t>See</a:t>
            </a:r>
            <a:r>
              <a:rPr lang="en-US" sz="2000" dirty="0">
                <a:latin typeface="Garamond" panose="02020404030301010803" pitchFamily="18" charset="0"/>
              </a:rPr>
              <a:t>, </a:t>
            </a:r>
            <a:r>
              <a:rPr lang="en-US" sz="2000" i="1" dirty="0">
                <a:latin typeface="Garamond" panose="02020404030301010803" pitchFamily="18" charset="0"/>
              </a:rPr>
              <a:t>e.g</a:t>
            </a:r>
            <a:r>
              <a:rPr lang="en-US" sz="2000" dirty="0">
                <a:latin typeface="Garamond" panose="02020404030301010803" pitchFamily="18" charset="0"/>
              </a:rPr>
              <a:t>., Federal Rule of Evidence 401 Test for Relevant Evidence:</a:t>
            </a:r>
          </a:p>
          <a:p>
            <a:pPr marL="0" indent="0">
              <a:buNone/>
            </a:pPr>
            <a:endParaRPr lang="en-US" sz="2000" dirty="0">
              <a:latin typeface="Garamond" panose="02020404030301010803" pitchFamily="18" charset="0"/>
            </a:endParaRPr>
          </a:p>
          <a:p>
            <a:pPr lvl="1"/>
            <a:r>
              <a:rPr lang="en-US" sz="2000" dirty="0">
                <a:latin typeface="Garamond" panose="02020404030301010803" pitchFamily="18" charset="0"/>
              </a:rPr>
              <a:t>“Evidence is relevant if:</a:t>
            </a:r>
          </a:p>
          <a:p>
            <a:pPr lvl="2"/>
            <a:r>
              <a:rPr lang="en-US" sz="2000" dirty="0">
                <a:latin typeface="Garamond" panose="02020404030301010803" pitchFamily="18" charset="0"/>
              </a:rPr>
              <a:t>(a) it has any tendency to make a fact more or less probable than it would be without the evidence; and</a:t>
            </a:r>
          </a:p>
          <a:p>
            <a:pPr lvl="2"/>
            <a:r>
              <a:rPr lang="en-US" sz="2000" dirty="0">
                <a:latin typeface="Garamond" panose="02020404030301010803" pitchFamily="18" charset="0"/>
              </a:rPr>
              <a:t>(b) the fact is of consequence in determining the action.”</a:t>
            </a:r>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42035583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Garamond" panose="02020404030301010803" pitchFamily="18" charset="0"/>
              </a:rPr>
              <a:t>“Relevant” Evidence</a:t>
            </a:r>
          </a:p>
        </p:txBody>
      </p:sp>
      <p:sp>
        <p:nvSpPr>
          <p:cNvPr id="3" name="Content Placeholder 2"/>
          <p:cNvSpPr>
            <a:spLocks noGrp="1"/>
          </p:cNvSpPr>
          <p:nvPr>
            <p:ph idx="1"/>
          </p:nvPr>
        </p:nvSpPr>
        <p:spPr/>
        <p:txBody>
          <a:bodyPr/>
          <a:lstStyle/>
          <a:p>
            <a:pPr>
              <a:lnSpc>
                <a:spcPct val="100000"/>
              </a:lnSpc>
            </a:pPr>
            <a:r>
              <a:rPr lang="en-US" sz="2000" dirty="0">
                <a:latin typeface="Garamond" panose="02020404030301010803" pitchFamily="18" charset="0"/>
              </a:rPr>
              <a:t>Department emphasizes repeatedly in Preamble that investigators have discretion to determine relevance</a:t>
            </a:r>
          </a:p>
          <a:p>
            <a:pPr lvl="1">
              <a:lnSpc>
                <a:spcPct val="100000"/>
              </a:lnSpc>
            </a:pPr>
            <a:r>
              <a:rPr lang="en-US" sz="2000" dirty="0">
                <a:latin typeface="Garamond" panose="02020404030301010803" pitchFamily="18" charset="0"/>
              </a:rPr>
              <a:t>Subject to parties’ right to argue upon review of “directly related” evidence that certain information not included in investigative report is relevant and should be given more weight</a:t>
            </a:r>
          </a:p>
          <a:p>
            <a:pPr>
              <a:lnSpc>
                <a:spcPct val="100000"/>
              </a:lnSpc>
            </a:pPr>
            <a:r>
              <a:rPr lang="en-US" sz="2000" dirty="0">
                <a:latin typeface="Garamond" panose="02020404030301010803" pitchFamily="18" charset="0"/>
              </a:rPr>
              <a:t>Investigators will have to balance discretionary decisions not to summarize certain evidence in report against:</a:t>
            </a:r>
          </a:p>
          <a:p>
            <a:pPr lvl="1">
              <a:lnSpc>
                <a:spcPct val="100000"/>
              </a:lnSpc>
            </a:pPr>
            <a:r>
              <a:rPr lang="en-US" sz="2000" dirty="0">
                <a:latin typeface="Garamond" panose="02020404030301010803" pitchFamily="18" charset="0"/>
              </a:rPr>
              <a:t>Each party’s right to argue their case, and</a:t>
            </a:r>
          </a:p>
          <a:p>
            <a:pPr lvl="1">
              <a:lnSpc>
                <a:spcPct val="100000"/>
              </a:lnSpc>
            </a:pPr>
            <a:r>
              <a:rPr lang="en-US" sz="2000" dirty="0">
                <a:latin typeface="Garamond" panose="02020404030301010803" pitchFamily="18" charset="0"/>
              </a:rPr>
              <a:t>Fact that decisions regarding responsibility will be made at hearing, not investigation stage</a:t>
            </a:r>
          </a:p>
          <a:p>
            <a:endParaRPr lang="en-US" sz="2000" dirty="0"/>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9023557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Garamond" panose="02020404030301010803" pitchFamily="18" charset="0"/>
              </a:rPr>
              <a:t>Evidence That is Not “Relevant”</a:t>
            </a:r>
          </a:p>
        </p:txBody>
      </p:sp>
      <p:sp>
        <p:nvSpPr>
          <p:cNvPr id="3" name="Content Placeholder 2"/>
          <p:cNvSpPr>
            <a:spLocks noGrp="1"/>
          </p:cNvSpPr>
          <p:nvPr>
            <p:ph idx="1"/>
          </p:nvPr>
        </p:nvSpPr>
        <p:spPr/>
        <p:txBody>
          <a:bodyPr/>
          <a:lstStyle/>
          <a:p>
            <a:r>
              <a:rPr lang="en-US" sz="2000" dirty="0">
                <a:latin typeface="Garamond" panose="02020404030301010803" pitchFamily="18" charset="0"/>
              </a:rPr>
              <a:t>Hearing-related regulation provides:</a:t>
            </a:r>
          </a:p>
          <a:p>
            <a:pPr lvl="1">
              <a:lnSpc>
                <a:spcPct val="100000"/>
              </a:lnSpc>
            </a:pPr>
            <a:r>
              <a:rPr lang="en-US" sz="2000" dirty="0">
                <a:latin typeface="Garamond" panose="02020404030301010803" pitchFamily="18" charset="0"/>
              </a:rPr>
              <a:t>“Questions and evidence about the </a:t>
            </a:r>
            <a:r>
              <a:rPr lang="en-US" sz="2000" dirty="0">
                <a:highlight>
                  <a:srgbClr val="FFFF00"/>
                </a:highlight>
                <a:latin typeface="Garamond" panose="02020404030301010803" pitchFamily="18" charset="0"/>
              </a:rPr>
              <a:t>complainant’s</a:t>
            </a:r>
            <a:r>
              <a:rPr lang="en-US" sz="2000" dirty="0">
                <a:latin typeface="Garamond" panose="02020404030301010803" pitchFamily="18" charset="0"/>
              </a:rPr>
              <a:t> sexual predisposition or prior sexual behavior are not relevant,</a:t>
            </a:r>
          </a:p>
          <a:p>
            <a:pPr lvl="2">
              <a:lnSpc>
                <a:spcPct val="100000"/>
              </a:lnSpc>
            </a:pPr>
            <a:r>
              <a:rPr lang="en-US" sz="2000" dirty="0">
                <a:latin typeface="Garamond" panose="02020404030301010803" pitchFamily="18" charset="0"/>
              </a:rPr>
              <a:t>unless such questions and evidence about the complainant’s prior sexual behavior are offered to prove that someone other than the respondent committed the conduct alleged by the complainant, or </a:t>
            </a:r>
          </a:p>
          <a:p>
            <a:pPr lvl="2">
              <a:lnSpc>
                <a:spcPct val="100000"/>
              </a:lnSpc>
            </a:pPr>
            <a:r>
              <a:rPr lang="en-US" sz="2000" dirty="0">
                <a:latin typeface="Garamond" panose="02020404030301010803" pitchFamily="18" charset="0"/>
              </a:rPr>
              <a:t>if the questions and evidence concern specific incidents of the complainant’s prior sexual behavior with respect to the respondent and are offered to prove consent.”</a:t>
            </a:r>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2125792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Garamond" panose="02020404030301010803" pitchFamily="18" charset="0"/>
              </a:rPr>
              <a:t>Evidence That is Not “Relevant”</a:t>
            </a:r>
          </a:p>
        </p:txBody>
      </p:sp>
      <p:sp>
        <p:nvSpPr>
          <p:cNvPr id="3" name="Content Placeholder 2"/>
          <p:cNvSpPr>
            <a:spLocks noGrp="1"/>
          </p:cNvSpPr>
          <p:nvPr>
            <p:ph idx="1"/>
          </p:nvPr>
        </p:nvSpPr>
        <p:spPr/>
        <p:txBody>
          <a:bodyPr/>
          <a:lstStyle/>
          <a:p>
            <a:pPr>
              <a:lnSpc>
                <a:spcPct val="100000"/>
              </a:lnSpc>
            </a:pPr>
            <a:r>
              <a:rPr lang="en-US" sz="2400" dirty="0">
                <a:latin typeface="Garamond" panose="02020404030301010803" pitchFamily="18" charset="0"/>
              </a:rPr>
              <a:t>Regulations provide that schools will not:</a:t>
            </a:r>
          </a:p>
          <a:p>
            <a:pPr lvl="1">
              <a:lnSpc>
                <a:spcPct val="100000"/>
              </a:lnSpc>
            </a:pPr>
            <a:r>
              <a:rPr lang="en-US" sz="2400" dirty="0">
                <a:latin typeface="Garamond" panose="02020404030301010803" pitchFamily="18" charset="0"/>
              </a:rPr>
              <a:t>“require, allow, rely upon, or otherwise use questions or evidence that constitute, or seek disclosure of, information protected under a legally recognized privilege, unless the person holding such privilege has waived the privilege.”</a:t>
            </a:r>
          </a:p>
          <a:p>
            <a:pPr>
              <a:lnSpc>
                <a:spcPct val="100000"/>
              </a:lnSpc>
            </a:pPr>
            <a:r>
              <a:rPr lang="en-US" sz="2400" dirty="0">
                <a:latin typeface="Garamond" panose="02020404030301010803" pitchFamily="18" charset="0"/>
              </a:rPr>
              <a:t>Physical and mental health records and attorney-client privileged communications would fit within scope of this prohibition</a:t>
            </a:r>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1928427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r>
              <a:rPr lang="en-US" sz="3200" dirty="0">
                <a:latin typeface="Garamond" panose="02020404030301010803" pitchFamily="18" charset="0"/>
              </a:rPr>
              <a:t>Creating Investigative Reports</a:t>
            </a:r>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504301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6" descr="Displaying scrn-1-cropped.png"/>
          <p:cNvSpPr/>
          <p:nvPr/>
        </p:nvSpPr>
        <p:spPr>
          <a:xfrm>
            <a:off x="2799160" y="-182563"/>
            <a:ext cx="228600" cy="304801"/>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94" name="Google Shape;94;p6"/>
          <p:cNvPicPr preferRelativeResize="0">
            <a:picLocks noGrp="1"/>
          </p:cNvPicPr>
          <p:nvPr>
            <p:ph type="body" idx="1"/>
          </p:nvPr>
        </p:nvPicPr>
        <p:blipFill rotWithShape="1">
          <a:blip r:embed="rId3">
            <a:alphaModFix/>
          </a:blip>
          <a:srcRect/>
          <a:stretch/>
        </p:blipFill>
        <p:spPr>
          <a:xfrm>
            <a:off x="1949830" y="1367423"/>
            <a:ext cx="2213099" cy="4785079"/>
          </a:xfrm>
          <a:prstGeom prst="rect">
            <a:avLst/>
          </a:prstGeom>
          <a:noFill/>
          <a:ln>
            <a:noFill/>
          </a:ln>
        </p:spPr>
      </p:pic>
      <p:pic>
        <p:nvPicPr>
          <p:cNvPr id="95" name="Google Shape;95;p6"/>
          <p:cNvPicPr preferRelativeResize="0">
            <a:picLocks noGrp="1"/>
          </p:cNvPicPr>
          <p:nvPr>
            <p:ph type="body" idx="2"/>
          </p:nvPr>
        </p:nvPicPr>
        <p:blipFill rotWithShape="1">
          <a:blip r:embed="rId4">
            <a:alphaModFix/>
          </a:blip>
          <a:srcRect/>
          <a:stretch/>
        </p:blipFill>
        <p:spPr>
          <a:xfrm>
            <a:off x="5233737" y="1614774"/>
            <a:ext cx="4559968" cy="3886214"/>
          </a:xfrm>
          <a:prstGeom prst="rect">
            <a:avLst/>
          </a:prstGeom>
          <a:noFill/>
          <a:ln>
            <a:noFill/>
          </a:ln>
        </p:spPr>
      </p:pic>
      <p:sp>
        <p:nvSpPr>
          <p:cNvPr id="96" name="Google Shape;96;p6"/>
          <p:cNvSpPr txBox="1"/>
          <p:nvPr/>
        </p:nvSpPr>
        <p:spPr>
          <a:xfrm>
            <a:off x="413657" y="160055"/>
            <a:ext cx="5906740" cy="64629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3600" b="1" i="0" u="none" strike="noStrike" kern="0" cap="none" spc="0" normalizeH="0" baseline="0" noProof="0" dirty="0">
                <a:ln>
                  <a:noFill/>
                </a:ln>
                <a:effectLst/>
                <a:uLnTx/>
                <a:uFillTx/>
                <a:latin typeface="Garamond"/>
                <a:ea typeface="Garamond"/>
                <a:cs typeface="Garamond"/>
                <a:sym typeface="Garamond"/>
              </a:rPr>
              <a:t>Title IX. . .</a:t>
            </a:r>
            <a:r>
              <a:rPr kumimoji="0" lang="en-US" sz="3600" b="1" i="1" u="none" strike="noStrike" kern="0" cap="none" spc="0" normalizeH="0" baseline="0" noProof="0" dirty="0">
                <a:ln>
                  <a:noFill/>
                </a:ln>
                <a:effectLst/>
                <a:uLnTx/>
                <a:uFillTx/>
                <a:latin typeface="Garamond"/>
                <a:ea typeface="Garamond"/>
                <a:cs typeface="Garamond"/>
                <a:sym typeface="Garamond"/>
              </a:rPr>
              <a:t>The Beginning</a:t>
            </a:r>
            <a:endParaRPr kumimoji="0" sz="1600" b="0" i="0" u="none" strike="noStrike" kern="0" cap="none" spc="0" normalizeH="0" baseline="0" noProof="0" dirty="0">
              <a:ln>
                <a:noFill/>
              </a:ln>
              <a:effectLst/>
              <a:uLnTx/>
              <a:uFillTx/>
              <a:latin typeface="Arial"/>
              <a:ea typeface="+mn-ea"/>
              <a:cs typeface="Arial"/>
              <a:sym typeface="Arial"/>
            </a:endParaRPr>
          </a:p>
        </p:txBody>
      </p:sp>
    </p:spTree>
    <p:extLst>
      <p:ext uri="{BB962C8B-B14F-4D97-AF65-F5344CB8AC3E}">
        <p14:creationId xmlns:p14="http://schemas.microsoft.com/office/powerpoint/2010/main" val="10845050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BFB3A-B4DF-5700-C9B2-D12FE0AA4350}"/>
              </a:ext>
            </a:extLst>
          </p:cNvPr>
          <p:cNvSpPr>
            <a:spLocks noGrp="1"/>
          </p:cNvSpPr>
          <p:nvPr>
            <p:ph type="title"/>
          </p:nvPr>
        </p:nvSpPr>
        <p:spPr/>
        <p:txBody>
          <a:bodyPr>
            <a:normAutofit fontScale="90000"/>
          </a:bodyPr>
          <a:lstStyle/>
          <a:p>
            <a:r>
              <a:rPr lang="en-US" dirty="0">
                <a:latin typeface="Garamond" panose="02020404030301010803" pitchFamily="18" charset="0"/>
              </a:rPr>
              <a:t>What category of evidence do we put into the report?</a:t>
            </a:r>
          </a:p>
        </p:txBody>
      </p:sp>
      <p:sp>
        <p:nvSpPr>
          <p:cNvPr id="4" name="Text Placeholder 3">
            <a:extLst>
              <a:ext uri="{FF2B5EF4-FFF2-40B4-BE49-F238E27FC236}">
                <a16:creationId xmlns:a16="http://schemas.microsoft.com/office/drawing/2014/main" id="{081B8192-B059-2B22-8729-162D0FBB115E}"/>
              </a:ext>
            </a:extLst>
          </p:cNvPr>
          <p:cNvSpPr>
            <a:spLocks noGrp="1"/>
          </p:cNvSpPr>
          <p:nvPr>
            <p:ph type="body" sz="quarter" idx="13"/>
          </p:nvPr>
        </p:nvSpPr>
        <p:spPr/>
        <p:txBody>
          <a:bodyPr/>
          <a:lstStyle/>
          <a:p>
            <a:endParaRPr lang="en-US"/>
          </a:p>
        </p:txBody>
      </p:sp>
      <p:sp>
        <p:nvSpPr>
          <p:cNvPr id="6" name="Content Placeholder 5">
            <a:extLst>
              <a:ext uri="{FF2B5EF4-FFF2-40B4-BE49-F238E27FC236}">
                <a16:creationId xmlns:a16="http://schemas.microsoft.com/office/drawing/2014/main" id="{8F58CAC4-4619-8B68-27A6-4258A136C986}"/>
              </a:ext>
            </a:extLst>
          </p:cNvPr>
          <p:cNvSpPr>
            <a:spLocks noGrp="1"/>
          </p:cNvSpPr>
          <p:nvPr>
            <p:ph idx="15"/>
          </p:nvPr>
        </p:nvSpPr>
        <p:spPr>
          <a:xfrm>
            <a:off x="1206500" y="1530485"/>
            <a:ext cx="10375899" cy="343712"/>
          </a:xfrm>
        </p:spPr>
        <p:txBody>
          <a:bodyPr/>
          <a:lstStyle/>
          <a:p>
            <a:r>
              <a:rPr lang="en-US" sz="2000" dirty="0">
                <a:latin typeface="Garamond" panose="02020404030301010803" pitchFamily="18" charset="0"/>
              </a:rPr>
              <a:t>What do parties get to see in the evidence review?  </a:t>
            </a:r>
          </a:p>
          <a:p>
            <a:r>
              <a:rPr lang="en-US" sz="2000" dirty="0">
                <a:latin typeface="Garamond" panose="02020404030301010803" pitchFamily="18" charset="0"/>
              </a:rPr>
              <a:t>	As per the Policy, evidence that will be made available for inspection review will be </a:t>
            </a:r>
            <a:r>
              <a:rPr lang="en-US" sz="2000" b="1" dirty="0">
                <a:latin typeface="Garamond" panose="02020404030301010803" pitchFamily="18" charset="0"/>
              </a:rPr>
              <a:t>any evidence that is directly related to the allegations raised in the Title IX formal complaint.  </a:t>
            </a:r>
            <a:r>
              <a:rPr lang="en-US" sz="2000" dirty="0">
                <a:latin typeface="Garamond" panose="02020404030301010803" pitchFamily="18" charset="0"/>
              </a:rPr>
              <a:t>This includes evidence that is both:</a:t>
            </a:r>
          </a:p>
          <a:p>
            <a:r>
              <a:rPr lang="en-US" sz="2000" dirty="0">
                <a:latin typeface="Garamond" panose="02020404030301010803" pitchFamily="18" charset="0"/>
              </a:rPr>
              <a:t>		(1) relevant</a:t>
            </a:r>
          </a:p>
          <a:p>
            <a:r>
              <a:rPr lang="en-US" sz="2000" dirty="0">
                <a:latin typeface="Garamond" panose="02020404030301010803" pitchFamily="18" charset="0"/>
              </a:rPr>
              <a:t>		(2) directly related</a:t>
            </a:r>
          </a:p>
          <a:p>
            <a:r>
              <a:rPr lang="en-US" sz="2000" dirty="0">
                <a:latin typeface="Garamond" panose="02020404030301010803" pitchFamily="18" charset="0"/>
              </a:rPr>
              <a:t>	Evidence considered irrelevant and </a:t>
            </a:r>
            <a:r>
              <a:rPr lang="en-US" sz="2000" u="sng" dirty="0">
                <a:latin typeface="Garamond" panose="02020404030301010803" pitchFamily="18" charset="0"/>
              </a:rPr>
              <a:t>not</a:t>
            </a:r>
            <a:r>
              <a:rPr lang="en-US" sz="2000" dirty="0">
                <a:latin typeface="Garamond" panose="02020404030301010803" pitchFamily="18" charset="0"/>
              </a:rPr>
              <a:t> directly related to the allegations by the Investigative Team is </a:t>
            </a:r>
            <a:r>
              <a:rPr lang="en-US" sz="2000" u="sng" dirty="0">
                <a:latin typeface="Garamond" panose="02020404030301010803" pitchFamily="18" charset="0"/>
              </a:rPr>
              <a:t>not</a:t>
            </a:r>
            <a:r>
              <a:rPr lang="en-US" sz="2000" dirty="0">
                <a:latin typeface="Garamond" panose="02020404030301010803" pitchFamily="18" charset="0"/>
              </a:rPr>
              <a:t> provided to the Parties or included in the Investigative Report.</a:t>
            </a:r>
          </a:p>
          <a:p>
            <a:r>
              <a:rPr lang="en-US" u="sng" dirty="0">
                <a:latin typeface="Garamond" panose="02020404030301010803" pitchFamily="18" charset="0"/>
              </a:rPr>
              <a:t>See</a:t>
            </a:r>
            <a:r>
              <a:rPr lang="en-US" dirty="0">
                <a:latin typeface="Garamond" panose="02020404030301010803" pitchFamily="18" charset="0"/>
              </a:rPr>
              <a:t> Policy pgs. 66-67.</a:t>
            </a:r>
            <a:endParaRPr lang="en-US" u="sng" dirty="0">
              <a:latin typeface="Garamond" panose="02020404030301010803" pitchFamily="18" charset="0"/>
            </a:endParaRPr>
          </a:p>
        </p:txBody>
      </p:sp>
    </p:spTree>
    <p:extLst>
      <p:ext uri="{BB962C8B-B14F-4D97-AF65-F5344CB8AC3E}">
        <p14:creationId xmlns:p14="http://schemas.microsoft.com/office/powerpoint/2010/main" val="23018986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D2B5D-3FAB-4BAC-B606-1B490008B330}"/>
              </a:ext>
            </a:extLst>
          </p:cNvPr>
          <p:cNvSpPr>
            <a:spLocks noGrp="1"/>
          </p:cNvSpPr>
          <p:nvPr>
            <p:ph type="title" idx="4294967295"/>
          </p:nvPr>
        </p:nvSpPr>
        <p:spPr>
          <a:xfrm>
            <a:off x="1816100" y="203200"/>
            <a:ext cx="10375900" cy="539750"/>
          </a:xfrm>
        </p:spPr>
        <p:txBody>
          <a:bodyPr>
            <a:normAutofit fontScale="90000"/>
          </a:bodyPr>
          <a:lstStyle/>
          <a:p>
            <a:pPr algn="ctr"/>
            <a:r>
              <a:rPr lang="en-US" b="1" dirty="0">
                <a:latin typeface="Garamond" panose="02020404030301010803" pitchFamily="18" charset="0"/>
              </a:rPr>
              <a:t>Evidence Review Timeline</a:t>
            </a:r>
            <a:br>
              <a:rPr lang="en-US" b="1" dirty="0">
                <a:latin typeface="Garamond" panose="02020404030301010803" pitchFamily="18" charset="0"/>
              </a:rPr>
            </a:br>
            <a:br>
              <a:rPr lang="en-US" sz="2400" b="1" dirty="0">
                <a:latin typeface="Garamond" panose="02020404030301010803" pitchFamily="18" charset="0"/>
              </a:rPr>
            </a:br>
            <a:r>
              <a:rPr lang="en-US" sz="2400" dirty="0">
                <a:latin typeface="Garamond" panose="02020404030301010803" pitchFamily="18" charset="0"/>
              </a:rPr>
              <a:t>The Parties are Provided:</a:t>
            </a:r>
            <a:br>
              <a:rPr lang="en-US" sz="2400" dirty="0">
                <a:latin typeface="Garamond" panose="02020404030301010803" pitchFamily="18" charset="0"/>
              </a:rPr>
            </a:br>
            <a:br>
              <a:rPr lang="en-US" sz="2400" dirty="0">
                <a:latin typeface="Garamond" panose="02020404030301010803" pitchFamily="18" charset="0"/>
              </a:rPr>
            </a:br>
            <a:br>
              <a:rPr lang="en-US" sz="2400" dirty="0">
                <a:latin typeface="Garamond" panose="02020404030301010803" pitchFamily="18" charset="0"/>
              </a:rPr>
            </a:br>
            <a:br>
              <a:rPr lang="en-US" sz="2400" dirty="0">
                <a:latin typeface="Garamond" panose="02020404030301010803" pitchFamily="18" charset="0"/>
              </a:rPr>
            </a:br>
            <a:endParaRPr lang="en-US" dirty="0">
              <a:latin typeface="Garamond" panose="02020404030301010803" pitchFamily="18" charset="0"/>
            </a:endParaRPr>
          </a:p>
        </p:txBody>
      </p:sp>
      <p:sp>
        <p:nvSpPr>
          <p:cNvPr id="7" name="Content Placeholder 4">
            <a:extLst>
              <a:ext uri="{FF2B5EF4-FFF2-40B4-BE49-F238E27FC236}">
                <a16:creationId xmlns:a16="http://schemas.microsoft.com/office/drawing/2014/main" id="{184B2630-3179-4E20-830E-6A7A9B8684A2}"/>
              </a:ext>
            </a:extLst>
          </p:cNvPr>
          <p:cNvSpPr txBox="1">
            <a:spLocks/>
          </p:cNvSpPr>
          <p:nvPr/>
        </p:nvSpPr>
        <p:spPr>
          <a:xfrm>
            <a:off x="2021840" y="1463040"/>
            <a:ext cx="10170160" cy="2722880"/>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909637" lvl="1" indent="-457200">
              <a:buFont typeface="Wingdings" panose="05000000000000000000" pitchFamily="2" charset="2"/>
              <a:buChar char="v"/>
            </a:pPr>
            <a:r>
              <a:rPr lang="en-US" sz="2400">
                <a:latin typeface="Garamond" panose="02020404030301010803" pitchFamily="18" charset="0"/>
              </a:rPr>
              <a:t>	Ten (</a:t>
            </a:r>
            <a:r>
              <a:rPr lang="en-US" sz="2400" b="1">
                <a:latin typeface="Garamond" panose="02020404030301010803" pitchFamily="18" charset="0"/>
              </a:rPr>
              <a:t>10</a:t>
            </a:r>
            <a:r>
              <a:rPr lang="en-US" sz="2400">
                <a:latin typeface="Garamond" panose="02020404030301010803" pitchFamily="18" charset="0"/>
              </a:rPr>
              <a:t>) business days to inspect and review the evidence and submit a written response</a:t>
            </a:r>
          </a:p>
          <a:p>
            <a:pPr marL="909637" lvl="1" indent="-457200">
              <a:buFont typeface="Wingdings" panose="05000000000000000000" pitchFamily="2" charset="2"/>
              <a:buChar char="v"/>
            </a:pPr>
            <a:r>
              <a:rPr lang="en-US" sz="2400">
                <a:latin typeface="Garamond" panose="02020404030301010803" pitchFamily="18" charset="0"/>
              </a:rPr>
              <a:t>Five (</a:t>
            </a:r>
            <a:r>
              <a:rPr lang="en-US" sz="2400" b="1">
                <a:latin typeface="Garamond" panose="02020404030301010803" pitchFamily="18" charset="0"/>
              </a:rPr>
              <a:t>5</a:t>
            </a:r>
            <a:r>
              <a:rPr lang="en-US" sz="2400">
                <a:latin typeface="Garamond" panose="02020404030301010803" pitchFamily="18" charset="0"/>
              </a:rPr>
              <a:t>) additional business days to submit additional evidence</a:t>
            </a:r>
          </a:p>
          <a:p>
            <a:pPr marL="909637" lvl="1" indent="-457200">
              <a:buFont typeface="Wingdings" panose="05000000000000000000" pitchFamily="2" charset="2"/>
              <a:buChar char="v"/>
            </a:pPr>
            <a:r>
              <a:rPr lang="en-US" sz="2400">
                <a:latin typeface="Garamond" panose="02020404030301010803" pitchFamily="18" charset="0"/>
              </a:rPr>
              <a:t>Five (</a:t>
            </a:r>
            <a:r>
              <a:rPr lang="en-US" sz="2400" b="1">
                <a:latin typeface="Garamond" panose="02020404030301010803" pitchFamily="18" charset="0"/>
              </a:rPr>
              <a:t>5</a:t>
            </a:r>
            <a:r>
              <a:rPr lang="en-US" sz="2400">
                <a:latin typeface="Garamond" panose="02020404030301010803" pitchFamily="18" charset="0"/>
              </a:rPr>
              <a:t>) additional business days to inspect and review the additional evidence and submit a written response to any additional evidence</a:t>
            </a:r>
            <a:endParaRPr lang="en-US" sz="2400" dirty="0">
              <a:latin typeface="Garamond" panose="02020404030301010803" pitchFamily="18" charset="0"/>
            </a:endParaRPr>
          </a:p>
        </p:txBody>
      </p:sp>
    </p:spTree>
    <p:extLst>
      <p:ext uri="{BB962C8B-B14F-4D97-AF65-F5344CB8AC3E}">
        <p14:creationId xmlns:p14="http://schemas.microsoft.com/office/powerpoint/2010/main" val="10955847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BD596-7339-F1D9-39E5-6A2F7F5CBF3D}"/>
              </a:ext>
            </a:extLst>
          </p:cNvPr>
          <p:cNvSpPr>
            <a:spLocks noGrp="1"/>
          </p:cNvSpPr>
          <p:nvPr>
            <p:ph type="title"/>
          </p:nvPr>
        </p:nvSpPr>
        <p:spPr/>
        <p:txBody>
          <a:bodyPr>
            <a:normAutofit fontScale="90000"/>
          </a:bodyPr>
          <a:lstStyle/>
          <a:p>
            <a:r>
              <a:rPr lang="en-US" dirty="0">
                <a:latin typeface="Garamond" panose="02020404030301010803" pitchFamily="18" charset="0"/>
              </a:rPr>
              <a:t>How do we organize this for evidence review?</a:t>
            </a:r>
          </a:p>
        </p:txBody>
      </p:sp>
      <p:sp>
        <p:nvSpPr>
          <p:cNvPr id="4" name="Text Placeholder 3">
            <a:extLst>
              <a:ext uri="{FF2B5EF4-FFF2-40B4-BE49-F238E27FC236}">
                <a16:creationId xmlns:a16="http://schemas.microsoft.com/office/drawing/2014/main" id="{B0EA0A55-E29B-0BA3-E941-482C8B96362F}"/>
              </a:ext>
            </a:extLst>
          </p:cNvPr>
          <p:cNvSpPr>
            <a:spLocks noGrp="1"/>
          </p:cNvSpPr>
          <p:nvPr>
            <p:ph type="body" sz="quarter" idx="13"/>
          </p:nvPr>
        </p:nvSpPr>
        <p:spPr/>
        <p:txBody>
          <a:bodyPr/>
          <a:lstStyle/>
          <a:p>
            <a:endParaRPr lang="en-US"/>
          </a:p>
        </p:txBody>
      </p:sp>
      <p:sp>
        <p:nvSpPr>
          <p:cNvPr id="5" name="Content Placeholder 4">
            <a:extLst>
              <a:ext uri="{FF2B5EF4-FFF2-40B4-BE49-F238E27FC236}">
                <a16:creationId xmlns:a16="http://schemas.microsoft.com/office/drawing/2014/main" id="{B9F47B13-1E5B-EE60-8D97-0B92F01ED038}"/>
              </a:ext>
            </a:extLst>
          </p:cNvPr>
          <p:cNvSpPr>
            <a:spLocks noGrp="1"/>
          </p:cNvSpPr>
          <p:nvPr>
            <p:ph idx="14"/>
          </p:nvPr>
        </p:nvSpPr>
        <p:spPr/>
        <p:txBody>
          <a:bodyPr/>
          <a:lstStyle/>
          <a:p>
            <a:endParaRPr lang="en-US" dirty="0">
              <a:latin typeface="Garamond" panose="02020404030301010803" pitchFamily="18" charset="0"/>
            </a:endParaRPr>
          </a:p>
        </p:txBody>
      </p:sp>
      <p:sp>
        <p:nvSpPr>
          <p:cNvPr id="7" name="Content Placeholder 6">
            <a:extLst>
              <a:ext uri="{FF2B5EF4-FFF2-40B4-BE49-F238E27FC236}">
                <a16:creationId xmlns:a16="http://schemas.microsoft.com/office/drawing/2014/main" id="{D331088C-5308-4BE3-A508-40B3AB9D5AF3}"/>
              </a:ext>
            </a:extLst>
          </p:cNvPr>
          <p:cNvSpPr>
            <a:spLocks noGrp="1"/>
          </p:cNvSpPr>
          <p:nvPr>
            <p:ph idx="15"/>
          </p:nvPr>
        </p:nvSpPr>
        <p:spPr/>
        <p:txBody>
          <a:bodyPr/>
          <a:lstStyle/>
          <a:p>
            <a:endParaRPr lang="en-US" dirty="0"/>
          </a:p>
        </p:txBody>
      </p:sp>
      <p:pic>
        <p:nvPicPr>
          <p:cNvPr id="8" name="Picture 7">
            <a:extLst>
              <a:ext uri="{FF2B5EF4-FFF2-40B4-BE49-F238E27FC236}">
                <a16:creationId xmlns:a16="http://schemas.microsoft.com/office/drawing/2014/main" id="{80CEC023-0717-4627-A557-CE7F64970154}"/>
              </a:ext>
            </a:extLst>
          </p:cNvPr>
          <p:cNvPicPr>
            <a:picLocks noChangeAspect="1"/>
          </p:cNvPicPr>
          <p:nvPr/>
        </p:nvPicPr>
        <p:blipFill>
          <a:blip r:embed="rId2"/>
          <a:stretch>
            <a:fillRect/>
          </a:stretch>
        </p:blipFill>
        <p:spPr>
          <a:xfrm>
            <a:off x="0" y="828072"/>
            <a:ext cx="12293600" cy="6029928"/>
          </a:xfrm>
          <a:prstGeom prst="rect">
            <a:avLst/>
          </a:prstGeom>
        </p:spPr>
      </p:pic>
    </p:spTree>
    <p:extLst>
      <p:ext uri="{BB962C8B-B14F-4D97-AF65-F5344CB8AC3E}">
        <p14:creationId xmlns:p14="http://schemas.microsoft.com/office/powerpoint/2010/main" val="4528788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Garamond" panose="02020404030301010803" pitchFamily="18" charset="0"/>
              </a:rPr>
              <a:t>Summarizing “Relevant” Evidence</a:t>
            </a:r>
          </a:p>
        </p:txBody>
      </p:sp>
      <p:sp>
        <p:nvSpPr>
          <p:cNvPr id="3" name="Content Placeholder 2"/>
          <p:cNvSpPr>
            <a:spLocks noGrp="1"/>
          </p:cNvSpPr>
          <p:nvPr>
            <p:ph idx="1"/>
          </p:nvPr>
        </p:nvSpPr>
        <p:spPr/>
        <p:txBody>
          <a:bodyPr/>
          <a:lstStyle/>
          <a:p>
            <a:pPr>
              <a:lnSpc>
                <a:spcPct val="100000"/>
              </a:lnSpc>
            </a:pPr>
            <a:r>
              <a:rPr lang="en-US" sz="2000" dirty="0">
                <a:latin typeface="Garamond" panose="02020404030301010803" pitchFamily="18" charset="0"/>
              </a:rPr>
              <a:t>Again, Department emphasizes repeatedly in Preamble that investigators have discretion to determine relevance</a:t>
            </a:r>
          </a:p>
          <a:p>
            <a:pPr lvl="1">
              <a:lnSpc>
                <a:spcPct val="100000"/>
              </a:lnSpc>
            </a:pPr>
            <a:r>
              <a:rPr lang="en-US" sz="2000" dirty="0">
                <a:latin typeface="Garamond" panose="02020404030301010803" pitchFamily="18" charset="0"/>
              </a:rPr>
              <a:t>Subject to parties’ right to argue upon review of “directly related” evidence that certain information not included in investigative report is relevant and should be given more weight</a:t>
            </a:r>
          </a:p>
          <a:p>
            <a:pPr>
              <a:lnSpc>
                <a:spcPct val="100000"/>
              </a:lnSpc>
            </a:pPr>
            <a:r>
              <a:rPr lang="en-US" sz="2000" dirty="0">
                <a:latin typeface="Garamond" panose="02020404030301010803" pitchFamily="18" charset="0"/>
              </a:rPr>
              <a:t>Investigators will have to balance discretionary decisions not to summarize certain evidence in report against:</a:t>
            </a:r>
          </a:p>
          <a:p>
            <a:pPr lvl="1">
              <a:lnSpc>
                <a:spcPct val="100000"/>
              </a:lnSpc>
            </a:pPr>
            <a:r>
              <a:rPr lang="en-US" sz="2000" dirty="0">
                <a:latin typeface="Garamond" panose="02020404030301010803" pitchFamily="18" charset="0"/>
              </a:rPr>
              <a:t>Each party’s right to argue their case, and</a:t>
            </a:r>
          </a:p>
          <a:p>
            <a:pPr lvl="1">
              <a:lnSpc>
                <a:spcPct val="100000"/>
              </a:lnSpc>
            </a:pPr>
            <a:r>
              <a:rPr lang="en-US" sz="2000" dirty="0">
                <a:latin typeface="Garamond" panose="02020404030301010803" pitchFamily="18" charset="0"/>
              </a:rPr>
              <a:t>Fact that decisions regarding responsibility will be made at hearing, not investigation stage</a:t>
            </a:r>
          </a:p>
          <a:p>
            <a:endParaRPr lang="en-US" sz="2000" dirty="0"/>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4665651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Garamond" panose="02020404030301010803" pitchFamily="18" charset="0"/>
              </a:rPr>
              <a:t>Investigative Reports</a:t>
            </a:r>
          </a:p>
        </p:txBody>
      </p:sp>
      <p:sp>
        <p:nvSpPr>
          <p:cNvPr id="3" name="Content Placeholder 2"/>
          <p:cNvSpPr>
            <a:spLocks noGrp="1"/>
          </p:cNvSpPr>
          <p:nvPr>
            <p:ph idx="1"/>
          </p:nvPr>
        </p:nvSpPr>
        <p:spPr>
          <a:xfrm>
            <a:off x="2428875" y="1440873"/>
            <a:ext cx="7781924" cy="4818878"/>
          </a:xfrm>
        </p:spPr>
        <p:txBody>
          <a:bodyPr/>
          <a:lstStyle/>
          <a:p>
            <a:r>
              <a:rPr lang="en-US" sz="2400" dirty="0">
                <a:latin typeface="Garamond" panose="02020404030301010803" pitchFamily="18" charset="0"/>
              </a:rPr>
              <a:t>Regulation:</a:t>
            </a:r>
          </a:p>
          <a:p>
            <a:pPr marL="0" indent="0">
              <a:buNone/>
            </a:pPr>
            <a:endParaRPr lang="en-US" sz="2400" dirty="0"/>
          </a:p>
          <a:p>
            <a:pPr lvl="1">
              <a:lnSpc>
                <a:spcPct val="100000"/>
              </a:lnSpc>
            </a:pPr>
            <a:r>
              <a:rPr lang="en-US" sz="2400" dirty="0">
                <a:latin typeface="Garamond" panose="02020404030301010803" pitchFamily="18" charset="0"/>
              </a:rPr>
              <a:t>“Prior to completion of the investigative report, the [school] must send to each party and the party’s advisor, if any, the evidence subject to inspection and review in an electronic format or a hard copy, and </a:t>
            </a:r>
          </a:p>
          <a:p>
            <a:pPr lvl="1">
              <a:lnSpc>
                <a:spcPct val="100000"/>
              </a:lnSpc>
            </a:pPr>
            <a:r>
              <a:rPr lang="en-US" sz="2400" dirty="0">
                <a:latin typeface="Garamond" panose="02020404030301010803" pitchFamily="18" charset="0"/>
              </a:rPr>
              <a:t>the parties must have at least 10 days to submit a written response, which the investigator will consider prior to completion of the investigative report.”</a:t>
            </a:r>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5647635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Garamond" panose="02020404030301010803" pitchFamily="18" charset="0"/>
              </a:rPr>
              <a:t>Investigative Reports</a:t>
            </a:r>
          </a:p>
        </p:txBody>
      </p:sp>
      <p:sp>
        <p:nvSpPr>
          <p:cNvPr id="3" name="Content Placeholder 2"/>
          <p:cNvSpPr>
            <a:spLocks noGrp="1"/>
          </p:cNvSpPr>
          <p:nvPr>
            <p:ph idx="1"/>
          </p:nvPr>
        </p:nvSpPr>
        <p:spPr/>
        <p:txBody>
          <a:bodyPr/>
          <a:lstStyle/>
          <a:p>
            <a:pPr>
              <a:lnSpc>
                <a:spcPct val="100000"/>
              </a:lnSpc>
            </a:pPr>
            <a:r>
              <a:rPr lang="en-US" sz="2400" dirty="0">
                <a:latin typeface="Garamond" panose="02020404030301010803" pitchFamily="18" charset="0"/>
              </a:rPr>
              <a:t>Regulation:</a:t>
            </a:r>
          </a:p>
          <a:p>
            <a:pPr lvl="1">
              <a:lnSpc>
                <a:spcPct val="100000"/>
              </a:lnSpc>
            </a:pPr>
            <a:r>
              <a:rPr lang="en-US" sz="2400" dirty="0">
                <a:latin typeface="Garamond" panose="02020404030301010803" pitchFamily="18" charset="0"/>
              </a:rPr>
              <a:t>Investigative reports must “fairly summarize relevant evidence”</a:t>
            </a:r>
          </a:p>
          <a:p>
            <a:pPr lvl="1">
              <a:lnSpc>
                <a:spcPct val="100000"/>
              </a:lnSpc>
            </a:pPr>
            <a:r>
              <a:rPr lang="en-US" sz="2400" dirty="0">
                <a:latin typeface="Garamond" panose="02020404030301010803" pitchFamily="18" charset="0"/>
              </a:rPr>
              <a:t>“at least 10 days prior to a hearing . . . send to each party and the party’s advisor, if any, the</a:t>
            </a:r>
          </a:p>
          <a:p>
            <a:pPr lvl="1">
              <a:lnSpc>
                <a:spcPct val="100000"/>
              </a:lnSpc>
            </a:pPr>
            <a:r>
              <a:rPr lang="en-US" sz="2200" dirty="0">
                <a:latin typeface="Garamond" panose="02020404030301010803" pitchFamily="18" charset="0"/>
              </a:rPr>
              <a:t>investigative report in an electronic format or a hard copy, for their review and written response.”</a:t>
            </a:r>
          </a:p>
          <a:p>
            <a:pPr>
              <a:lnSpc>
                <a:spcPct val="100000"/>
              </a:lnSpc>
            </a:pPr>
            <a:r>
              <a:rPr lang="en-US" sz="2400" dirty="0">
                <a:latin typeface="Garamond" panose="02020404030301010803" pitchFamily="18" charset="0"/>
              </a:rPr>
              <a:t>Investigator does not need to revise investigative report in light of this written response from parties</a:t>
            </a:r>
          </a:p>
          <a:p>
            <a:pPr>
              <a:lnSpc>
                <a:spcPct val="100000"/>
              </a:lnSpc>
            </a:pPr>
            <a:r>
              <a:rPr lang="en-US" sz="2400" dirty="0">
                <a:latin typeface="Garamond" panose="02020404030301010803" pitchFamily="18" charset="0"/>
              </a:rPr>
              <a:t>Can attach as exhibit</a:t>
            </a:r>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7748047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Garamond" panose="02020404030301010803" pitchFamily="18" charset="0"/>
              </a:rPr>
              <a:t>Recommendations Regarding Responsibility?</a:t>
            </a:r>
          </a:p>
        </p:txBody>
      </p:sp>
      <p:sp>
        <p:nvSpPr>
          <p:cNvPr id="3" name="Content Placeholder 2"/>
          <p:cNvSpPr>
            <a:spLocks noGrp="1"/>
          </p:cNvSpPr>
          <p:nvPr>
            <p:ph idx="1"/>
          </p:nvPr>
        </p:nvSpPr>
        <p:spPr/>
        <p:txBody>
          <a:bodyPr/>
          <a:lstStyle/>
          <a:p>
            <a:pPr>
              <a:lnSpc>
                <a:spcPct val="100000"/>
              </a:lnSpc>
            </a:pPr>
            <a:r>
              <a:rPr lang="en-US" sz="2000" dirty="0">
                <a:latin typeface="Garamond" panose="02020404030301010803" pitchFamily="18" charset="0"/>
              </a:rPr>
              <a:t>In addition to summarizing relevant evidence, investigative reports MAY include a recommendation regarding responsibility and related analysis</a:t>
            </a:r>
          </a:p>
          <a:p>
            <a:pPr>
              <a:lnSpc>
                <a:spcPct val="100000"/>
              </a:lnSpc>
            </a:pPr>
            <a:r>
              <a:rPr lang="en-US" sz="2000" dirty="0">
                <a:latin typeface="Garamond" panose="02020404030301010803" pitchFamily="18" charset="0"/>
              </a:rPr>
              <a:t>We do!</a:t>
            </a:r>
          </a:p>
          <a:p>
            <a:pPr>
              <a:lnSpc>
                <a:spcPct val="100000"/>
              </a:lnSpc>
            </a:pPr>
            <a:r>
              <a:rPr lang="en-US" sz="2000" dirty="0">
                <a:latin typeface="Garamond" panose="02020404030301010803" pitchFamily="18" charset="0"/>
              </a:rPr>
              <a:t>Recommendation option is not specifically required or prohibited by regulations or Preamble</a:t>
            </a:r>
          </a:p>
          <a:p>
            <a:pPr>
              <a:lnSpc>
                <a:spcPct val="100000"/>
              </a:lnSpc>
            </a:pPr>
            <a:r>
              <a:rPr lang="en-US" sz="2000" dirty="0">
                <a:latin typeface="Garamond" panose="02020404030301010803" pitchFamily="18" charset="0"/>
              </a:rPr>
              <a:t>Regs:   Whether to include recommendations or not may be decided by each institution at its discretion</a:t>
            </a:r>
          </a:p>
          <a:p>
            <a:pPr>
              <a:lnSpc>
                <a:spcPct val="100000"/>
              </a:lnSpc>
            </a:pPr>
            <a:r>
              <a:rPr lang="en-US" sz="2000" dirty="0">
                <a:latin typeface="Garamond" panose="02020404030301010803" pitchFamily="18" charset="0"/>
              </a:rPr>
              <a:t>Obviously, decision-makers must make independent decisions based on </a:t>
            </a:r>
          </a:p>
          <a:p>
            <a:pPr lvl="1">
              <a:lnSpc>
                <a:spcPct val="100000"/>
              </a:lnSpc>
            </a:pPr>
            <a:r>
              <a:rPr lang="en-US" sz="2000" dirty="0">
                <a:latin typeface="Garamond" panose="02020404030301010803" pitchFamily="18" charset="0"/>
              </a:rPr>
              <a:t>Investigative report and related evidence, and</a:t>
            </a:r>
          </a:p>
          <a:p>
            <a:pPr lvl="1">
              <a:lnSpc>
                <a:spcPct val="100000"/>
              </a:lnSpc>
            </a:pPr>
            <a:r>
              <a:rPr lang="en-US" sz="2000" dirty="0">
                <a:latin typeface="Garamond" panose="02020404030301010803" pitchFamily="18" charset="0"/>
              </a:rPr>
              <a:t>Information presented at hearing, including information resulting from cross-examination</a:t>
            </a:r>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3664172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lgn="ctr">
              <a:buNone/>
            </a:pPr>
            <a:r>
              <a:rPr lang="en-US" sz="3200" dirty="0">
                <a:latin typeface="Garamond" panose="02020404030301010803" pitchFamily="18" charset="0"/>
              </a:rPr>
              <a:t>Introduction to Witness-Centered Interview Concepts</a:t>
            </a:r>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588580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Garamond" panose="02020404030301010803" pitchFamily="18" charset="0"/>
              </a:rPr>
              <a:t>Traditional Interview Techniques</a:t>
            </a:r>
          </a:p>
        </p:txBody>
      </p:sp>
      <p:sp>
        <p:nvSpPr>
          <p:cNvPr id="3" name="Content Placeholder 2"/>
          <p:cNvSpPr>
            <a:spLocks noGrp="1"/>
          </p:cNvSpPr>
          <p:nvPr>
            <p:ph idx="1"/>
          </p:nvPr>
        </p:nvSpPr>
        <p:spPr>
          <a:xfrm>
            <a:off x="1451579" y="1853754"/>
            <a:ext cx="9603275" cy="4444678"/>
          </a:xfrm>
        </p:spPr>
        <p:txBody>
          <a:bodyPr>
            <a:normAutofit fontScale="32500" lnSpcReduction="20000"/>
          </a:bodyPr>
          <a:lstStyle/>
          <a:p>
            <a:r>
              <a:rPr lang="en-US" sz="5500" dirty="0">
                <a:latin typeface="Garamond" panose="02020404030301010803" pitchFamily="18" charset="0"/>
              </a:rPr>
              <a:t>Often focus on “who, what, when, where, why”</a:t>
            </a:r>
          </a:p>
          <a:p>
            <a:r>
              <a:rPr lang="en-US" sz="5500" dirty="0">
                <a:latin typeface="Garamond" panose="02020404030301010803" pitchFamily="18" charset="0"/>
              </a:rPr>
              <a:t>Often focus on what questioner thinks they need, e.g.:</a:t>
            </a:r>
          </a:p>
          <a:p>
            <a:pPr lvl="1"/>
            <a:r>
              <a:rPr lang="en-US" sz="5500" dirty="0">
                <a:latin typeface="Garamond" panose="02020404030301010803" pitchFamily="18" charset="0"/>
              </a:rPr>
              <a:t>Developing a chronology</a:t>
            </a:r>
          </a:p>
          <a:p>
            <a:pPr lvl="1"/>
            <a:r>
              <a:rPr lang="en-US" sz="5500" dirty="0">
                <a:latin typeface="Garamond" panose="02020404030301010803" pitchFamily="18" charset="0"/>
              </a:rPr>
              <a:t>Fitting facts into policy violation elements framework</a:t>
            </a:r>
          </a:p>
          <a:p>
            <a:r>
              <a:rPr lang="en-US" sz="5500" dirty="0">
                <a:latin typeface="Garamond" panose="02020404030301010803" pitchFamily="18" charset="0"/>
              </a:rPr>
              <a:t>Questioner’s determinations and (worse yet) pre-determinations of what is relevant, and what is not, can be controlling</a:t>
            </a:r>
          </a:p>
          <a:p>
            <a:pPr lvl="1"/>
            <a:r>
              <a:rPr lang="en-US" sz="5500" dirty="0">
                <a:latin typeface="Garamond" panose="02020404030301010803" pitchFamily="18" charset="0"/>
              </a:rPr>
              <a:t>Questioner often interrupts witness to seek immediate clarification</a:t>
            </a:r>
          </a:p>
          <a:p>
            <a:r>
              <a:rPr lang="en-US" sz="5500" dirty="0">
                <a:latin typeface="Garamond" panose="02020404030301010803" pitchFamily="18" charset="0"/>
              </a:rPr>
              <a:t>Common questioning techniques:</a:t>
            </a:r>
          </a:p>
          <a:p>
            <a:pPr lvl="1"/>
            <a:r>
              <a:rPr lang="en-US" sz="5500" dirty="0">
                <a:latin typeface="Garamond" panose="02020404030301010803" pitchFamily="18" charset="0"/>
              </a:rPr>
              <a:t>Leading questions</a:t>
            </a:r>
          </a:p>
          <a:p>
            <a:pPr lvl="1"/>
            <a:r>
              <a:rPr lang="en-US" sz="5500" dirty="0">
                <a:latin typeface="Garamond" panose="02020404030301010803" pitchFamily="18" charset="0"/>
              </a:rPr>
              <a:t>Yes/no or choice questions</a:t>
            </a:r>
          </a:p>
          <a:p>
            <a:pPr lvl="1"/>
            <a:r>
              <a:rPr lang="en-US" sz="5500" dirty="0">
                <a:latin typeface="Garamond" panose="02020404030301010803" pitchFamily="18" charset="0"/>
              </a:rPr>
              <a:t>Paraphrasing for “clarification”</a:t>
            </a:r>
          </a:p>
          <a:p>
            <a:r>
              <a:rPr lang="en-US" sz="5500" dirty="0">
                <a:latin typeface="Garamond" panose="02020404030301010803" pitchFamily="18" charset="0"/>
              </a:rPr>
              <a:t>“Why did you/why didn’t you” questions that can discourage participation</a:t>
            </a:r>
          </a:p>
          <a:p>
            <a:endParaRPr lang="en-US" dirty="0"/>
          </a:p>
        </p:txBody>
      </p:sp>
    </p:spTree>
    <p:extLst>
      <p:ext uri="{BB962C8B-B14F-4D97-AF65-F5344CB8AC3E}">
        <p14:creationId xmlns:p14="http://schemas.microsoft.com/office/powerpoint/2010/main" val="35761615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Garamond" panose="02020404030301010803" pitchFamily="18" charset="0"/>
              </a:rPr>
              <a:t>“Malleability of Memory”</a:t>
            </a:r>
          </a:p>
        </p:txBody>
      </p:sp>
      <p:sp>
        <p:nvSpPr>
          <p:cNvPr id="3" name="Content Placeholder 2"/>
          <p:cNvSpPr>
            <a:spLocks noGrp="1"/>
          </p:cNvSpPr>
          <p:nvPr>
            <p:ph idx="1"/>
          </p:nvPr>
        </p:nvSpPr>
        <p:spPr>
          <a:xfrm>
            <a:off x="1451579" y="2015732"/>
            <a:ext cx="9603275" cy="4602782"/>
          </a:xfrm>
        </p:spPr>
        <p:txBody>
          <a:bodyPr>
            <a:normAutofit fontScale="32500" lnSpcReduction="20000"/>
          </a:bodyPr>
          <a:lstStyle/>
          <a:p>
            <a:pPr marL="0" indent="0">
              <a:buNone/>
            </a:pPr>
            <a:r>
              <a:rPr lang="en-US" sz="4900" dirty="0">
                <a:latin typeface="Garamond" panose="02020404030301010803" pitchFamily="18" charset="0"/>
              </a:rPr>
              <a:t>Elizabeth Loftus, Ph.D., “Planting misinformation in the human mind: A 30-year investigation of the malleability of memory,” </a:t>
            </a:r>
            <a:r>
              <a:rPr lang="en-US" sz="4900" i="1" dirty="0">
                <a:latin typeface="Garamond" panose="02020404030301010803" pitchFamily="18" charset="0"/>
              </a:rPr>
              <a:t>Learning &amp; Memory</a:t>
            </a:r>
            <a:r>
              <a:rPr lang="en-US" sz="4900" dirty="0">
                <a:latin typeface="Garamond" panose="02020404030301010803" pitchFamily="18" charset="0"/>
              </a:rPr>
              <a:t> (2005) (reviews 30 years of research)</a:t>
            </a:r>
          </a:p>
          <a:p>
            <a:r>
              <a:rPr lang="en-US" sz="4900" dirty="0">
                <a:latin typeface="Garamond" panose="02020404030301010803" pitchFamily="18" charset="0"/>
              </a:rPr>
              <a:t>Summarizes research on “misinformation effect”, whereby study subjects report that they “remember” observing details in scenarios that were not actually there, because researchers intentionally </a:t>
            </a:r>
            <a:r>
              <a:rPr lang="en-US" sz="4900" u="sng" dirty="0">
                <a:latin typeface="Garamond" panose="02020404030301010803" pitchFamily="18" charset="0"/>
              </a:rPr>
              <a:t>misinformed</a:t>
            </a:r>
            <a:r>
              <a:rPr lang="en-US" sz="4900" dirty="0">
                <a:latin typeface="Garamond" panose="02020404030301010803" pitchFamily="18" charset="0"/>
              </a:rPr>
              <a:t> them that those details were there</a:t>
            </a:r>
          </a:p>
          <a:p>
            <a:r>
              <a:rPr lang="en-US" sz="4900" dirty="0">
                <a:latin typeface="Garamond" panose="02020404030301010803" pitchFamily="18" charset="0"/>
              </a:rPr>
              <a:t>Subjects found to be more susceptible to effect where:</a:t>
            </a:r>
          </a:p>
          <a:p>
            <a:pPr lvl="1"/>
            <a:r>
              <a:rPr lang="en-US" sz="4900" dirty="0">
                <a:latin typeface="Garamond" panose="02020404030301010803" pitchFamily="18" charset="0"/>
              </a:rPr>
              <a:t>Relatively more time had passed between observation and test</a:t>
            </a:r>
          </a:p>
          <a:p>
            <a:pPr lvl="1"/>
            <a:r>
              <a:rPr lang="en-US" sz="4900" dirty="0">
                <a:latin typeface="Garamond" panose="02020404030301010803" pitchFamily="18" charset="0"/>
              </a:rPr>
              <a:t>Subject self-reported they often had lapses in memory and attention</a:t>
            </a:r>
          </a:p>
          <a:p>
            <a:r>
              <a:rPr lang="en-US" sz="4900" dirty="0">
                <a:latin typeface="Garamond" panose="02020404030301010803" pitchFamily="18" charset="0"/>
              </a:rPr>
              <a:t>Article notes that in the “real world”, “misinformation” that contaminates memory can come from:</a:t>
            </a:r>
          </a:p>
          <a:p>
            <a:pPr lvl="1"/>
            <a:r>
              <a:rPr lang="en-US" sz="4900" dirty="0">
                <a:latin typeface="Garamond" panose="02020404030301010803" pitchFamily="18" charset="0"/>
              </a:rPr>
              <a:t>Witnesses’ talking to each other</a:t>
            </a:r>
          </a:p>
          <a:p>
            <a:pPr lvl="1"/>
            <a:r>
              <a:rPr lang="en-US" sz="4900" u="sng" dirty="0">
                <a:solidFill>
                  <a:srgbClr val="FF0000"/>
                </a:solidFill>
                <a:latin typeface="Garamond" panose="02020404030301010803" pitchFamily="18" charset="0"/>
              </a:rPr>
              <a:t>Leading questions or suggestive techniques</a:t>
            </a:r>
          </a:p>
          <a:p>
            <a:pPr lvl="1"/>
            <a:r>
              <a:rPr lang="en-US" sz="4900" dirty="0">
                <a:latin typeface="Garamond" panose="02020404030301010803" pitchFamily="18" charset="0"/>
              </a:rPr>
              <a:t>Media coverage</a:t>
            </a:r>
            <a:endParaRPr lang="en-US" dirty="0"/>
          </a:p>
        </p:txBody>
      </p:sp>
    </p:spTree>
    <p:extLst>
      <p:ext uri="{BB962C8B-B14F-4D97-AF65-F5344CB8AC3E}">
        <p14:creationId xmlns:p14="http://schemas.microsoft.com/office/powerpoint/2010/main" val="584564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8"/>
          <p:cNvSpPr txBox="1"/>
          <p:nvPr/>
        </p:nvSpPr>
        <p:spPr>
          <a:xfrm>
            <a:off x="2133600" y="824187"/>
            <a:ext cx="8534400" cy="4862829"/>
          </a:xfrm>
          <a:prstGeom prst="rect">
            <a:avLst/>
          </a:prstGeom>
          <a:noFill/>
          <a:ln>
            <a:noFill/>
          </a:ln>
        </p:spPr>
        <p:txBody>
          <a:bodyPr spcFirstLastPara="1" wrap="square" lIns="91425" tIns="45700" rIns="91425" bIns="45700" anchor="t" anchorCtr="0">
            <a:spAutoFit/>
          </a:bodyPr>
          <a:lstStyle/>
          <a:p>
            <a:pPr marL="342900" marR="0" lvl="0" indent="-342900" algn="l" defTabSz="914400" rtl="0" eaLnBrk="1" fontAlgn="auto" latinLnBrk="0" hangingPunct="1">
              <a:lnSpc>
                <a:spcPct val="100000"/>
              </a:lnSpc>
              <a:spcBef>
                <a:spcPts val="0"/>
              </a:spcBef>
              <a:spcAft>
                <a:spcPts val="0"/>
              </a:spcAft>
              <a:buClr>
                <a:srgbClr val="000000"/>
              </a:buClr>
              <a:buSzPts val="2000"/>
              <a:buFont typeface="Noto Sans Symbols"/>
              <a:buChar char="▪"/>
              <a:tabLst/>
              <a:defRPr/>
            </a:pPr>
            <a:r>
              <a:rPr kumimoji="0" lang="en-US" sz="2000" b="0" i="0" u="none" strike="noStrike" kern="0" cap="none" spc="0" normalizeH="0" baseline="0" noProof="0" dirty="0">
                <a:ln>
                  <a:noFill/>
                </a:ln>
                <a:solidFill>
                  <a:prstClr val="black"/>
                </a:solidFill>
                <a:effectLst/>
                <a:uLnTx/>
                <a:uFillTx/>
                <a:latin typeface="Garamond" panose="02020404030301010803" pitchFamily="18" charset="0"/>
                <a:ea typeface="Constantia"/>
                <a:cs typeface="Constantia"/>
                <a:sym typeface="Constantia"/>
              </a:rPr>
              <a:t>Title IX requires that university policies prohibit certain behaviors and requires that colleges and universities do their best to ensure a “harassment-free environment.”</a:t>
            </a:r>
          </a:p>
          <a:p>
            <a:pPr marL="342900" marR="0" lvl="0" indent="-342900" algn="l" defTabSz="914400" rtl="0" eaLnBrk="1" fontAlgn="auto" latinLnBrk="0" hangingPunct="1">
              <a:lnSpc>
                <a:spcPct val="100000"/>
              </a:lnSpc>
              <a:spcBef>
                <a:spcPts val="0"/>
              </a:spcBef>
              <a:spcAft>
                <a:spcPts val="0"/>
              </a:spcAft>
              <a:buClr>
                <a:srgbClr val="000000"/>
              </a:buClr>
              <a:buSzPts val="2000"/>
              <a:buFont typeface="Noto Sans Symbols"/>
              <a:buChar char="▪"/>
              <a:tabLst/>
              <a:defRPr/>
            </a:pPr>
            <a:r>
              <a:rPr kumimoji="0" lang="en-US" sz="2000" b="0" i="0" u="none" strike="noStrike" kern="0" cap="none" spc="0" normalizeH="0" baseline="0" noProof="0" dirty="0">
                <a:ln>
                  <a:noFill/>
                </a:ln>
                <a:solidFill>
                  <a:prstClr val="black"/>
                </a:solidFill>
                <a:effectLst/>
                <a:uLnTx/>
                <a:uFillTx/>
                <a:latin typeface="Garamond" panose="02020404030301010803" pitchFamily="18" charset="0"/>
                <a:ea typeface="Constantia"/>
                <a:cs typeface="Constantia"/>
                <a:sym typeface="Constantia"/>
              </a:rPr>
              <a:t>“When a school knows or reasonably should know of possible sexual violence, it must take immediate and appropriate steps to investigate or otherwise determine what occurred.  Investigations must be prompt, thorough, fair, impartial and equitable.</a:t>
            </a:r>
            <a:endParaRPr lang="en-US" sz="1400" kern="0" dirty="0">
              <a:solidFill>
                <a:prstClr val="black"/>
              </a:solidFill>
              <a:latin typeface="Garamond" panose="02020404030301010803" pitchFamily="18" charset="0"/>
              <a:cs typeface="Arial"/>
              <a:sym typeface="Arial"/>
            </a:endParaRPr>
          </a:p>
          <a:p>
            <a:pPr marL="342900" marR="0" lvl="0" indent="-342900" algn="l" defTabSz="914400" rtl="0" eaLnBrk="1" fontAlgn="auto" latinLnBrk="0" hangingPunct="1">
              <a:lnSpc>
                <a:spcPct val="100000"/>
              </a:lnSpc>
              <a:spcBef>
                <a:spcPts val="0"/>
              </a:spcBef>
              <a:spcAft>
                <a:spcPts val="0"/>
              </a:spcAft>
              <a:buClr>
                <a:srgbClr val="000000"/>
              </a:buClr>
              <a:buSzPts val="2000"/>
              <a:buFont typeface="Noto Sans Symbols"/>
              <a:buChar char="▪"/>
              <a:tabLst/>
              <a:defRPr/>
            </a:pPr>
            <a:r>
              <a:rPr kumimoji="0" lang="en-US" sz="2000" b="0" i="0" u="none" strike="noStrike" kern="0" cap="none" spc="0" normalizeH="0" baseline="0" noProof="0" dirty="0">
                <a:ln>
                  <a:noFill/>
                </a:ln>
                <a:solidFill>
                  <a:prstClr val="black"/>
                </a:solidFill>
                <a:effectLst/>
                <a:uLnTx/>
                <a:uFillTx/>
                <a:latin typeface="Garamond" panose="02020404030301010803" pitchFamily="18" charset="0"/>
                <a:ea typeface="Constantia"/>
                <a:cs typeface="Constantia"/>
                <a:sym typeface="Constantia"/>
              </a:rPr>
              <a:t>If the investigation reveals…a hostile environment, the school must then take prompt and effective steps reasonably calculated to end the sexual violence, eliminate the hostile environment, prevent its recurrence, and, as appropriate, remedy its effects.</a:t>
            </a:r>
            <a:endParaRPr lang="en-US" sz="1400" kern="0" dirty="0">
              <a:solidFill>
                <a:prstClr val="black"/>
              </a:solidFill>
              <a:latin typeface="Garamond" panose="02020404030301010803" pitchFamily="18" charset="0"/>
              <a:cs typeface="Arial"/>
              <a:sym typeface="Arial"/>
            </a:endParaRPr>
          </a:p>
          <a:p>
            <a:pPr marL="342900" marR="0" lvl="0" indent="-342900" algn="l" defTabSz="914400" rtl="0" eaLnBrk="1" fontAlgn="auto" latinLnBrk="0" hangingPunct="1">
              <a:lnSpc>
                <a:spcPct val="100000"/>
              </a:lnSpc>
              <a:spcBef>
                <a:spcPts val="0"/>
              </a:spcBef>
              <a:spcAft>
                <a:spcPts val="0"/>
              </a:spcAft>
              <a:buClr>
                <a:srgbClr val="000000"/>
              </a:buClr>
              <a:buSzPts val="2000"/>
              <a:buFont typeface="Noto Sans Symbols"/>
              <a:buChar char="▪"/>
              <a:tabLst/>
              <a:defRPr/>
            </a:pPr>
            <a:r>
              <a:rPr kumimoji="0" lang="en-US" sz="2000" b="0" i="0" u="none" strike="noStrike" kern="0" cap="none" spc="0" normalizeH="0" baseline="0" noProof="0" dirty="0">
                <a:ln>
                  <a:noFill/>
                </a:ln>
                <a:solidFill>
                  <a:prstClr val="black"/>
                </a:solidFill>
                <a:effectLst/>
                <a:uLnTx/>
                <a:uFillTx/>
                <a:latin typeface="Garamond" panose="02020404030301010803" pitchFamily="18" charset="0"/>
                <a:ea typeface="Constantia"/>
                <a:cs typeface="Constantia"/>
                <a:sym typeface="Constantia"/>
              </a:rPr>
              <a:t>Withdrawn, as of September, 2017…changes have arrived.</a:t>
            </a:r>
            <a:endParaRPr kumimoji="0" sz="2000" b="0" i="0" u="none" strike="noStrike" kern="0" cap="none" spc="0" normalizeH="0" baseline="0" noProof="0" dirty="0">
              <a:ln>
                <a:noFill/>
              </a:ln>
              <a:solidFill>
                <a:prstClr val="black"/>
              </a:solidFill>
              <a:effectLst/>
              <a:uLnTx/>
              <a:uFillTx/>
              <a:latin typeface="Garamond" panose="02020404030301010803" pitchFamily="18" charset="0"/>
              <a:ea typeface="Constantia"/>
              <a:cs typeface="Constantia"/>
              <a:sym typeface="Constantia"/>
            </a:endParaRPr>
          </a:p>
          <a:p>
            <a:pPr marL="0" marR="0" lvl="0" indent="0" algn="l" defTabSz="914400" rtl="0" eaLnBrk="1" fontAlgn="auto" latinLnBrk="0" hangingPunct="1">
              <a:lnSpc>
                <a:spcPct val="100000"/>
              </a:lnSpc>
              <a:spcBef>
                <a:spcPts val="3600"/>
              </a:spcBef>
              <a:spcAft>
                <a:spcPts val="0"/>
              </a:spcAft>
              <a:buClr>
                <a:srgbClr val="000000"/>
              </a:buClr>
              <a:buSzPts val="2000"/>
              <a:buFont typeface="Arial"/>
              <a:buNone/>
              <a:tabLst/>
              <a:defRPr/>
            </a:pPr>
            <a:endParaRPr kumimoji="0" sz="2000" b="0" i="0" u="none" strike="noStrike" kern="0" cap="none" spc="0" normalizeH="0" baseline="0" noProof="0" dirty="0">
              <a:ln>
                <a:noFill/>
              </a:ln>
              <a:solidFill>
                <a:srgbClr val="FFFFFF"/>
              </a:solidFill>
              <a:effectLst/>
              <a:uLnTx/>
              <a:uFillTx/>
              <a:latin typeface="Garamond" panose="02020404030301010803" pitchFamily="18" charset="0"/>
              <a:ea typeface="Arial"/>
              <a:cs typeface="Arial"/>
              <a:sym typeface="Arial"/>
            </a:endParaRPr>
          </a:p>
          <a:p>
            <a:pPr marL="342900" marR="0" lvl="0" indent="-215900" algn="l" defTabSz="914400" rtl="0" eaLnBrk="1" fontAlgn="auto" latinLnBrk="0" hangingPunct="1">
              <a:lnSpc>
                <a:spcPct val="100000"/>
              </a:lnSpc>
              <a:spcBef>
                <a:spcPts val="0"/>
              </a:spcBef>
              <a:spcAft>
                <a:spcPts val="0"/>
              </a:spcAft>
              <a:buClr>
                <a:srgbClr val="000000"/>
              </a:buClr>
              <a:buSzPts val="2000"/>
              <a:buFont typeface="Noto Sans Symbols"/>
              <a:buNone/>
              <a:tabLst/>
              <a:defRPr/>
            </a:pPr>
            <a:endParaRPr kumimoji="0" sz="2000" b="0" i="0" u="none" strike="noStrike" kern="0" cap="none" spc="0" normalizeH="0" baseline="0" noProof="0" dirty="0">
              <a:ln>
                <a:noFill/>
              </a:ln>
              <a:solidFill>
                <a:srgbClr val="FFFFFF"/>
              </a:solidFill>
              <a:effectLst/>
              <a:uLnTx/>
              <a:uFillTx/>
              <a:latin typeface="Garamond" panose="02020404030301010803" pitchFamily="18" charset="0"/>
              <a:ea typeface="Arial"/>
              <a:cs typeface="Arial"/>
              <a:sym typeface="Arial"/>
            </a:endParaRPr>
          </a:p>
        </p:txBody>
      </p:sp>
      <p:sp>
        <p:nvSpPr>
          <p:cNvPr id="113" name="Google Shape;113;p8"/>
          <p:cNvSpPr txBox="1"/>
          <p:nvPr/>
        </p:nvSpPr>
        <p:spPr>
          <a:xfrm>
            <a:off x="326571" y="116300"/>
            <a:ext cx="7433685" cy="64629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sz="3600" b="1" i="0" u="none" strike="noStrike" kern="0" cap="none" spc="0" normalizeH="0" baseline="0" noProof="0" dirty="0">
                <a:ln>
                  <a:noFill/>
                </a:ln>
                <a:solidFill>
                  <a:prstClr val="black"/>
                </a:solidFill>
                <a:effectLst/>
                <a:uLnTx/>
                <a:uFillTx/>
                <a:latin typeface="Garamond" panose="02020404030301010803" pitchFamily="18" charset="0"/>
                <a:ea typeface="Constantia"/>
                <a:cs typeface="Constantia"/>
                <a:sym typeface="Constantia"/>
              </a:rPr>
              <a:t>Title IX. . .2011</a:t>
            </a:r>
            <a:endParaRPr kumimoji="0" sz="3600" b="1" i="1" u="none" strike="noStrike" kern="0" cap="none" spc="0" normalizeH="0" baseline="0" noProof="0" dirty="0">
              <a:ln>
                <a:noFill/>
              </a:ln>
              <a:solidFill>
                <a:prstClr val="black"/>
              </a:solidFill>
              <a:effectLst/>
              <a:uLnTx/>
              <a:uFillTx/>
              <a:latin typeface="Garamond" panose="02020404030301010803" pitchFamily="18" charset="0"/>
              <a:ea typeface="Constantia"/>
              <a:cs typeface="Constantia"/>
              <a:sym typeface="Constantia"/>
            </a:endParaRPr>
          </a:p>
        </p:txBody>
      </p:sp>
    </p:spTree>
    <p:extLst>
      <p:ext uri="{BB962C8B-B14F-4D97-AF65-F5344CB8AC3E}">
        <p14:creationId xmlns:p14="http://schemas.microsoft.com/office/powerpoint/2010/main" val="42408858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Garamond" panose="02020404030301010803" pitchFamily="18" charset="0"/>
              </a:rPr>
              <a:t>“Creating False Memories”</a:t>
            </a:r>
          </a:p>
        </p:txBody>
      </p:sp>
      <p:sp>
        <p:nvSpPr>
          <p:cNvPr id="3" name="Content Placeholder 2"/>
          <p:cNvSpPr>
            <a:spLocks noGrp="1"/>
          </p:cNvSpPr>
          <p:nvPr>
            <p:ph idx="1"/>
          </p:nvPr>
        </p:nvSpPr>
        <p:spPr/>
        <p:txBody>
          <a:bodyPr>
            <a:normAutofit fontScale="92500" lnSpcReduction="10000"/>
          </a:bodyPr>
          <a:lstStyle/>
          <a:p>
            <a:pPr marL="0" indent="0">
              <a:buNone/>
            </a:pPr>
            <a:r>
              <a:rPr lang="en-US" sz="2400" dirty="0">
                <a:latin typeface="Garamond" panose="02020404030301010803" pitchFamily="18" charset="0"/>
              </a:rPr>
              <a:t>Elizabeth Loftus, Ph.D., “Creating False Memories,” </a:t>
            </a:r>
            <a:r>
              <a:rPr lang="en-US" sz="2400" i="1" dirty="0">
                <a:latin typeface="Garamond" panose="02020404030301010803" pitchFamily="18" charset="0"/>
              </a:rPr>
              <a:t>Scientific American</a:t>
            </a:r>
            <a:r>
              <a:rPr lang="en-US" sz="2400" dirty="0">
                <a:latin typeface="Garamond" panose="02020404030301010803" pitchFamily="18" charset="0"/>
              </a:rPr>
              <a:t> (Vol. 277 #3, pp. 70-75)</a:t>
            </a:r>
          </a:p>
          <a:p>
            <a:r>
              <a:rPr lang="en-US" sz="2400" dirty="0">
                <a:latin typeface="Garamond" panose="02020404030301010803" pitchFamily="18" charset="0"/>
              </a:rPr>
              <a:t>Loftus and others did “lost in the mall” experiments in which adult study subjects were asked to “try to remember” events that subjects were told a family member had told the researchers about</a:t>
            </a:r>
          </a:p>
          <a:p>
            <a:r>
              <a:rPr lang="en-US" sz="2400" dirty="0">
                <a:latin typeface="Garamond" panose="02020404030301010803" pitchFamily="18" charset="0"/>
              </a:rPr>
              <a:t>Subjects were given three one-paragraph descriptions of events that had actually happened to the subjects in childhood, as reported by relatives, and one description of a “lost in the mall” event that had not actually happened</a:t>
            </a:r>
          </a:p>
          <a:p>
            <a:endParaRPr lang="en-US" dirty="0"/>
          </a:p>
        </p:txBody>
      </p:sp>
    </p:spTree>
    <p:extLst>
      <p:ext uri="{BB962C8B-B14F-4D97-AF65-F5344CB8AC3E}">
        <p14:creationId xmlns:p14="http://schemas.microsoft.com/office/powerpoint/2010/main" val="10823694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Garamond" panose="02020404030301010803" pitchFamily="18" charset="0"/>
              </a:rPr>
              <a:t>“Creating False Memories”</a:t>
            </a:r>
          </a:p>
        </p:txBody>
      </p:sp>
      <p:sp>
        <p:nvSpPr>
          <p:cNvPr id="3" name="Content Placeholder 2"/>
          <p:cNvSpPr>
            <a:spLocks noGrp="1"/>
          </p:cNvSpPr>
          <p:nvPr>
            <p:ph idx="1"/>
          </p:nvPr>
        </p:nvSpPr>
        <p:spPr/>
        <p:txBody>
          <a:bodyPr>
            <a:normAutofit fontScale="85000" lnSpcReduction="20000"/>
          </a:bodyPr>
          <a:lstStyle/>
          <a:p>
            <a:pPr marL="0" indent="0">
              <a:buNone/>
            </a:pPr>
            <a:r>
              <a:rPr lang="en-US" dirty="0">
                <a:latin typeface="Garamond" panose="02020404030301010803" pitchFamily="18" charset="0"/>
              </a:rPr>
              <a:t>Elizabeth Loftus, Ph.D., “Creating False Memories,” </a:t>
            </a:r>
            <a:r>
              <a:rPr lang="en-US" i="1" dirty="0">
                <a:latin typeface="Garamond" panose="02020404030301010803" pitchFamily="18" charset="0"/>
              </a:rPr>
              <a:t>Scientific American</a:t>
            </a:r>
            <a:r>
              <a:rPr lang="en-US" dirty="0">
                <a:latin typeface="Garamond" panose="02020404030301010803" pitchFamily="18" charset="0"/>
              </a:rPr>
              <a:t> (Vol. 277 #3, pp. 70-75)</a:t>
            </a:r>
          </a:p>
          <a:p>
            <a:r>
              <a:rPr lang="en-US" dirty="0">
                <a:latin typeface="Garamond" panose="02020404030301010803" pitchFamily="18" charset="0"/>
              </a:rPr>
              <a:t>29 percent “remembered”, either partially or fully, the false event</a:t>
            </a:r>
          </a:p>
          <a:p>
            <a:r>
              <a:rPr lang="en-US" dirty="0">
                <a:latin typeface="Garamond" panose="02020404030301010803" pitchFamily="18" charset="0"/>
              </a:rPr>
              <a:t>Takeaways per researchers:</a:t>
            </a:r>
          </a:p>
          <a:p>
            <a:pPr lvl="1"/>
            <a:r>
              <a:rPr lang="en-US" sz="2000" dirty="0">
                <a:latin typeface="Garamond" panose="02020404030301010803" pitchFamily="18" charset="0"/>
              </a:rPr>
              <a:t>“Memories are more easily modified . . . when the passage of time allows the original memory to fade.”</a:t>
            </a:r>
          </a:p>
          <a:p>
            <a:pPr lvl="1"/>
            <a:r>
              <a:rPr lang="en-US" sz="2000" dirty="0">
                <a:latin typeface="Garamond" panose="02020404030301010803" pitchFamily="18" charset="0"/>
              </a:rPr>
              <a:t>“Corroboration of an event by another person can be a powerful technique for instilling a false memory.”</a:t>
            </a:r>
          </a:p>
          <a:p>
            <a:r>
              <a:rPr lang="en-US" sz="2200" dirty="0">
                <a:latin typeface="Garamond" panose="02020404030301010803" pitchFamily="18" charset="0"/>
              </a:rPr>
              <a:t>Potential application to interview/investigation context:</a:t>
            </a:r>
          </a:p>
          <a:p>
            <a:pPr lvl="1"/>
            <a:r>
              <a:rPr lang="en-US" sz="2000" dirty="0">
                <a:latin typeface="Garamond" panose="02020404030301010803" pitchFamily="18" charset="0"/>
              </a:rPr>
              <a:t>Questioners should take care to avoid questioning approaches that could undermine a witness’s recollection of authentic memories</a:t>
            </a:r>
          </a:p>
          <a:p>
            <a:pPr lvl="1"/>
            <a:r>
              <a:rPr lang="en-US" sz="2000" dirty="0">
                <a:solidFill>
                  <a:srgbClr val="FF0000"/>
                </a:solidFill>
                <a:latin typeface="Garamond" panose="02020404030301010803" pitchFamily="18" charset="0"/>
              </a:rPr>
              <a:t>Leading, yes/no choice, and paraphrasing questions can potentially have such an effect</a:t>
            </a:r>
            <a:endParaRPr lang="en-US" dirty="0">
              <a:solidFill>
                <a:srgbClr val="FF0000"/>
              </a:solidFill>
              <a:latin typeface="Garamond" panose="02020404030301010803" pitchFamily="18" charset="0"/>
            </a:endParaRPr>
          </a:p>
          <a:p>
            <a:endParaRPr lang="en-US" dirty="0"/>
          </a:p>
        </p:txBody>
      </p:sp>
    </p:spTree>
    <p:extLst>
      <p:ext uri="{BB962C8B-B14F-4D97-AF65-F5344CB8AC3E}">
        <p14:creationId xmlns:p14="http://schemas.microsoft.com/office/powerpoint/2010/main" val="11810546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681037"/>
            <a:ext cx="9603275" cy="1172718"/>
          </a:xfrm>
        </p:spPr>
        <p:txBody>
          <a:bodyPr/>
          <a:lstStyle/>
          <a:p>
            <a:r>
              <a:rPr lang="en-US" dirty="0">
                <a:latin typeface="Garamond" panose="02020404030301010803" pitchFamily="18" charset="0"/>
              </a:rPr>
              <a:t>“The Cognitive Interview” (1992)</a:t>
            </a:r>
          </a:p>
        </p:txBody>
      </p:sp>
      <p:sp>
        <p:nvSpPr>
          <p:cNvPr id="3" name="Content Placeholder 2"/>
          <p:cNvSpPr>
            <a:spLocks noGrp="1"/>
          </p:cNvSpPr>
          <p:nvPr>
            <p:ph idx="1"/>
          </p:nvPr>
        </p:nvSpPr>
        <p:spPr>
          <a:xfrm>
            <a:off x="2152650" y="1393371"/>
            <a:ext cx="7886700" cy="4783593"/>
          </a:xfrm>
        </p:spPr>
        <p:txBody>
          <a:bodyPr>
            <a:normAutofit fontScale="92500" lnSpcReduction="20000"/>
          </a:bodyPr>
          <a:lstStyle/>
          <a:p>
            <a:pPr marL="0" indent="0">
              <a:buNone/>
            </a:pPr>
            <a:r>
              <a:rPr lang="en-US" dirty="0">
                <a:latin typeface="Garamond" panose="02020404030301010803" pitchFamily="18" charset="0"/>
              </a:rPr>
              <a:t>“Mechanics of Interviewing” (Chapter 6)</a:t>
            </a:r>
          </a:p>
          <a:p>
            <a:r>
              <a:rPr lang="en-US" dirty="0">
                <a:latin typeface="Garamond" panose="02020404030301010803" pitchFamily="18" charset="0"/>
              </a:rPr>
              <a:t>Not all aspects of law enforcement-focused discussion and examples would translate well to neutral, Title IX/Clery investigative context, but some noteworthy general concepts include:</a:t>
            </a:r>
          </a:p>
          <a:p>
            <a:pPr lvl="1"/>
            <a:r>
              <a:rPr lang="en-US" b="1" dirty="0">
                <a:latin typeface="Garamond" panose="02020404030301010803" pitchFamily="18" charset="0"/>
              </a:rPr>
              <a:t>Use neutral questions rather than leading questions</a:t>
            </a:r>
          </a:p>
          <a:p>
            <a:pPr lvl="1"/>
            <a:r>
              <a:rPr lang="en-US" b="1" dirty="0">
                <a:latin typeface="Garamond" panose="02020404030301010803" pitchFamily="18" charset="0"/>
              </a:rPr>
              <a:t>Avoid negative wording </a:t>
            </a:r>
            <a:r>
              <a:rPr lang="en-US" dirty="0">
                <a:latin typeface="Garamond" panose="02020404030301010803" pitchFamily="18" charset="0"/>
              </a:rPr>
              <a:t>(e.g., “You don’t know X, do you?)</a:t>
            </a:r>
          </a:p>
          <a:p>
            <a:pPr lvl="1"/>
            <a:r>
              <a:rPr lang="en-US" b="1" dirty="0">
                <a:latin typeface="Garamond" panose="02020404030301010803" pitchFamily="18" charset="0"/>
              </a:rPr>
              <a:t>Avoid compound questions</a:t>
            </a:r>
          </a:p>
          <a:p>
            <a:pPr lvl="1"/>
            <a:r>
              <a:rPr lang="en-US" b="1" dirty="0">
                <a:latin typeface="Garamond" panose="02020404030301010803" pitchFamily="18" charset="0"/>
              </a:rPr>
              <a:t>Avoid unnecessarily complex questions</a:t>
            </a:r>
          </a:p>
          <a:p>
            <a:pPr lvl="1"/>
            <a:r>
              <a:rPr lang="en-US" b="1" dirty="0">
                <a:latin typeface="Garamond" panose="02020404030301010803" pitchFamily="18" charset="0"/>
              </a:rPr>
              <a:t>Avoid jargon and technical terminology</a:t>
            </a:r>
          </a:p>
          <a:p>
            <a:pPr lvl="1"/>
            <a:r>
              <a:rPr lang="en-US" b="1" dirty="0">
                <a:latin typeface="Garamond" panose="02020404030301010803" pitchFamily="18" charset="0"/>
              </a:rPr>
              <a:t>Generally use open-ended rather than closed questions, and only used closed questions strategically, once basic answers to closed questions were established through responses to open-ended questions</a:t>
            </a:r>
          </a:p>
          <a:p>
            <a:pPr lvl="1"/>
            <a:r>
              <a:rPr lang="en-US" b="1" dirty="0">
                <a:latin typeface="Garamond" panose="02020404030301010803" pitchFamily="18" charset="0"/>
              </a:rPr>
              <a:t>Pace questioning slowly and allow pauses between questions to encourage witnesses to speak more freely</a:t>
            </a:r>
          </a:p>
          <a:p>
            <a:pPr lvl="1"/>
            <a:r>
              <a:rPr lang="en-US" b="1" dirty="0">
                <a:latin typeface="Garamond" panose="02020404030301010803" pitchFamily="18" charset="0"/>
              </a:rPr>
              <a:t>Inquiring about touch, smell and taste sensory impressions</a:t>
            </a:r>
          </a:p>
          <a:p>
            <a:pPr lvl="1"/>
            <a:endParaRPr lang="en-US" b="1" dirty="0"/>
          </a:p>
        </p:txBody>
      </p:sp>
    </p:spTree>
    <p:extLst>
      <p:ext uri="{BB962C8B-B14F-4D97-AF65-F5344CB8AC3E}">
        <p14:creationId xmlns:p14="http://schemas.microsoft.com/office/powerpoint/2010/main" val="23336943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screenshot of a computer&#10;&#10;Description automatically generated">
            <a:extLst>
              <a:ext uri="{FF2B5EF4-FFF2-40B4-BE49-F238E27FC236}">
                <a16:creationId xmlns:a16="http://schemas.microsoft.com/office/drawing/2014/main" id="{A314A216-EC34-9F40-9E31-D5F1F9511FBC}"/>
              </a:ext>
            </a:extLst>
          </p:cNvPr>
          <p:cNvPicPr>
            <a:picLocks/>
          </p:cNvPicPr>
          <p:nvPr/>
        </p:nvPicPr>
        <p:blipFill rotWithShape="1">
          <a:blip r:embed="rId3"/>
          <a:srcRect b="-186"/>
          <a:stretch/>
        </p:blipFill>
        <p:spPr>
          <a:xfrm>
            <a:off x="1524000" y="857250"/>
            <a:ext cx="9144000" cy="5181600"/>
          </a:xfrm>
          <a:prstGeom prst="rect">
            <a:avLst/>
          </a:prstGeom>
        </p:spPr>
      </p:pic>
    </p:spTree>
    <p:extLst>
      <p:ext uri="{BB962C8B-B14F-4D97-AF65-F5344CB8AC3E}">
        <p14:creationId xmlns:p14="http://schemas.microsoft.com/office/powerpoint/2010/main" val="11136598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47C3B8E6-5E5B-EB4C-AFA6-F651858C876E}"/>
              </a:ext>
            </a:extLst>
          </p:cNvPr>
          <p:cNvPicPr>
            <a:picLocks noChangeAspect="1"/>
          </p:cNvPicPr>
          <p:nvPr/>
        </p:nvPicPr>
        <p:blipFill>
          <a:blip r:embed="rId2"/>
          <a:stretch>
            <a:fillRect/>
          </a:stretch>
        </p:blipFill>
        <p:spPr>
          <a:xfrm>
            <a:off x="1533525" y="857250"/>
            <a:ext cx="9124950" cy="5143500"/>
          </a:xfrm>
          <a:prstGeom prst="rect">
            <a:avLst/>
          </a:prstGeom>
        </p:spPr>
      </p:pic>
    </p:spTree>
    <p:extLst>
      <p:ext uri="{BB962C8B-B14F-4D97-AF65-F5344CB8AC3E}">
        <p14:creationId xmlns:p14="http://schemas.microsoft.com/office/powerpoint/2010/main" val="37957565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57216F0D-3FC1-734B-A996-7E7B999ABAB0}"/>
              </a:ext>
            </a:extLst>
          </p:cNvPr>
          <p:cNvPicPr>
            <a:picLocks noChangeAspect="1"/>
          </p:cNvPicPr>
          <p:nvPr/>
        </p:nvPicPr>
        <p:blipFill>
          <a:blip r:embed="rId2"/>
          <a:stretch>
            <a:fillRect/>
          </a:stretch>
        </p:blipFill>
        <p:spPr>
          <a:xfrm>
            <a:off x="1524000" y="857250"/>
            <a:ext cx="9144000" cy="5143500"/>
          </a:xfrm>
          <a:prstGeom prst="rect">
            <a:avLst/>
          </a:prstGeom>
        </p:spPr>
      </p:pic>
    </p:spTree>
    <p:extLst>
      <p:ext uri="{BB962C8B-B14F-4D97-AF65-F5344CB8AC3E}">
        <p14:creationId xmlns:p14="http://schemas.microsoft.com/office/powerpoint/2010/main" val="20621148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FF8AC3C6-B044-C944-AFE6-613DF92B6539}"/>
              </a:ext>
            </a:extLst>
          </p:cNvPr>
          <p:cNvPicPr>
            <a:picLocks noChangeAspect="1"/>
          </p:cNvPicPr>
          <p:nvPr/>
        </p:nvPicPr>
        <p:blipFill>
          <a:blip r:embed="rId2"/>
          <a:stretch>
            <a:fillRect/>
          </a:stretch>
        </p:blipFill>
        <p:spPr>
          <a:xfrm>
            <a:off x="1524000" y="857250"/>
            <a:ext cx="9144000" cy="5143500"/>
          </a:xfrm>
          <a:prstGeom prst="rect">
            <a:avLst/>
          </a:prstGeom>
        </p:spPr>
      </p:pic>
    </p:spTree>
    <p:extLst>
      <p:ext uri="{BB962C8B-B14F-4D97-AF65-F5344CB8AC3E}">
        <p14:creationId xmlns:p14="http://schemas.microsoft.com/office/powerpoint/2010/main" val="5558260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A1235529-377B-F24F-9CDD-4AC34BA5E96A}"/>
              </a:ext>
            </a:extLst>
          </p:cNvPr>
          <p:cNvPicPr>
            <a:picLocks noChangeAspect="1"/>
          </p:cNvPicPr>
          <p:nvPr/>
        </p:nvPicPr>
        <p:blipFill>
          <a:blip r:embed="rId2"/>
          <a:stretch>
            <a:fillRect/>
          </a:stretch>
        </p:blipFill>
        <p:spPr>
          <a:xfrm>
            <a:off x="1524000" y="866776"/>
            <a:ext cx="9144000" cy="5133975"/>
          </a:xfrm>
          <a:prstGeom prst="rect">
            <a:avLst/>
          </a:prstGeom>
        </p:spPr>
      </p:pic>
    </p:spTree>
    <p:extLst>
      <p:ext uri="{BB962C8B-B14F-4D97-AF65-F5344CB8AC3E}">
        <p14:creationId xmlns:p14="http://schemas.microsoft.com/office/powerpoint/2010/main" val="10728413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AC7F28C2-DD47-424A-9E94-32A3ADF966A8}"/>
              </a:ext>
            </a:extLst>
          </p:cNvPr>
          <p:cNvPicPr>
            <a:picLocks noChangeAspect="1"/>
          </p:cNvPicPr>
          <p:nvPr/>
        </p:nvPicPr>
        <p:blipFill>
          <a:blip r:embed="rId2"/>
          <a:stretch>
            <a:fillRect/>
          </a:stretch>
        </p:blipFill>
        <p:spPr>
          <a:xfrm>
            <a:off x="1524000" y="857250"/>
            <a:ext cx="9144000" cy="5143500"/>
          </a:xfrm>
          <a:prstGeom prst="rect">
            <a:avLst/>
          </a:prstGeom>
        </p:spPr>
      </p:pic>
    </p:spTree>
    <p:extLst>
      <p:ext uri="{BB962C8B-B14F-4D97-AF65-F5344CB8AC3E}">
        <p14:creationId xmlns:p14="http://schemas.microsoft.com/office/powerpoint/2010/main" val="7319262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FEB6FA70-0709-7A41-8BFA-6F5E9E074A1F}"/>
              </a:ext>
            </a:extLst>
          </p:cNvPr>
          <p:cNvPicPr>
            <a:picLocks noChangeAspect="1"/>
          </p:cNvPicPr>
          <p:nvPr/>
        </p:nvPicPr>
        <p:blipFill>
          <a:blip r:embed="rId2"/>
          <a:stretch>
            <a:fillRect/>
          </a:stretch>
        </p:blipFill>
        <p:spPr>
          <a:xfrm>
            <a:off x="1524000" y="857250"/>
            <a:ext cx="9144000" cy="5143500"/>
          </a:xfrm>
          <a:prstGeom prst="rect">
            <a:avLst/>
          </a:prstGeom>
        </p:spPr>
      </p:pic>
    </p:spTree>
    <p:extLst>
      <p:ext uri="{BB962C8B-B14F-4D97-AF65-F5344CB8AC3E}">
        <p14:creationId xmlns:p14="http://schemas.microsoft.com/office/powerpoint/2010/main" val="2164302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F47F8-4AC9-A84B-945D-7174B12260BE}"/>
              </a:ext>
            </a:extLst>
          </p:cNvPr>
          <p:cNvSpPr>
            <a:spLocks noGrp="1"/>
          </p:cNvSpPr>
          <p:nvPr>
            <p:ph type="title"/>
          </p:nvPr>
        </p:nvSpPr>
        <p:spPr>
          <a:xfrm>
            <a:off x="0" y="117347"/>
            <a:ext cx="11887200" cy="2007920"/>
          </a:xfrm>
        </p:spPr>
        <p:txBody>
          <a:bodyPr>
            <a:normAutofit/>
          </a:bodyPr>
          <a:lstStyle/>
          <a:p>
            <a:r>
              <a:rPr lang="en-US" sz="2000" b="1" dirty="0">
                <a:latin typeface="Garamond" panose="02020404030301010803" pitchFamily="18" charset="0"/>
              </a:rPr>
              <a:t>What’s Next? </a:t>
            </a:r>
            <a:r>
              <a:rPr lang="en-US" sz="2000" b="1" i="1" dirty="0">
                <a:solidFill>
                  <a:srgbClr val="FFFF00"/>
                </a:solidFill>
                <a:latin typeface="Garamond" panose="02020404030301010803" pitchFamily="18" charset="0"/>
              </a:rPr>
              <a:t>She’s GONE, But her rules are still</a:t>
            </a:r>
            <a:br>
              <a:rPr lang="en-US" sz="2000" b="1" i="1" dirty="0">
                <a:solidFill>
                  <a:srgbClr val="FFFF00"/>
                </a:solidFill>
                <a:latin typeface="Garamond" panose="02020404030301010803" pitchFamily="18" charset="0"/>
              </a:rPr>
            </a:br>
            <a:r>
              <a:rPr lang="en-US" sz="2000" b="1" i="1" dirty="0">
                <a:solidFill>
                  <a:srgbClr val="FFFF00"/>
                </a:solidFill>
                <a:latin typeface="Garamond" panose="02020404030301010803" pitchFamily="18" charset="0"/>
              </a:rPr>
              <a:t> here!!  </a:t>
            </a:r>
            <a:r>
              <a:rPr lang="en-US" sz="2000" b="1" i="1" dirty="0">
                <a:latin typeface="Garamond" panose="02020404030301010803" pitchFamily="18" charset="0"/>
              </a:rPr>
              <a:t>(limits on jurisdiction and increased procedural rights)</a:t>
            </a:r>
            <a:br>
              <a:rPr lang="en-US" sz="2000" b="1" i="1" dirty="0">
                <a:latin typeface="Garamond" panose="02020404030301010803" pitchFamily="18" charset="0"/>
              </a:rPr>
            </a:br>
            <a:endParaRPr lang="en-US" sz="2000" b="1" dirty="0">
              <a:latin typeface="Garamond" panose="02020404030301010803" pitchFamily="18" charset="0"/>
            </a:endParaRPr>
          </a:p>
        </p:txBody>
      </p:sp>
      <p:sp>
        <p:nvSpPr>
          <p:cNvPr id="3" name="Text Placeholder 2">
            <a:extLst>
              <a:ext uri="{FF2B5EF4-FFF2-40B4-BE49-F238E27FC236}">
                <a16:creationId xmlns:a16="http://schemas.microsoft.com/office/drawing/2014/main" id="{AA3006A4-4266-8541-AA98-1752BA302A77}"/>
              </a:ext>
            </a:extLst>
          </p:cNvPr>
          <p:cNvSpPr>
            <a:spLocks noGrp="1"/>
          </p:cNvSpPr>
          <p:nvPr>
            <p:ph type="body" idx="1"/>
          </p:nvPr>
        </p:nvSpPr>
        <p:spPr>
          <a:xfrm>
            <a:off x="1860944" y="1464050"/>
            <a:ext cx="8761791" cy="3450613"/>
          </a:xfrm>
        </p:spPr>
        <p:txBody>
          <a:bodyPr/>
          <a:lstStyle/>
          <a:p>
            <a:endParaRPr lang="en-US" dirty="0"/>
          </a:p>
        </p:txBody>
      </p:sp>
      <p:pic>
        <p:nvPicPr>
          <p:cNvPr id="9" name="Picture 8">
            <a:extLst>
              <a:ext uri="{FF2B5EF4-FFF2-40B4-BE49-F238E27FC236}">
                <a16:creationId xmlns:a16="http://schemas.microsoft.com/office/drawing/2014/main" id="{E78BEE18-C8EA-BF43-9FB2-B9115B0A15D2}"/>
              </a:ext>
            </a:extLst>
          </p:cNvPr>
          <p:cNvPicPr>
            <a:picLocks noChangeAspect="1"/>
          </p:cNvPicPr>
          <p:nvPr/>
        </p:nvPicPr>
        <p:blipFill>
          <a:blip r:embed="rId2"/>
          <a:stretch>
            <a:fillRect/>
          </a:stretch>
        </p:blipFill>
        <p:spPr>
          <a:xfrm>
            <a:off x="6765675" y="2480568"/>
            <a:ext cx="1620902" cy="1099329"/>
          </a:xfrm>
          <a:prstGeom prst="rect">
            <a:avLst/>
          </a:prstGeom>
        </p:spPr>
      </p:pic>
      <p:pic>
        <p:nvPicPr>
          <p:cNvPr id="10" name="Picture 9">
            <a:extLst>
              <a:ext uri="{FF2B5EF4-FFF2-40B4-BE49-F238E27FC236}">
                <a16:creationId xmlns:a16="http://schemas.microsoft.com/office/drawing/2014/main" id="{5270E6C4-793E-AF4E-B100-6C767ADD1258}"/>
              </a:ext>
            </a:extLst>
          </p:cNvPr>
          <p:cNvPicPr>
            <a:picLocks noChangeAspect="1"/>
          </p:cNvPicPr>
          <p:nvPr/>
        </p:nvPicPr>
        <p:blipFill>
          <a:blip r:embed="rId3"/>
          <a:stretch>
            <a:fillRect/>
          </a:stretch>
        </p:blipFill>
        <p:spPr>
          <a:xfrm>
            <a:off x="2288757" y="2204727"/>
            <a:ext cx="3807242" cy="2740024"/>
          </a:xfrm>
          <a:prstGeom prst="rect">
            <a:avLst/>
          </a:prstGeom>
        </p:spPr>
      </p:pic>
      <p:pic>
        <p:nvPicPr>
          <p:cNvPr id="11" name="Picture 10">
            <a:extLst>
              <a:ext uri="{FF2B5EF4-FFF2-40B4-BE49-F238E27FC236}">
                <a16:creationId xmlns:a16="http://schemas.microsoft.com/office/drawing/2014/main" id="{96A3F360-D308-C140-A558-E210BA56D373}"/>
              </a:ext>
            </a:extLst>
          </p:cNvPr>
          <p:cNvPicPr>
            <a:picLocks noChangeAspect="1"/>
          </p:cNvPicPr>
          <p:nvPr/>
        </p:nvPicPr>
        <p:blipFill>
          <a:blip r:embed="rId4"/>
          <a:stretch>
            <a:fillRect/>
          </a:stretch>
        </p:blipFill>
        <p:spPr>
          <a:xfrm>
            <a:off x="1738928" y="1464050"/>
            <a:ext cx="7144877" cy="1016518"/>
          </a:xfrm>
          <a:prstGeom prst="rect">
            <a:avLst/>
          </a:prstGeom>
        </p:spPr>
      </p:pic>
      <p:pic>
        <p:nvPicPr>
          <p:cNvPr id="12" name="Picture 11">
            <a:extLst>
              <a:ext uri="{FF2B5EF4-FFF2-40B4-BE49-F238E27FC236}">
                <a16:creationId xmlns:a16="http://schemas.microsoft.com/office/drawing/2014/main" id="{9BFF2665-CAB2-4143-B319-3443F87C161E}"/>
              </a:ext>
            </a:extLst>
          </p:cNvPr>
          <p:cNvPicPr>
            <a:picLocks noChangeAspect="1"/>
          </p:cNvPicPr>
          <p:nvPr/>
        </p:nvPicPr>
        <p:blipFill>
          <a:blip r:embed="rId5"/>
          <a:stretch>
            <a:fillRect/>
          </a:stretch>
        </p:blipFill>
        <p:spPr>
          <a:xfrm>
            <a:off x="9234209" y="5521548"/>
            <a:ext cx="1067237" cy="279824"/>
          </a:xfrm>
          <a:prstGeom prst="rect">
            <a:avLst/>
          </a:prstGeom>
        </p:spPr>
      </p:pic>
      <p:pic>
        <p:nvPicPr>
          <p:cNvPr id="13" name="Picture 12">
            <a:extLst>
              <a:ext uri="{FF2B5EF4-FFF2-40B4-BE49-F238E27FC236}">
                <a16:creationId xmlns:a16="http://schemas.microsoft.com/office/drawing/2014/main" id="{8D1638F2-0697-4B4C-A0A5-7EFDEEE140AC}"/>
              </a:ext>
            </a:extLst>
          </p:cNvPr>
          <p:cNvPicPr>
            <a:picLocks noChangeAspect="1"/>
          </p:cNvPicPr>
          <p:nvPr/>
        </p:nvPicPr>
        <p:blipFill>
          <a:blip r:embed="rId6"/>
          <a:stretch>
            <a:fillRect/>
          </a:stretch>
        </p:blipFill>
        <p:spPr>
          <a:xfrm>
            <a:off x="6317971" y="3681100"/>
            <a:ext cx="4224063" cy="691211"/>
          </a:xfrm>
          <a:prstGeom prst="rect">
            <a:avLst/>
          </a:prstGeom>
        </p:spPr>
      </p:pic>
      <p:pic>
        <p:nvPicPr>
          <p:cNvPr id="14" name="Picture 13">
            <a:extLst>
              <a:ext uri="{FF2B5EF4-FFF2-40B4-BE49-F238E27FC236}">
                <a16:creationId xmlns:a16="http://schemas.microsoft.com/office/drawing/2014/main" id="{B0A80B68-7CDA-864E-A037-ABA1E7567045}"/>
              </a:ext>
            </a:extLst>
          </p:cNvPr>
          <p:cNvPicPr>
            <a:picLocks noChangeAspect="1"/>
          </p:cNvPicPr>
          <p:nvPr/>
        </p:nvPicPr>
        <p:blipFill>
          <a:blip r:embed="rId7"/>
          <a:stretch>
            <a:fillRect/>
          </a:stretch>
        </p:blipFill>
        <p:spPr>
          <a:xfrm>
            <a:off x="7108437" y="5521548"/>
            <a:ext cx="1775368" cy="309104"/>
          </a:xfrm>
          <a:prstGeom prst="rect">
            <a:avLst/>
          </a:prstGeom>
        </p:spPr>
      </p:pic>
    </p:spTree>
    <p:extLst>
      <p:ext uri="{BB962C8B-B14F-4D97-AF65-F5344CB8AC3E}">
        <p14:creationId xmlns:p14="http://schemas.microsoft.com/office/powerpoint/2010/main" val="206500383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6EC17465-E64B-D749-A6DF-A1C91E3EAF46}"/>
              </a:ext>
            </a:extLst>
          </p:cNvPr>
          <p:cNvPicPr>
            <a:picLocks noChangeAspect="1"/>
          </p:cNvPicPr>
          <p:nvPr/>
        </p:nvPicPr>
        <p:blipFill>
          <a:blip r:embed="rId2"/>
          <a:stretch>
            <a:fillRect/>
          </a:stretch>
        </p:blipFill>
        <p:spPr>
          <a:xfrm>
            <a:off x="1528764" y="871539"/>
            <a:ext cx="9134475" cy="5114925"/>
          </a:xfrm>
          <a:prstGeom prst="rect">
            <a:avLst/>
          </a:prstGeom>
        </p:spPr>
      </p:pic>
    </p:spTree>
    <p:extLst>
      <p:ext uri="{BB962C8B-B14F-4D97-AF65-F5344CB8AC3E}">
        <p14:creationId xmlns:p14="http://schemas.microsoft.com/office/powerpoint/2010/main" val="26732888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5DCCA177-5E2B-BE4B-9CAA-1D7AA3B82898}"/>
              </a:ext>
            </a:extLst>
          </p:cNvPr>
          <p:cNvPicPr>
            <a:picLocks noChangeAspect="1"/>
          </p:cNvPicPr>
          <p:nvPr/>
        </p:nvPicPr>
        <p:blipFill>
          <a:blip r:embed="rId2"/>
          <a:stretch>
            <a:fillRect/>
          </a:stretch>
        </p:blipFill>
        <p:spPr>
          <a:xfrm>
            <a:off x="1528764" y="857250"/>
            <a:ext cx="9134475" cy="5143500"/>
          </a:xfrm>
          <a:prstGeom prst="rect">
            <a:avLst/>
          </a:prstGeom>
        </p:spPr>
      </p:pic>
    </p:spTree>
    <p:extLst>
      <p:ext uri="{BB962C8B-B14F-4D97-AF65-F5344CB8AC3E}">
        <p14:creationId xmlns:p14="http://schemas.microsoft.com/office/powerpoint/2010/main" val="108687653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59C77373-8759-714C-9051-FED7ED3E8CDC}"/>
              </a:ext>
            </a:extLst>
          </p:cNvPr>
          <p:cNvPicPr>
            <a:picLocks noChangeAspect="1"/>
          </p:cNvPicPr>
          <p:nvPr/>
        </p:nvPicPr>
        <p:blipFill>
          <a:blip r:embed="rId2"/>
          <a:stretch>
            <a:fillRect/>
          </a:stretch>
        </p:blipFill>
        <p:spPr>
          <a:xfrm>
            <a:off x="1528764" y="871539"/>
            <a:ext cx="9134475" cy="5114925"/>
          </a:xfrm>
          <a:prstGeom prst="rect">
            <a:avLst/>
          </a:prstGeom>
        </p:spPr>
      </p:pic>
    </p:spTree>
    <p:extLst>
      <p:ext uri="{BB962C8B-B14F-4D97-AF65-F5344CB8AC3E}">
        <p14:creationId xmlns:p14="http://schemas.microsoft.com/office/powerpoint/2010/main" val="74714100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94828699-3BF6-FD4F-8760-1AD7A8C8E83B}"/>
              </a:ext>
            </a:extLst>
          </p:cNvPr>
          <p:cNvPicPr>
            <a:picLocks noChangeAspect="1"/>
          </p:cNvPicPr>
          <p:nvPr/>
        </p:nvPicPr>
        <p:blipFill>
          <a:blip r:embed="rId2"/>
          <a:stretch>
            <a:fillRect/>
          </a:stretch>
        </p:blipFill>
        <p:spPr>
          <a:xfrm>
            <a:off x="1524000" y="857250"/>
            <a:ext cx="9144000" cy="5143500"/>
          </a:xfrm>
          <a:prstGeom prst="rect">
            <a:avLst/>
          </a:prstGeom>
        </p:spPr>
      </p:pic>
    </p:spTree>
    <p:extLst>
      <p:ext uri="{BB962C8B-B14F-4D97-AF65-F5344CB8AC3E}">
        <p14:creationId xmlns:p14="http://schemas.microsoft.com/office/powerpoint/2010/main" val="42409066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E2A5BB0C-B200-B449-95AB-DEA1E2064574}"/>
              </a:ext>
            </a:extLst>
          </p:cNvPr>
          <p:cNvPicPr>
            <a:picLocks noChangeAspect="1"/>
          </p:cNvPicPr>
          <p:nvPr/>
        </p:nvPicPr>
        <p:blipFill>
          <a:blip r:embed="rId2"/>
          <a:stretch>
            <a:fillRect/>
          </a:stretch>
        </p:blipFill>
        <p:spPr>
          <a:xfrm>
            <a:off x="1524000" y="857250"/>
            <a:ext cx="9144000" cy="5143500"/>
          </a:xfrm>
          <a:prstGeom prst="rect">
            <a:avLst/>
          </a:prstGeom>
        </p:spPr>
      </p:pic>
    </p:spTree>
    <p:extLst>
      <p:ext uri="{BB962C8B-B14F-4D97-AF65-F5344CB8AC3E}">
        <p14:creationId xmlns:p14="http://schemas.microsoft.com/office/powerpoint/2010/main" val="417559237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6179" y="935380"/>
            <a:ext cx="8108066" cy="779121"/>
          </a:xfrm>
        </p:spPr>
        <p:txBody>
          <a:bodyPr>
            <a:noAutofit/>
          </a:bodyPr>
          <a:lstStyle/>
          <a:p>
            <a:r>
              <a:rPr lang="en-US" dirty="0">
                <a:latin typeface="Garamond" panose="02020404030301010803" pitchFamily="18" charset="0"/>
              </a:rPr>
              <a:t>Interviewing for Clarification</a:t>
            </a:r>
          </a:p>
        </p:txBody>
      </p:sp>
      <p:sp>
        <p:nvSpPr>
          <p:cNvPr id="3" name="Content Placeholder 2"/>
          <p:cNvSpPr>
            <a:spLocks noGrp="1"/>
          </p:cNvSpPr>
          <p:nvPr>
            <p:ph idx="1"/>
          </p:nvPr>
        </p:nvSpPr>
        <p:spPr>
          <a:xfrm>
            <a:off x="2036179" y="1898060"/>
            <a:ext cx="8108066" cy="3553815"/>
          </a:xfrm>
        </p:spPr>
        <p:txBody>
          <a:bodyPr>
            <a:normAutofit fontScale="85000" lnSpcReduction="20000"/>
          </a:bodyPr>
          <a:lstStyle/>
          <a:p>
            <a:r>
              <a:rPr lang="en-US" sz="3200" dirty="0">
                <a:latin typeface="Garamond" panose="02020404030301010803" pitchFamily="18" charset="0"/>
              </a:rPr>
              <a:t>It is crucial to interview and question witnesses for clarification (sometimes in initial, and definitely in follow up, interviews)</a:t>
            </a:r>
          </a:p>
          <a:p>
            <a:pPr lvl="1"/>
            <a:r>
              <a:rPr lang="en-US" sz="3200" dirty="0">
                <a:latin typeface="Garamond" panose="02020404030301010803" pitchFamily="18" charset="0"/>
              </a:rPr>
              <a:t>Promotes accuracy and fairness</a:t>
            </a:r>
          </a:p>
          <a:p>
            <a:pPr lvl="1"/>
            <a:r>
              <a:rPr lang="en-US" sz="3200" dirty="0">
                <a:latin typeface="Garamond" panose="02020404030301010803" pitchFamily="18" charset="0"/>
              </a:rPr>
              <a:t>If done appropriately, should not alienate witnesses</a:t>
            </a:r>
          </a:p>
          <a:p>
            <a:r>
              <a:rPr lang="en-US" sz="3400" dirty="0">
                <a:latin typeface="Garamond" panose="02020404030301010803" pitchFamily="18" charset="0"/>
              </a:rPr>
              <a:t>Examples of how to present evidence, statements of other witnesses to parties</a:t>
            </a:r>
          </a:p>
        </p:txBody>
      </p:sp>
      <p:sp>
        <p:nvSpPr>
          <p:cNvPr id="4" name="TextBox 3">
            <a:extLst>
              <a:ext uri="{FF2B5EF4-FFF2-40B4-BE49-F238E27FC236}">
                <a16:creationId xmlns:a16="http://schemas.microsoft.com/office/drawing/2014/main" id="{90E0A91E-F39C-9042-ABB0-9F4F124105FF}"/>
              </a:ext>
            </a:extLst>
          </p:cNvPr>
          <p:cNvSpPr txBox="1"/>
          <p:nvPr/>
        </p:nvSpPr>
        <p:spPr>
          <a:xfrm>
            <a:off x="2346037" y="228600"/>
            <a:ext cx="7798209" cy="523220"/>
          </a:xfrm>
          <a:prstGeom prst="rect">
            <a:avLst/>
          </a:prstGeom>
          <a:noFill/>
        </p:spPr>
        <p:txBody>
          <a:bodyPr wrap="square" rtlCol="0">
            <a:spAutoFit/>
          </a:bodyPr>
          <a:lstStyle/>
          <a:p>
            <a:r>
              <a:rPr lang="en-US" sz="2800" dirty="0">
                <a:solidFill>
                  <a:schemeClr val="bg1"/>
                </a:solidFill>
                <a:latin typeface="Garamond" panose="02020404030301010803" pitchFamily="18" charset="0"/>
              </a:rPr>
              <a:t>Interviewing/Questioning for Clarification</a:t>
            </a:r>
          </a:p>
        </p:txBody>
      </p:sp>
    </p:spTree>
    <p:extLst>
      <p:ext uri="{BB962C8B-B14F-4D97-AF65-F5344CB8AC3E}">
        <p14:creationId xmlns:p14="http://schemas.microsoft.com/office/powerpoint/2010/main" val="389476756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79586" y="905691"/>
            <a:ext cx="7969169" cy="4546182"/>
          </a:xfrm>
        </p:spPr>
        <p:txBody>
          <a:bodyPr>
            <a:normAutofit/>
          </a:bodyPr>
          <a:lstStyle/>
          <a:p>
            <a:pPr marL="0" indent="0">
              <a:buNone/>
            </a:pPr>
            <a:r>
              <a:rPr lang="en-US" sz="2400" dirty="0">
                <a:latin typeface="Garamond" panose="02020404030301010803" pitchFamily="18" charset="0"/>
              </a:rPr>
              <a:t>Investigators should seek clarification on crucial points, but starting with a more open-ended, witness-centered approach can:</a:t>
            </a:r>
          </a:p>
          <a:p>
            <a:r>
              <a:rPr lang="en-US" sz="2400" dirty="0">
                <a:latin typeface="Garamond" panose="02020404030301010803" pitchFamily="18" charset="0"/>
              </a:rPr>
              <a:t>Yield more, and more accurate, information</a:t>
            </a:r>
          </a:p>
          <a:p>
            <a:r>
              <a:rPr lang="en-US" sz="2400" dirty="0">
                <a:latin typeface="Garamond" panose="02020404030301010803" pitchFamily="18" charset="0"/>
              </a:rPr>
              <a:t>Better encourage witness participation</a:t>
            </a:r>
          </a:p>
          <a:p>
            <a:r>
              <a:rPr lang="en-US" sz="2400" dirty="0">
                <a:latin typeface="Garamond" panose="02020404030301010803" pitchFamily="18" charset="0"/>
              </a:rPr>
              <a:t>Be less likely to interfere with authentic memory</a:t>
            </a:r>
          </a:p>
        </p:txBody>
      </p:sp>
      <p:sp>
        <p:nvSpPr>
          <p:cNvPr id="6" name="Title 1"/>
          <p:cNvSpPr txBox="1">
            <a:spLocks/>
          </p:cNvSpPr>
          <p:nvPr/>
        </p:nvSpPr>
        <p:spPr>
          <a:xfrm>
            <a:off x="2155768" y="228600"/>
            <a:ext cx="7892987" cy="762000"/>
          </a:xfrm>
          <a:prstGeom prst="rect">
            <a:avLst/>
          </a:prstGeom>
        </p:spPr>
        <p:txBody>
          <a:bodyPr>
            <a:normAutofit/>
          </a:bodyPr>
          <a:lstStyle>
            <a:lvl1pPr algn="l" defTabSz="914400" rtl="0" eaLnBrk="1" latinLnBrk="0" hangingPunct="1">
              <a:spcBef>
                <a:spcPct val="0"/>
              </a:spcBef>
              <a:buNone/>
              <a:defRPr sz="1800" kern="1200">
                <a:solidFill>
                  <a:srgbClr val="003D67"/>
                </a:solidFill>
                <a:latin typeface="Georgia" panose="02040502050405020303" pitchFamily="18" charset="0"/>
                <a:ea typeface="+mj-ea"/>
                <a:cs typeface="+mj-cs"/>
              </a:defRPr>
            </a:lvl1pPr>
          </a:lstStyle>
          <a:p>
            <a:r>
              <a:rPr lang="en-US" sz="3200" dirty="0">
                <a:solidFill>
                  <a:schemeClr val="accent1"/>
                </a:solidFill>
                <a:latin typeface="Garamond" panose="02020404030301010803" pitchFamily="18" charset="0"/>
              </a:rPr>
              <a:t>Fair, Witness-Centered Approach</a:t>
            </a:r>
          </a:p>
        </p:txBody>
      </p:sp>
    </p:spTree>
    <p:extLst>
      <p:ext uri="{BB962C8B-B14F-4D97-AF65-F5344CB8AC3E}">
        <p14:creationId xmlns:p14="http://schemas.microsoft.com/office/powerpoint/2010/main" val="184957827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79586" y="1785257"/>
            <a:ext cx="7969169" cy="4190671"/>
          </a:xfrm>
        </p:spPr>
        <p:txBody>
          <a:bodyPr>
            <a:normAutofit lnSpcReduction="10000"/>
          </a:bodyPr>
          <a:lstStyle/>
          <a:p>
            <a:pPr>
              <a:lnSpc>
                <a:spcPct val="110000"/>
              </a:lnSpc>
            </a:pPr>
            <a:r>
              <a:rPr lang="en-US" sz="2600" dirty="0">
                <a:latin typeface="Garamond" panose="02020404030301010803" pitchFamily="18" charset="0"/>
              </a:rPr>
              <a:t>Even witnesses who do not appear to have experienced trauma (e.g., many respondents), may be experiencing substantial stress due to investigation and interview setting</a:t>
            </a:r>
          </a:p>
          <a:p>
            <a:pPr>
              <a:lnSpc>
                <a:spcPct val="110000"/>
              </a:lnSpc>
            </a:pPr>
            <a:r>
              <a:rPr lang="en-US" sz="2600" dirty="0">
                <a:latin typeface="Garamond" panose="02020404030301010803" pitchFamily="18" charset="0"/>
              </a:rPr>
              <a:t>Same open-ended questioning approach is just as effective when used with respondents</a:t>
            </a:r>
          </a:p>
          <a:p>
            <a:pPr lvl="1">
              <a:lnSpc>
                <a:spcPct val="110000"/>
              </a:lnSpc>
            </a:pPr>
            <a:r>
              <a:rPr lang="en-US" sz="2600" dirty="0">
                <a:latin typeface="Garamond" panose="02020404030301010803" pitchFamily="18" charset="0"/>
              </a:rPr>
              <a:t>And should be used if used with complainants, to promote neutrality</a:t>
            </a:r>
          </a:p>
          <a:p>
            <a:pPr>
              <a:lnSpc>
                <a:spcPct val="110000"/>
              </a:lnSpc>
            </a:pPr>
            <a:r>
              <a:rPr lang="en-US" sz="2600" dirty="0">
                <a:latin typeface="Garamond" panose="02020404030301010803" pitchFamily="18" charset="0"/>
              </a:rPr>
              <a:t>As with complainants, should not rely unduly on “presentation as evidence”</a:t>
            </a:r>
          </a:p>
          <a:p>
            <a:pPr marL="0" indent="0">
              <a:buNone/>
            </a:pPr>
            <a:endParaRPr lang="en-US" sz="2800" dirty="0"/>
          </a:p>
        </p:txBody>
      </p:sp>
      <p:sp>
        <p:nvSpPr>
          <p:cNvPr id="6" name="Title 1"/>
          <p:cNvSpPr txBox="1">
            <a:spLocks/>
          </p:cNvSpPr>
          <p:nvPr/>
        </p:nvSpPr>
        <p:spPr>
          <a:xfrm>
            <a:off x="2155768" y="228600"/>
            <a:ext cx="7892987" cy="762000"/>
          </a:xfrm>
          <a:prstGeom prst="rect">
            <a:avLst/>
          </a:prstGeom>
        </p:spPr>
        <p:txBody>
          <a:bodyPr>
            <a:normAutofit/>
          </a:bodyPr>
          <a:lstStyle>
            <a:lvl1pPr algn="l" defTabSz="914400" rtl="0" eaLnBrk="1" latinLnBrk="0" hangingPunct="1">
              <a:spcBef>
                <a:spcPct val="0"/>
              </a:spcBef>
              <a:buNone/>
              <a:defRPr sz="1800" kern="1200">
                <a:solidFill>
                  <a:srgbClr val="003D67"/>
                </a:solidFill>
                <a:latin typeface="Georgia" panose="02040502050405020303" pitchFamily="18" charset="0"/>
                <a:ea typeface="+mj-ea"/>
                <a:cs typeface="+mj-cs"/>
              </a:defRPr>
            </a:lvl1pPr>
          </a:lstStyle>
          <a:p>
            <a:r>
              <a:rPr lang="en-US" sz="3200" dirty="0">
                <a:solidFill>
                  <a:schemeClr val="accent1"/>
                </a:solidFill>
                <a:latin typeface="Garamond" panose="02020404030301010803" pitchFamily="18" charset="0"/>
              </a:rPr>
              <a:t>Fair, Witness-Centered Approach</a:t>
            </a:r>
          </a:p>
        </p:txBody>
      </p:sp>
    </p:spTree>
    <p:extLst>
      <p:ext uri="{BB962C8B-B14F-4D97-AF65-F5344CB8AC3E}">
        <p14:creationId xmlns:p14="http://schemas.microsoft.com/office/powerpoint/2010/main" val="322281340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79586" y="1793965"/>
            <a:ext cx="7969169" cy="4163491"/>
          </a:xfrm>
        </p:spPr>
        <p:txBody>
          <a:bodyPr>
            <a:normAutofit fontScale="85000" lnSpcReduction="10000"/>
          </a:bodyPr>
          <a:lstStyle/>
          <a:p>
            <a:r>
              <a:rPr lang="en-US" sz="2800" dirty="0">
                <a:latin typeface="Garamond" panose="02020404030301010803" pitchFamily="18" charset="0"/>
              </a:rPr>
              <a:t>Like complainants, respondents can be provided opportunity for open-ended narrative</a:t>
            </a:r>
          </a:p>
          <a:p>
            <a:r>
              <a:rPr lang="en-US" sz="2800" dirty="0">
                <a:latin typeface="Garamond" panose="02020404030301010803" pitchFamily="18" charset="0"/>
              </a:rPr>
              <a:t>Similar cues can be used</a:t>
            </a:r>
          </a:p>
          <a:p>
            <a:r>
              <a:rPr lang="en-US" sz="2800" dirty="0">
                <a:latin typeface="Garamond" panose="02020404030301010803" pitchFamily="18" charset="0"/>
              </a:rPr>
              <a:t>Sensory information can be gathered from respondents</a:t>
            </a:r>
          </a:p>
          <a:p>
            <a:r>
              <a:rPr lang="en-US" sz="2800" dirty="0">
                <a:latin typeface="Garamond" panose="02020404030301010803" pitchFamily="18" charset="0"/>
              </a:rPr>
              <a:t>Avoiding leading questions, yes/no questions, paraphrasing, etc. is important for respondent questioning as well</a:t>
            </a:r>
          </a:p>
          <a:p>
            <a:r>
              <a:rPr lang="en-US" sz="2800" dirty="0">
                <a:latin typeface="Garamond" panose="02020404030301010803" pitchFamily="18" charset="0"/>
              </a:rPr>
              <a:t>Goal: Neutral, open-ended questioning approach should be used with both parties</a:t>
            </a:r>
          </a:p>
        </p:txBody>
      </p:sp>
      <p:sp>
        <p:nvSpPr>
          <p:cNvPr id="6" name="Title 1"/>
          <p:cNvSpPr txBox="1">
            <a:spLocks/>
          </p:cNvSpPr>
          <p:nvPr/>
        </p:nvSpPr>
        <p:spPr>
          <a:xfrm>
            <a:off x="2155768" y="228600"/>
            <a:ext cx="7892987" cy="762000"/>
          </a:xfrm>
          <a:prstGeom prst="rect">
            <a:avLst/>
          </a:prstGeom>
        </p:spPr>
        <p:txBody>
          <a:bodyPr>
            <a:normAutofit/>
          </a:bodyPr>
          <a:lstStyle>
            <a:lvl1pPr algn="l" defTabSz="914400" rtl="0" eaLnBrk="1" latinLnBrk="0" hangingPunct="1">
              <a:spcBef>
                <a:spcPct val="0"/>
              </a:spcBef>
              <a:buNone/>
              <a:defRPr sz="1800" kern="1200">
                <a:solidFill>
                  <a:srgbClr val="003D67"/>
                </a:solidFill>
                <a:latin typeface="Georgia" panose="02040502050405020303" pitchFamily="18" charset="0"/>
                <a:ea typeface="+mj-ea"/>
                <a:cs typeface="+mj-cs"/>
              </a:defRPr>
            </a:lvl1pPr>
          </a:lstStyle>
          <a:p>
            <a:r>
              <a:rPr lang="en-US" sz="3200" dirty="0">
                <a:solidFill>
                  <a:schemeClr val="accent1"/>
                </a:solidFill>
                <a:latin typeface="Garamond" panose="02020404030301010803" pitchFamily="18" charset="0"/>
              </a:rPr>
              <a:t>Fair, Witness-Centered Approach</a:t>
            </a:r>
          </a:p>
        </p:txBody>
      </p:sp>
    </p:spTree>
    <p:extLst>
      <p:ext uri="{BB962C8B-B14F-4D97-AF65-F5344CB8AC3E}">
        <p14:creationId xmlns:p14="http://schemas.microsoft.com/office/powerpoint/2010/main" val="40087282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750D7-C43E-AEDF-65BB-CC9B2603B227}"/>
              </a:ext>
            </a:extLst>
          </p:cNvPr>
          <p:cNvSpPr>
            <a:spLocks noGrp="1"/>
          </p:cNvSpPr>
          <p:nvPr>
            <p:ph type="title"/>
          </p:nvPr>
        </p:nvSpPr>
        <p:spPr/>
        <p:txBody>
          <a:bodyPr/>
          <a:lstStyle/>
          <a:p>
            <a:r>
              <a:rPr lang="en-US" dirty="0">
                <a:latin typeface="Garamond" panose="02020404030301010803" pitchFamily="18" charset="0"/>
              </a:rPr>
              <a:t>Title IX Hearings….summary but for another day…</a:t>
            </a:r>
          </a:p>
        </p:txBody>
      </p:sp>
      <p:sp>
        <p:nvSpPr>
          <p:cNvPr id="3" name="Content Placeholder 2">
            <a:extLst>
              <a:ext uri="{FF2B5EF4-FFF2-40B4-BE49-F238E27FC236}">
                <a16:creationId xmlns:a16="http://schemas.microsoft.com/office/drawing/2014/main" id="{A506446C-2585-1196-472A-A23B2DCDF277}"/>
              </a:ext>
            </a:extLst>
          </p:cNvPr>
          <p:cNvSpPr>
            <a:spLocks noGrp="1"/>
          </p:cNvSpPr>
          <p:nvPr>
            <p:ph idx="1"/>
          </p:nvPr>
        </p:nvSpPr>
        <p:spPr/>
        <p:txBody>
          <a:bodyPr>
            <a:normAutofit fontScale="92500" lnSpcReduction="10000"/>
          </a:bodyPr>
          <a:lstStyle/>
          <a:p>
            <a:r>
              <a:rPr lang="en-US" dirty="0">
                <a:effectLst/>
                <a:latin typeface="Garamond" panose="02020404030301010803" pitchFamily="18" charset="0"/>
              </a:rPr>
              <a:t>Must be live, but can be conducted remotely</a:t>
            </a:r>
          </a:p>
          <a:p>
            <a:r>
              <a:rPr lang="en-US" dirty="0">
                <a:effectLst/>
                <a:latin typeface="Garamond" panose="02020404030301010803" pitchFamily="18" charset="0"/>
              </a:rPr>
              <a:t>No Compelling participation</a:t>
            </a:r>
          </a:p>
          <a:p>
            <a:r>
              <a:rPr lang="en-US" dirty="0">
                <a:effectLst/>
                <a:latin typeface="Garamond" panose="02020404030301010803" pitchFamily="18" charset="0"/>
              </a:rPr>
              <a:t>Standard of proof used may be preponderance of the evidence or clear and convincing;  standard must be the same for student and employee matters</a:t>
            </a:r>
          </a:p>
          <a:p>
            <a:r>
              <a:rPr lang="en-US" dirty="0">
                <a:effectLst/>
                <a:latin typeface="Garamond" panose="02020404030301010803" pitchFamily="18" charset="0"/>
              </a:rPr>
              <a:t>Cross examination must be permitted and must be conducted by advisor of choice or provided by the institution</a:t>
            </a:r>
          </a:p>
          <a:p>
            <a:r>
              <a:rPr lang="en-US" dirty="0">
                <a:effectLst/>
                <a:latin typeface="Garamond" panose="02020404030301010803" pitchFamily="18" charset="0"/>
              </a:rPr>
              <a:t>Decision maker determines relevancy of questions and evidence offered</a:t>
            </a:r>
          </a:p>
          <a:p>
            <a:r>
              <a:rPr lang="en-US">
                <a:effectLst/>
                <a:latin typeface="Garamond" panose="02020404030301010803" pitchFamily="18" charset="0"/>
              </a:rPr>
              <a:t>Written </a:t>
            </a:r>
            <a:r>
              <a:rPr lang="en-US" dirty="0">
                <a:effectLst/>
                <a:latin typeface="Garamond" panose="02020404030301010803" pitchFamily="18" charset="0"/>
              </a:rPr>
              <a:t>decision must be issued that includes finding and sanction</a:t>
            </a:r>
          </a:p>
          <a:p>
            <a:endParaRPr lang="en-US" dirty="0"/>
          </a:p>
        </p:txBody>
      </p:sp>
    </p:spTree>
    <p:extLst>
      <p:ext uri="{BB962C8B-B14F-4D97-AF65-F5344CB8AC3E}">
        <p14:creationId xmlns:p14="http://schemas.microsoft.com/office/powerpoint/2010/main" val="939177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E7E31-A586-E64B-ADF9-6DA1CF0DF395}"/>
              </a:ext>
            </a:extLst>
          </p:cNvPr>
          <p:cNvSpPr>
            <a:spLocks noGrp="1"/>
          </p:cNvSpPr>
          <p:nvPr>
            <p:ph type="title"/>
          </p:nvPr>
        </p:nvSpPr>
        <p:spPr/>
        <p:txBody>
          <a:bodyPr/>
          <a:lstStyle/>
          <a:p>
            <a:endParaRPr lang="en-US" dirty="0"/>
          </a:p>
        </p:txBody>
      </p:sp>
      <p:pic>
        <p:nvPicPr>
          <p:cNvPr id="6" name="Content Placeholder 5">
            <a:extLst>
              <a:ext uri="{FF2B5EF4-FFF2-40B4-BE49-F238E27FC236}">
                <a16:creationId xmlns:a16="http://schemas.microsoft.com/office/drawing/2014/main" id="{1FAC899D-C0D6-0341-951B-708B3D3F8AF1}"/>
              </a:ext>
            </a:extLst>
          </p:cNvPr>
          <p:cNvPicPr>
            <a:picLocks noGrp="1" noChangeAspect="1"/>
          </p:cNvPicPr>
          <p:nvPr>
            <p:ph idx="1"/>
          </p:nvPr>
        </p:nvPicPr>
        <p:blipFill>
          <a:blip r:embed="rId2"/>
          <a:stretch>
            <a:fillRect/>
          </a:stretch>
        </p:blipFill>
        <p:spPr>
          <a:xfrm>
            <a:off x="0" y="18700"/>
            <a:ext cx="7223270" cy="4248665"/>
          </a:xfrm>
        </p:spPr>
      </p:pic>
      <p:sp>
        <p:nvSpPr>
          <p:cNvPr id="4" name="Slide Number Placeholder 3">
            <a:extLst>
              <a:ext uri="{FF2B5EF4-FFF2-40B4-BE49-F238E27FC236}">
                <a16:creationId xmlns:a16="http://schemas.microsoft.com/office/drawing/2014/main" id="{A29968A8-1359-C444-93C5-C34C5324234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DE6EB8-52AB-45EA-A660-3E1EBFA72987}" type="slidenum">
              <a:rPr kumimoji="0" lang="en-US" sz="1200" b="0" i="0" u="none" strike="noStrike" kern="1200" cap="none" spc="0" normalizeH="0" baseline="0" noProof="0" smtClean="0">
                <a:ln>
                  <a:noFill/>
                </a:ln>
                <a:solidFill>
                  <a:srgbClr val="04617B">
                    <a:shade val="90000"/>
                  </a:srgbClr>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rgbClr val="04617B">
                  <a:shade val="90000"/>
                </a:srgbClr>
              </a:solidFill>
              <a:effectLst/>
              <a:uLnTx/>
              <a:uFillTx/>
              <a:latin typeface="Garamond" panose="02020404030301010803"/>
              <a:ea typeface="+mn-ea"/>
              <a:cs typeface="+mn-cs"/>
            </a:endParaRPr>
          </a:p>
        </p:txBody>
      </p:sp>
      <p:pic>
        <p:nvPicPr>
          <p:cNvPr id="8" name="Picture 7">
            <a:extLst>
              <a:ext uri="{FF2B5EF4-FFF2-40B4-BE49-F238E27FC236}">
                <a16:creationId xmlns:a16="http://schemas.microsoft.com/office/drawing/2014/main" id="{49A7EB9C-8E50-0B44-B4D4-E4B39FA63A18}"/>
              </a:ext>
            </a:extLst>
          </p:cNvPr>
          <p:cNvPicPr>
            <a:picLocks noChangeAspect="1"/>
          </p:cNvPicPr>
          <p:nvPr/>
        </p:nvPicPr>
        <p:blipFill>
          <a:blip r:embed="rId3"/>
          <a:stretch>
            <a:fillRect/>
          </a:stretch>
        </p:blipFill>
        <p:spPr>
          <a:xfrm>
            <a:off x="7223270" y="1073114"/>
            <a:ext cx="4968730" cy="5799302"/>
          </a:xfrm>
          <a:prstGeom prst="rect">
            <a:avLst/>
          </a:prstGeom>
        </p:spPr>
      </p:pic>
      <p:pic>
        <p:nvPicPr>
          <p:cNvPr id="10" name="Picture 9">
            <a:extLst>
              <a:ext uri="{FF2B5EF4-FFF2-40B4-BE49-F238E27FC236}">
                <a16:creationId xmlns:a16="http://schemas.microsoft.com/office/drawing/2014/main" id="{21885F18-1A64-AC41-80F3-1A617963D7DB}"/>
              </a:ext>
            </a:extLst>
          </p:cNvPr>
          <p:cNvPicPr>
            <a:picLocks noChangeAspect="1"/>
          </p:cNvPicPr>
          <p:nvPr/>
        </p:nvPicPr>
        <p:blipFill>
          <a:blip r:embed="rId4"/>
          <a:stretch>
            <a:fillRect/>
          </a:stretch>
        </p:blipFill>
        <p:spPr>
          <a:xfrm>
            <a:off x="0" y="2551176"/>
            <a:ext cx="5224471" cy="4306824"/>
          </a:xfrm>
          <a:prstGeom prst="rect">
            <a:avLst/>
          </a:prstGeom>
        </p:spPr>
      </p:pic>
    </p:spTree>
    <p:extLst>
      <p:ext uri="{BB962C8B-B14F-4D97-AF65-F5344CB8AC3E}">
        <p14:creationId xmlns:p14="http://schemas.microsoft.com/office/powerpoint/2010/main" val="296189451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ED943-AF18-F617-FABC-567F0E7A01C3}"/>
              </a:ext>
            </a:extLst>
          </p:cNvPr>
          <p:cNvSpPr>
            <a:spLocks noGrp="1"/>
          </p:cNvSpPr>
          <p:nvPr>
            <p:ph type="title"/>
          </p:nvPr>
        </p:nvSpPr>
        <p:spPr/>
        <p:txBody>
          <a:bodyPr/>
          <a:lstStyle/>
          <a:p>
            <a:r>
              <a:rPr lang="en-US" dirty="0">
                <a:latin typeface="Garamond" panose="02020404030301010803" pitchFamily="18" charset="0"/>
              </a:rPr>
              <a:t>Decision-maker Role</a:t>
            </a:r>
          </a:p>
        </p:txBody>
      </p:sp>
      <p:graphicFrame>
        <p:nvGraphicFramePr>
          <p:cNvPr id="6" name="Table 6">
            <a:extLst>
              <a:ext uri="{FF2B5EF4-FFF2-40B4-BE49-F238E27FC236}">
                <a16:creationId xmlns:a16="http://schemas.microsoft.com/office/drawing/2014/main" id="{FF52D5BD-F9E7-44F0-0639-5348EB712670}"/>
              </a:ext>
            </a:extLst>
          </p:cNvPr>
          <p:cNvGraphicFramePr>
            <a:graphicFrameLocks noGrp="1"/>
          </p:cNvGraphicFramePr>
          <p:nvPr>
            <p:extLst>
              <p:ext uri="{D42A27DB-BD31-4B8C-83A1-F6EECF244321}">
                <p14:modId xmlns:p14="http://schemas.microsoft.com/office/powerpoint/2010/main" val="3559965566"/>
              </p:ext>
            </p:extLst>
          </p:nvPr>
        </p:nvGraphicFramePr>
        <p:xfrm>
          <a:off x="2031999" y="2225766"/>
          <a:ext cx="8871131" cy="2580640"/>
        </p:xfrm>
        <a:graphic>
          <a:graphicData uri="http://schemas.openxmlformats.org/drawingml/2006/table">
            <a:tbl>
              <a:tblPr firstRow="1" bandRow="1">
                <a:tableStyleId>{5C22544A-7EE6-4342-B048-85BDC9FD1C3A}</a:tableStyleId>
              </a:tblPr>
              <a:tblGrid>
                <a:gridCol w="2017487">
                  <a:extLst>
                    <a:ext uri="{9D8B030D-6E8A-4147-A177-3AD203B41FA5}">
                      <a16:colId xmlns:a16="http://schemas.microsoft.com/office/drawing/2014/main" val="3771752682"/>
                    </a:ext>
                  </a:extLst>
                </a:gridCol>
                <a:gridCol w="6853644">
                  <a:extLst>
                    <a:ext uri="{9D8B030D-6E8A-4147-A177-3AD203B41FA5}">
                      <a16:colId xmlns:a16="http://schemas.microsoft.com/office/drawing/2014/main" val="3785952273"/>
                    </a:ext>
                  </a:extLst>
                </a:gridCol>
              </a:tblGrid>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effectLst/>
                          <a:latin typeface="Garamond" panose="02020404030301010803" pitchFamily="18" charset="0"/>
                        </a:rPr>
                        <a:t>Evaluating the Evidence</a:t>
                      </a:r>
                    </a:p>
                  </a:txBody>
                  <a:tcPr/>
                </a:tc>
                <a:tc hMerge="1">
                  <a:txBody>
                    <a:bodyPr/>
                    <a:lstStyle/>
                    <a:p>
                      <a:endParaRPr lang="en-US" dirty="0"/>
                    </a:p>
                  </a:txBody>
                  <a:tcPr/>
                </a:tc>
                <a:extLst>
                  <a:ext uri="{0D108BD9-81ED-4DB2-BD59-A6C34878D82A}">
                    <a16:rowId xmlns:a16="http://schemas.microsoft.com/office/drawing/2014/main" val="242109989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accent1"/>
                          </a:solidFill>
                          <a:effectLst/>
                          <a:latin typeface="Garamond" panose="02020404030301010803" pitchFamily="18" charset="0"/>
                        </a:rPr>
                        <a:t>What weight, if any, should it be given?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effectLst/>
                          <a:latin typeface="Garamond" panose="02020404030301010803" pitchFamily="18" charset="0"/>
                        </a:rPr>
                        <a:t>Weight is determined by the finder of fact!</a:t>
                      </a:r>
                    </a:p>
                  </a:txBody>
                  <a:tcPr/>
                </a:tc>
                <a:extLst>
                  <a:ext uri="{0D108BD9-81ED-4DB2-BD59-A6C34878D82A}">
                    <a16:rowId xmlns:a16="http://schemas.microsoft.com/office/drawing/2014/main" val="150236960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accent1"/>
                          </a:solidFill>
                          <a:effectLst/>
                          <a:latin typeface="Garamond" panose="02020404030301010803" pitchFamily="18" charset="0"/>
                        </a:rPr>
                        <a:t>Is it reliable?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effectLst/>
                          <a:latin typeface="Garamond" panose="02020404030301010803" pitchFamily="18" charset="0"/>
                        </a:rPr>
                        <a:t>Can you trust it or really on it?</a:t>
                      </a:r>
                      <a:endParaRPr lang="en-US" sz="1600" dirty="0">
                        <a:latin typeface="Garamond" panose="02020404030301010803" pitchFamily="18" charset="0"/>
                      </a:endParaRPr>
                    </a:p>
                  </a:txBody>
                  <a:tcPr/>
                </a:tc>
                <a:extLst>
                  <a:ext uri="{0D108BD9-81ED-4DB2-BD59-A6C34878D82A}">
                    <a16:rowId xmlns:a16="http://schemas.microsoft.com/office/drawing/2014/main" val="31404081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accent1"/>
                          </a:solidFill>
                          <a:effectLst/>
                          <a:latin typeface="Garamond" panose="02020404030301010803" pitchFamily="18" charset="0"/>
                        </a:rPr>
                        <a:t>Is it credible?</a:t>
                      </a:r>
                      <a:endParaRPr lang="en-US" sz="1600" b="1" dirty="0">
                        <a:solidFill>
                          <a:schemeClr val="accent1"/>
                        </a:solidFill>
                        <a:latin typeface="Garamond" panose="02020404030301010803"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effectLst/>
                          <a:latin typeface="Garamond" panose="02020404030301010803" pitchFamily="18" charset="0"/>
                        </a:rPr>
                        <a:t>Is it convincing?</a:t>
                      </a:r>
                      <a:endParaRPr lang="en-US" sz="1600" dirty="0">
                        <a:latin typeface="Garamond" panose="02020404030301010803" pitchFamily="18" charset="0"/>
                      </a:endParaRPr>
                    </a:p>
                  </a:txBody>
                  <a:tcPr/>
                </a:tc>
                <a:extLst>
                  <a:ext uri="{0D108BD9-81ED-4DB2-BD59-A6C34878D82A}">
                    <a16:rowId xmlns:a16="http://schemas.microsoft.com/office/drawing/2014/main" val="3158563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accent1"/>
                          </a:solidFill>
                          <a:effectLst/>
                          <a:latin typeface="Garamond" panose="02020404030301010803" pitchFamily="18" charset="0"/>
                        </a:rPr>
                        <a:t>Is it authentic?</a:t>
                      </a:r>
                      <a:endParaRPr lang="en-US" sz="1600" b="1" dirty="0">
                        <a:solidFill>
                          <a:schemeClr val="accent1"/>
                        </a:solidFill>
                        <a:latin typeface="Garamond" panose="02020404030301010803"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effectLst/>
                          <a:latin typeface="Garamond" panose="02020404030301010803" pitchFamily="18" charset="0"/>
                        </a:rPr>
                        <a:t>Is the item what it purports to be?</a:t>
                      </a:r>
                      <a:endParaRPr lang="en-US" sz="1600" dirty="0">
                        <a:latin typeface="Garamond" panose="02020404030301010803" pitchFamily="18" charset="0"/>
                      </a:endParaRPr>
                    </a:p>
                  </a:txBody>
                  <a:tcPr/>
                </a:tc>
                <a:extLst>
                  <a:ext uri="{0D108BD9-81ED-4DB2-BD59-A6C34878D82A}">
                    <a16:rowId xmlns:a16="http://schemas.microsoft.com/office/drawing/2014/main" val="1621739969"/>
                  </a:ext>
                </a:extLst>
              </a:tr>
              <a:tr h="370840">
                <a:tc>
                  <a:txBody>
                    <a:bodyPr/>
                    <a:lstStyle/>
                    <a:p>
                      <a:r>
                        <a:rPr lang="en-US" sz="1600" b="1" dirty="0">
                          <a:solidFill>
                            <a:schemeClr val="accent1"/>
                          </a:solidFill>
                          <a:latin typeface="Garamond" panose="02020404030301010803" pitchFamily="18" charset="0"/>
                        </a:rPr>
                        <a:t>Is it relevant?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effectLst/>
                          <a:latin typeface="Garamond" panose="02020404030301010803" pitchFamily="18" charset="0"/>
                        </a:rPr>
                        <a:t>Evidence is relevant if it tends to make a material fact more or less likely to be true.</a:t>
                      </a:r>
                    </a:p>
                  </a:txBody>
                  <a:tcPr/>
                </a:tc>
                <a:extLst>
                  <a:ext uri="{0D108BD9-81ED-4DB2-BD59-A6C34878D82A}">
                    <a16:rowId xmlns:a16="http://schemas.microsoft.com/office/drawing/2014/main" val="2953672408"/>
                  </a:ext>
                </a:extLst>
              </a:tr>
            </a:tbl>
          </a:graphicData>
        </a:graphic>
      </p:graphicFrame>
    </p:spTree>
    <p:extLst>
      <p:ext uri="{BB962C8B-B14F-4D97-AF65-F5344CB8AC3E}">
        <p14:creationId xmlns:p14="http://schemas.microsoft.com/office/powerpoint/2010/main" val="57675849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ED943-AF18-F617-FABC-567F0E7A01C3}"/>
              </a:ext>
            </a:extLst>
          </p:cNvPr>
          <p:cNvSpPr>
            <a:spLocks noGrp="1"/>
          </p:cNvSpPr>
          <p:nvPr>
            <p:ph type="title"/>
          </p:nvPr>
        </p:nvSpPr>
        <p:spPr/>
        <p:txBody>
          <a:bodyPr/>
          <a:lstStyle/>
          <a:p>
            <a:r>
              <a:rPr lang="en-US" dirty="0">
                <a:latin typeface="Garamond" panose="02020404030301010803" pitchFamily="18" charset="0"/>
              </a:rPr>
              <a:t>HEARING PARTICIPANTS</a:t>
            </a:r>
          </a:p>
        </p:txBody>
      </p:sp>
      <p:graphicFrame>
        <p:nvGraphicFramePr>
          <p:cNvPr id="6" name="Table 6">
            <a:extLst>
              <a:ext uri="{FF2B5EF4-FFF2-40B4-BE49-F238E27FC236}">
                <a16:creationId xmlns:a16="http://schemas.microsoft.com/office/drawing/2014/main" id="{FF52D5BD-F9E7-44F0-0639-5348EB712670}"/>
              </a:ext>
            </a:extLst>
          </p:cNvPr>
          <p:cNvGraphicFramePr>
            <a:graphicFrameLocks noGrp="1"/>
          </p:cNvGraphicFramePr>
          <p:nvPr>
            <p:extLst>
              <p:ext uri="{D42A27DB-BD31-4B8C-83A1-F6EECF244321}">
                <p14:modId xmlns:p14="http://schemas.microsoft.com/office/powerpoint/2010/main" val="920778491"/>
              </p:ext>
            </p:extLst>
          </p:nvPr>
        </p:nvGraphicFramePr>
        <p:xfrm>
          <a:off x="1817650" y="1923841"/>
          <a:ext cx="8871131" cy="3693160"/>
        </p:xfrm>
        <a:graphic>
          <a:graphicData uri="http://schemas.openxmlformats.org/drawingml/2006/table">
            <a:tbl>
              <a:tblPr firstRow="1" bandRow="1">
                <a:tableStyleId>{5C22544A-7EE6-4342-B048-85BDC9FD1C3A}</a:tableStyleId>
              </a:tblPr>
              <a:tblGrid>
                <a:gridCol w="2017487">
                  <a:extLst>
                    <a:ext uri="{9D8B030D-6E8A-4147-A177-3AD203B41FA5}">
                      <a16:colId xmlns:a16="http://schemas.microsoft.com/office/drawing/2014/main" val="3771752682"/>
                    </a:ext>
                  </a:extLst>
                </a:gridCol>
                <a:gridCol w="6853644">
                  <a:extLst>
                    <a:ext uri="{9D8B030D-6E8A-4147-A177-3AD203B41FA5}">
                      <a16:colId xmlns:a16="http://schemas.microsoft.com/office/drawing/2014/main" val="3785952273"/>
                    </a:ext>
                  </a:extLst>
                </a:gridCol>
              </a:tblGrid>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effectLst/>
                          <a:latin typeface="Garamond" panose="02020404030301010803" pitchFamily="18" charset="0"/>
                        </a:rPr>
                        <a:t>Hearing Participants</a:t>
                      </a:r>
                    </a:p>
                  </a:txBody>
                  <a:tcPr/>
                </a:tc>
                <a:tc hMerge="1">
                  <a:txBody>
                    <a:bodyPr/>
                    <a:lstStyle/>
                    <a:p>
                      <a:endParaRPr lang="en-US" dirty="0"/>
                    </a:p>
                  </a:txBody>
                  <a:tcPr/>
                </a:tc>
                <a:extLst>
                  <a:ext uri="{0D108BD9-81ED-4DB2-BD59-A6C34878D82A}">
                    <a16:rowId xmlns:a16="http://schemas.microsoft.com/office/drawing/2014/main" val="242109989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accent1"/>
                          </a:solidFill>
                          <a:effectLst/>
                          <a:latin typeface="Garamond" panose="02020404030301010803" pitchFamily="18" charset="0"/>
                        </a:rPr>
                        <a:t>Complainant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effectLst/>
                          <a:latin typeface="Garamond" panose="02020404030301010803" pitchFamily="18" charset="0"/>
                        </a:rPr>
                        <a:t>The person bringing the complaint</a:t>
                      </a:r>
                    </a:p>
                  </a:txBody>
                  <a:tcPr/>
                </a:tc>
                <a:extLst>
                  <a:ext uri="{0D108BD9-81ED-4DB2-BD59-A6C34878D82A}">
                    <a16:rowId xmlns:a16="http://schemas.microsoft.com/office/drawing/2014/main" val="150236960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accent1"/>
                          </a:solidFill>
                          <a:effectLst/>
                          <a:latin typeface="Garamond" panose="02020404030301010803" pitchFamily="18" charset="0"/>
                        </a:rPr>
                        <a:t>Respondent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effectLst/>
                          <a:latin typeface="Garamond" panose="02020404030301010803" pitchFamily="18" charset="0"/>
                        </a:rPr>
                        <a:t>The person whom the complaint has been filed</a:t>
                      </a:r>
                      <a:endParaRPr lang="en-US" sz="1600" dirty="0">
                        <a:latin typeface="Garamond" panose="02020404030301010803" pitchFamily="18" charset="0"/>
                      </a:endParaRPr>
                    </a:p>
                  </a:txBody>
                  <a:tcPr/>
                </a:tc>
                <a:extLst>
                  <a:ext uri="{0D108BD9-81ED-4DB2-BD59-A6C34878D82A}">
                    <a16:rowId xmlns:a16="http://schemas.microsoft.com/office/drawing/2014/main" val="31404081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accent1"/>
                          </a:solidFill>
                          <a:effectLst/>
                          <a:latin typeface="Garamond" panose="02020404030301010803" pitchFamily="18" charset="0"/>
                        </a:rPr>
                        <a:t>Advisor</a:t>
                      </a:r>
                      <a:endParaRPr lang="en-US" sz="1600" b="1" dirty="0">
                        <a:solidFill>
                          <a:schemeClr val="accent1"/>
                        </a:solidFill>
                        <a:latin typeface="Garamond" panose="02020404030301010803"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effectLst/>
                          <a:latin typeface="Garamond" panose="02020404030301010803" pitchFamily="18" charset="0"/>
                        </a:rPr>
                        <a:t>Will conduct cross examination; role varies depending on school</a:t>
                      </a:r>
                      <a:endParaRPr lang="en-US" sz="1600" dirty="0">
                        <a:latin typeface="Garamond" panose="02020404030301010803" pitchFamily="18" charset="0"/>
                      </a:endParaRPr>
                    </a:p>
                  </a:txBody>
                  <a:tcPr/>
                </a:tc>
                <a:extLst>
                  <a:ext uri="{0D108BD9-81ED-4DB2-BD59-A6C34878D82A}">
                    <a16:rowId xmlns:a16="http://schemas.microsoft.com/office/drawing/2014/main" val="3158563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accent1"/>
                          </a:solidFill>
                          <a:effectLst/>
                          <a:latin typeface="Garamond" panose="02020404030301010803" pitchFamily="18" charset="0"/>
                        </a:rPr>
                        <a:t>Investigator</a:t>
                      </a:r>
                      <a:endParaRPr lang="en-US" sz="1600" b="1" dirty="0">
                        <a:solidFill>
                          <a:schemeClr val="accent1"/>
                        </a:solidFill>
                        <a:latin typeface="Garamond" panose="02020404030301010803"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effectLst/>
                          <a:latin typeface="Garamond" panose="02020404030301010803" pitchFamily="18" charset="0"/>
                        </a:rPr>
                        <a:t>Summarizes the investigation, answers questions</a:t>
                      </a:r>
                      <a:endParaRPr lang="en-US" sz="1600" dirty="0">
                        <a:latin typeface="Garamond" panose="02020404030301010803" pitchFamily="18" charset="0"/>
                      </a:endParaRPr>
                    </a:p>
                  </a:txBody>
                  <a:tcPr/>
                </a:tc>
                <a:extLst>
                  <a:ext uri="{0D108BD9-81ED-4DB2-BD59-A6C34878D82A}">
                    <a16:rowId xmlns:a16="http://schemas.microsoft.com/office/drawing/2014/main" val="1621739969"/>
                  </a:ext>
                </a:extLst>
              </a:tr>
              <a:tr h="370840">
                <a:tc>
                  <a:txBody>
                    <a:bodyPr/>
                    <a:lstStyle/>
                    <a:p>
                      <a:r>
                        <a:rPr lang="en-US" sz="1600" b="1" dirty="0">
                          <a:solidFill>
                            <a:schemeClr val="accent1"/>
                          </a:solidFill>
                          <a:latin typeface="Garamond" panose="02020404030301010803" pitchFamily="18" charset="0"/>
                        </a:rPr>
                        <a:t>Witnesses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effectLst/>
                          <a:latin typeface="Garamond" panose="02020404030301010803" pitchFamily="18" charset="0"/>
                        </a:rPr>
                        <a:t>Present in the room only when answering questions</a:t>
                      </a:r>
                    </a:p>
                  </a:txBody>
                  <a:tcPr/>
                </a:tc>
                <a:extLst>
                  <a:ext uri="{0D108BD9-81ED-4DB2-BD59-A6C34878D82A}">
                    <a16:rowId xmlns:a16="http://schemas.microsoft.com/office/drawing/2014/main" val="2953672408"/>
                  </a:ext>
                </a:extLst>
              </a:tr>
              <a:tr h="370840">
                <a:tc>
                  <a:txBody>
                    <a:bodyPr/>
                    <a:lstStyle/>
                    <a:p>
                      <a:r>
                        <a:rPr lang="en-US" sz="1600" b="1" dirty="0">
                          <a:solidFill>
                            <a:schemeClr val="accent1"/>
                          </a:solidFill>
                          <a:latin typeface="Garamond" panose="02020404030301010803" pitchFamily="18" charset="0"/>
                        </a:rPr>
                        <a:t>Hearing Coordinator/Officer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effectLst/>
                          <a:latin typeface="Garamond" panose="02020404030301010803" pitchFamily="18" charset="0"/>
                        </a:rPr>
                        <a:t>Coordinates all aspects of the hearing, ensures a fair and equitable hearing process, acts as a resource for all participants</a:t>
                      </a:r>
                    </a:p>
                  </a:txBody>
                  <a:tcPr/>
                </a:tc>
                <a:extLst>
                  <a:ext uri="{0D108BD9-81ED-4DB2-BD59-A6C34878D82A}">
                    <a16:rowId xmlns:a16="http://schemas.microsoft.com/office/drawing/2014/main" val="2604200877"/>
                  </a:ext>
                </a:extLst>
              </a:tr>
              <a:tr h="370840">
                <a:tc>
                  <a:txBody>
                    <a:bodyPr/>
                    <a:lstStyle/>
                    <a:p>
                      <a:r>
                        <a:rPr lang="en-US" sz="1600" b="1" dirty="0">
                          <a:solidFill>
                            <a:schemeClr val="accent1"/>
                          </a:solidFill>
                          <a:latin typeface="Garamond" panose="02020404030301010803" pitchFamily="18" charset="0"/>
                        </a:rPr>
                        <a:t>Decision-Maker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effectLst/>
                          <a:latin typeface="Garamond" panose="02020404030301010803" pitchFamily="18" charset="0"/>
                        </a:rPr>
                        <a:t>Makes decision as to whether policy was violated, can be one person or a panel</a:t>
                      </a:r>
                    </a:p>
                  </a:txBody>
                  <a:tcPr/>
                </a:tc>
                <a:extLst>
                  <a:ext uri="{0D108BD9-81ED-4DB2-BD59-A6C34878D82A}">
                    <a16:rowId xmlns:a16="http://schemas.microsoft.com/office/drawing/2014/main" val="3497733469"/>
                  </a:ext>
                </a:extLst>
              </a:tr>
              <a:tr h="370840">
                <a:tc>
                  <a:txBody>
                    <a:bodyPr/>
                    <a:lstStyle/>
                    <a:p>
                      <a:r>
                        <a:rPr lang="en-US" sz="1600" b="1" dirty="0">
                          <a:solidFill>
                            <a:schemeClr val="accent1"/>
                          </a:solidFill>
                          <a:latin typeface="Garamond" panose="02020404030301010803" pitchFamily="18" charset="0"/>
                        </a:rPr>
                        <a:t>Administrative Staff</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effectLst/>
                          <a:latin typeface="Garamond" panose="02020404030301010803" pitchFamily="18" charset="0"/>
                        </a:rPr>
                        <a:t>Assists with the logistical coordination of the people, the space, technology, etc. </a:t>
                      </a:r>
                    </a:p>
                  </a:txBody>
                  <a:tcPr/>
                </a:tc>
                <a:extLst>
                  <a:ext uri="{0D108BD9-81ED-4DB2-BD59-A6C34878D82A}">
                    <a16:rowId xmlns:a16="http://schemas.microsoft.com/office/drawing/2014/main" val="4112475947"/>
                  </a:ext>
                </a:extLst>
              </a:tr>
            </a:tbl>
          </a:graphicData>
        </a:graphic>
      </p:graphicFrame>
    </p:spTree>
    <p:extLst>
      <p:ext uri="{BB962C8B-B14F-4D97-AF65-F5344CB8AC3E}">
        <p14:creationId xmlns:p14="http://schemas.microsoft.com/office/powerpoint/2010/main" val="2783648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104173"/>
            <a:ext cx="9603275" cy="1400536"/>
          </a:xfrm>
        </p:spPr>
        <p:txBody>
          <a:bodyPr>
            <a:normAutofit/>
          </a:bodyPr>
          <a:lstStyle/>
          <a:p>
            <a:r>
              <a:rPr lang="en-US" dirty="0">
                <a:latin typeface="Garamond" panose="02020404030301010803" pitchFamily="18" charset="0"/>
              </a:rPr>
              <a:t>The Long Road to the New Regulations…</a:t>
            </a:r>
          </a:p>
        </p:txBody>
      </p:sp>
      <p:sp>
        <p:nvSpPr>
          <p:cNvPr id="3" name="Content Placeholder 2"/>
          <p:cNvSpPr>
            <a:spLocks noGrp="1"/>
          </p:cNvSpPr>
          <p:nvPr>
            <p:ph idx="1"/>
          </p:nvPr>
        </p:nvSpPr>
        <p:spPr>
          <a:xfrm>
            <a:off x="1451579" y="1567543"/>
            <a:ext cx="9603275" cy="4350178"/>
          </a:xfrm>
        </p:spPr>
        <p:txBody>
          <a:bodyPr>
            <a:noAutofit/>
          </a:bodyPr>
          <a:lstStyle/>
          <a:p>
            <a:pPr marL="0" indent="0">
              <a:lnSpc>
                <a:spcPct val="100000"/>
              </a:lnSpc>
              <a:buNone/>
            </a:pPr>
            <a:endParaRPr lang="en-US" sz="1600" dirty="0"/>
          </a:p>
          <a:p>
            <a:pPr>
              <a:lnSpc>
                <a:spcPct val="100000"/>
              </a:lnSpc>
            </a:pPr>
            <a:r>
              <a:rPr lang="en-US" sz="1600" b="1" dirty="0">
                <a:latin typeface="Garamond" panose="02020404030301010803" pitchFamily="18" charset="0"/>
              </a:rPr>
              <a:t>September 22, 2017: </a:t>
            </a:r>
            <a:r>
              <a:rPr lang="en-US" sz="1600" dirty="0">
                <a:latin typeface="Garamond" panose="02020404030301010803" pitchFamily="18" charset="0"/>
              </a:rPr>
              <a:t>OCR issued:</a:t>
            </a:r>
          </a:p>
          <a:p>
            <a:pPr lvl="1">
              <a:lnSpc>
                <a:spcPct val="100000"/>
              </a:lnSpc>
            </a:pPr>
            <a:r>
              <a:rPr lang="en-US" sz="1600" dirty="0">
                <a:latin typeface="Garamond" panose="02020404030301010803" pitchFamily="18" charset="0"/>
              </a:rPr>
              <a:t>Dear Colleague Letter (“2017 DCL”) withdrawing 2011 DCL and 2014 Q&amp;A</a:t>
            </a:r>
          </a:p>
          <a:p>
            <a:pPr lvl="1">
              <a:lnSpc>
                <a:spcPct val="100000"/>
              </a:lnSpc>
            </a:pPr>
            <a:r>
              <a:rPr lang="en-US" sz="1600" dirty="0">
                <a:latin typeface="Garamond" panose="02020404030301010803" pitchFamily="18" charset="0"/>
              </a:rPr>
              <a:t>Q&amp;A on Campus Sexual Misconduct (“2017 Q&amp;A”)</a:t>
            </a:r>
          </a:p>
          <a:p>
            <a:pPr>
              <a:lnSpc>
                <a:spcPct val="100000"/>
              </a:lnSpc>
            </a:pPr>
            <a:r>
              <a:rPr lang="en-US" sz="1600" b="1" dirty="0">
                <a:latin typeface="Garamond" panose="02020404030301010803" pitchFamily="18" charset="0"/>
              </a:rPr>
              <a:t>November 16, 2018: </a:t>
            </a:r>
            <a:r>
              <a:rPr lang="en-US" sz="1600" dirty="0">
                <a:latin typeface="Garamond" panose="02020404030301010803" pitchFamily="18" charset="0"/>
              </a:rPr>
              <a:t>Proposed Regulations Posted</a:t>
            </a:r>
          </a:p>
          <a:p>
            <a:pPr lvl="1">
              <a:lnSpc>
                <a:spcPct val="100000"/>
              </a:lnSpc>
            </a:pPr>
            <a:r>
              <a:rPr lang="en-US" sz="1600" dirty="0">
                <a:latin typeface="Garamond" panose="02020404030301010803" pitchFamily="18" charset="0"/>
              </a:rPr>
              <a:t>Officially published in Federal Register later in November, 2018</a:t>
            </a:r>
          </a:p>
          <a:p>
            <a:pPr lvl="1">
              <a:lnSpc>
                <a:spcPct val="100000"/>
              </a:lnSpc>
            </a:pPr>
            <a:r>
              <a:rPr lang="en-US" sz="1600" dirty="0">
                <a:latin typeface="Garamond" panose="02020404030301010803" pitchFamily="18" charset="0"/>
              </a:rPr>
              <a:t>Fact Sheet and Summary also posted</a:t>
            </a:r>
          </a:p>
          <a:p>
            <a:pPr>
              <a:lnSpc>
                <a:spcPct val="100000"/>
              </a:lnSpc>
            </a:pPr>
            <a:r>
              <a:rPr lang="en-US" sz="1600" b="1" dirty="0">
                <a:latin typeface="Garamond" panose="02020404030301010803" pitchFamily="18" charset="0"/>
              </a:rPr>
              <a:t>May 6, 2020: </a:t>
            </a:r>
            <a:r>
              <a:rPr lang="en-US" sz="1600" dirty="0">
                <a:latin typeface="Garamond" panose="02020404030301010803" pitchFamily="18" charset="0"/>
              </a:rPr>
              <a:t>Final Regulations Posted</a:t>
            </a:r>
          </a:p>
          <a:p>
            <a:pPr lvl="1">
              <a:lnSpc>
                <a:spcPct val="100000"/>
              </a:lnSpc>
            </a:pPr>
            <a:r>
              <a:rPr lang="en-US" sz="1600" dirty="0">
                <a:latin typeface="Garamond" panose="02020404030301010803" pitchFamily="18" charset="0"/>
              </a:rPr>
              <a:t>Officially published in Federal Register May 19, 2020</a:t>
            </a:r>
          </a:p>
          <a:p>
            <a:pPr>
              <a:lnSpc>
                <a:spcPct val="100000"/>
              </a:lnSpc>
            </a:pPr>
            <a:r>
              <a:rPr lang="en-US" sz="1600" b="1" u="sng" dirty="0">
                <a:latin typeface="Garamond" panose="02020404030301010803" pitchFamily="18" charset="0"/>
              </a:rPr>
              <a:t>August 14, 2020: </a:t>
            </a:r>
            <a:r>
              <a:rPr lang="en-US" sz="1600" u="sng" dirty="0">
                <a:latin typeface="Garamond" panose="02020404030301010803" pitchFamily="18" charset="0"/>
              </a:rPr>
              <a:t>Final Regulations Effective</a:t>
            </a:r>
          </a:p>
        </p:txBody>
      </p:sp>
    </p:spTree>
    <p:extLst>
      <p:ext uri="{BB962C8B-B14F-4D97-AF65-F5344CB8AC3E}">
        <p14:creationId xmlns:p14="http://schemas.microsoft.com/office/powerpoint/2010/main" val="971605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Garamond" panose="02020404030301010803" pitchFamily="18" charset="0"/>
              </a:rPr>
              <a:t>Scope of Institutional Responsibility</a:t>
            </a:r>
          </a:p>
        </p:txBody>
      </p:sp>
      <p:sp>
        <p:nvSpPr>
          <p:cNvPr id="3" name="Content Placeholder 2"/>
          <p:cNvSpPr>
            <a:spLocks noGrp="1"/>
          </p:cNvSpPr>
          <p:nvPr>
            <p:ph idx="1"/>
          </p:nvPr>
        </p:nvSpPr>
        <p:spPr>
          <a:xfrm>
            <a:off x="2152650" y="1412111"/>
            <a:ext cx="7886700" cy="4641370"/>
          </a:xfrm>
        </p:spPr>
        <p:txBody>
          <a:bodyPr>
            <a:normAutofit/>
          </a:bodyPr>
          <a:lstStyle/>
          <a:p>
            <a:r>
              <a:rPr lang="en-US" sz="1800" dirty="0">
                <a:latin typeface="Garamond" panose="02020404030301010803" pitchFamily="18" charset="0"/>
              </a:rPr>
              <a:t>Institution </a:t>
            </a:r>
            <a:r>
              <a:rPr lang="en-US" sz="1800" u="sng" dirty="0">
                <a:solidFill>
                  <a:srgbClr val="FF0000"/>
                </a:solidFill>
                <a:latin typeface="Garamond" panose="02020404030301010803" pitchFamily="18" charset="0"/>
              </a:rPr>
              <a:t>must</a:t>
            </a:r>
            <a:r>
              <a:rPr lang="en-US" sz="1800" dirty="0">
                <a:latin typeface="Garamond" panose="02020404030301010803" pitchFamily="18" charset="0"/>
              </a:rPr>
              <a:t> respond when it has:</a:t>
            </a:r>
          </a:p>
          <a:p>
            <a:pPr marL="0" indent="0">
              <a:spcBef>
                <a:spcPts val="0"/>
              </a:spcBef>
              <a:buNone/>
            </a:pPr>
            <a:endParaRPr lang="en-US" sz="1800" dirty="0">
              <a:latin typeface="Garamond" panose="02020404030301010803" pitchFamily="18" charset="0"/>
            </a:endParaRPr>
          </a:p>
          <a:p>
            <a:pPr lvl="1">
              <a:spcBef>
                <a:spcPts val="0"/>
              </a:spcBef>
            </a:pPr>
            <a:r>
              <a:rPr lang="en-US" dirty="0">
                <a:latin typeface="Garamond" panose="02020404030301010803" pitchFamily="18" charset="0"/>
              </a:rPr>
              <a:t>“Actual knowledge” </a:t>
            </a:r>
          </a:p>
          <a:p>
            <a:pPr lvl="2">
              <a:spcBef>
                <a:spcPts val="0"/>
              </a:spcBef>
            </a:pPr>
            <a:r>
              <a:rPr lang="en-US" sz="1800" dirty="0">
                <a:latin typeface="Garamond" panose="02020404030301010803" pitchFamily="18" charset="0"/>
              </a:rPr>
              <a:t>When “an official of the recipient </a:t>
            </a:r>
            <a:r>
              <a:rPr lang="en-US" sz="1800" u="sng" dirty="0">
                <a:latin typeface="Garamond" panose="02020404030301010803" pitchFamily="18" charset="0"/>
              </a:rPr>
              <a:t>who has authority to institute corrective measures</a:t>
            </a:r>
            <a:r>
              <a:rPr lang="en-US" sz="1800" dirty="0">
                <a:latin typeface="Garamond" panose="02020404030301010803" pitchFamily="18" charset="0"/>
              </a:rPr>
              <a:t>” has notice, e.g., Title IX Coordinator</a:t>
            </a:r>
          </a:p>
          <a:p>
            <a:pPr lvl="1">
              <a:spcBef>
                <a:spcPts val="0"/>
              </a:spcBef>
            </a:pPr>
            <a:r>
              <a:rPr lang="en-US" dirty="0">
                <a:latin typeface="Garamond" panose="02020404030301010803" pitchFamily="18" charset="0"/>
              </a:rPr>
              <a:t>of “sexual harassment” (as newly defined) </a:t>
            </a:r>
          </a:p>
          <a:p>
            <a:pPr lvl="1">
              <a:spcBef>
                <a:spcPts val="0"/>
              </a:spcBef>
            </a:pPr>
            <a:r>
              <a:rPr lang="en-US" dirty="0">
                <a:latin typeface="Garamond" panose="02020404030301010803" pitchFamily="18" charset="0"/>
              </a:rPr>
              <a:t>that occurred within the school’s “education program or activity”</a:t>
            </a:r>
          </a:p>
          <a:p>
            <a:pPr lvl="2">
              <a:spcBef>
                <a:spcPts val="0"/>
              </a:spcBef>
            </a:pPr>
            <a:r>
              <a:rPr lang="en-US" sz="1800" dirty="0">
                <a:latin typeface="Garamond" panose="02020404030301010803" pitchFamily="18" charset="0"/>
              </a:rPr>
              <a:t>“includes locations, events, or circumstances over which the recipient exercised substantial control” over the respondent and the context in which the sexual harassment occurred</a:t>
            </a:r>
          </a:p>
          <a:p>
            <a:pPr lvl="2">
              <a:spcBef>
                <a:spcPts val="0"/>
              </a:spcBef>
            </a:pPr>
            <a:r>
              <a:rPr lang="en-US" sz="1800" dirty="0">
                <a:latin typeface="Garamond" panose="02020404030301010803" pitchFamily="18" charset="0"/>
              </a:rPr>
              <a:t>Fact specific inquiry focused on control, sponsorship, applicable rules, etc.</a:t>
            </a:r>
          </a:p>
          <a:p>
            <a:pPr lvl="1">
              <a:spcBef>
                <a:spcPts val="0"/>
              </a:spcBef>
            </a:pPr>
            <a:r>
              <a:rPr lang="en-US" dirty="0">
                <a:latin typeface="Garamond" panose="02020404030301010803" pitchFamily="18" charset="0"/>
              </a:rPr>
              <a:t>against a “person in the United States” (so, not in study abroad context)</a:t>
            </a:r>
          </a:p>
          <a:p>
            <a:pPr marL="342900" lvl="1" indent="0">
              <a:buNone/>
            </a:pPr>
            <a:endParaRPr lang="en-US" dirty="0"/>
          </a:p>
          <a:p>
            <a:pPr marL="342900" lvl="1" indent="0">
              <a:buNone/>
            </a:pPr>
            <a:endParaRPr lang="en-US" dirty="0"/>
          </a:p>
        </p:txBody>
      </p:sp>
    </p:spTree>
    <p:extLst>
      <p:ext uri="{BB962C8B-B14F-4D97-AF65-F5344CB8AC3E}">
        <p14:creationId xmlns:p14="http://schemas.microsoft.com/office/powerpoint/2010/main" val="131382675"/>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4161</TotalTime>
  <Words>4163</Words>
  <Application>Microsoft Macintosh PowerPoint</Application>
  <PresentationFormat>Widescreen</PresentationFormat>
  <Paragraphs>345</Paragraphs>
  <Slides>71</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71</vt:i4>
      </vt:variant>
    </vt:vector>
  </HeadingPairs>
  <TitlesOfParts>
    <vt:vector size="79" baseType="lpstr">
      <vt:lpstr>Arial</vt:lpstr>
      <vt:lpstr>Calibri</vt:lpstr>
      <vt:lpstr>Courier New</vt:lpstr>
      <vt:lpstr>Garamond</vt:lpstr>
      <vt:lpstr>Gill Sans MT</vt:lpstr>
      <vt:lpstr>Noto Sans Symbols</vt:lpstr>
      <vt:lpstr>Wingdings</vt:lpstr>
      <vt:lpstr>Gallery</vt:lpstr>
      <vt:lpstr>Columbia University Title IX Investigator training 2022-23</vt:lpstr>
      <vt:lpstr>Topics for Discussion</vt:lpstr>
      <vt:lpstr>How did we get here?</vt:lpstr>
      <vt:lpstr>PowerPoint Presentation</vt:lpstr>
      <vt:lpstr>PowerPoint Presentation</vt:lpstr>
      <vt:lpstr>What’s Next? She’s GONE, But her rules are still  here!!  (limits on jurisdiction and increased procedural rights) </vt:lpstr>
      <vt:lpstr>PowerPoint Presentation</vt:lpstr>
      <vt:lpstr>The Long Road to the New Regulations…</vt:lpstr>
      <vt:lpstr>Scope of Institutional Responsibility</vt:lpstr>
      <vt:lpstr>School’s “education program or activity”</vt:lpstr>
      <vt:lpstr>School’s “education program or activity”</vt:lpstr>
      <vt:lpstr>School’s “education program or activity”</vt:lpstr>
      <vt:lpstr>Title IX Sexual Harassment  Prohibited “sexual harassment” </vt:lpstr>
      <vt:lpstr>Title IX Sexual Harassment</vt:lpstr>
      <vt:lpstr>Presumption:  Respondents Not responsible</vt:lpstr>
      <vt:lpstr>Procedural Changes</vt:lpstr>
      <vt:lpstr>Procedural Changes</vt:lpstr>
      <vt:lpstr>Procedural Changes</vt:lpstr>
      <vt:lpstr>Informal Resolution possible in all cases.</vt:lpstr>
      <vt:lpstr>PowerPoint Presentation</vt:lpstr>
      <vt:lpstr>Focus on Conduct, Not Gender</vt:lpstr>
      <vt:lpstr>PowerPoint Presentation</vt:lpstr>
      <vt:lpstr>PowerPoint Presentation</vt:lpstr>
      <vt:lpstr>Impartiality: Avoiding Prejudgment and Bias</vt:lpstr>
      <vt:lpstr>Impartiality: Avoiding Prejudgment and Bias</vt:lpstr>
      <vt:lpstr>Impartiality: Avoiding Prejudgment and Bias</vt:lpstr>
      <vt:lpstr>Impartiality: Avoiding Prejudgment and Bias</vt:lpstr>
      <vt:lpstr>Impartiality: Avoiding Prejudgment and Bias</vt:lpstr>
      <vt:lpstr>Impartiality: Avoiding Prejudgment and Bias</vt:lpstr>
      <vt:lpstr>Impartiality: Avoiding Prejudgment, Bias, and Conflicts of Interest</vt:lpstr>
      <vt:lpstr>PowerPoint Presentation</vt:lpstr>
      <vt:lpstr>“Directly Related” Evidence</vt:lpstr>
      <vt:lpstr>“Directly Related” Evidence</vt:lpstr>
      <vt:lpstr>“Directly Related” Evidence</vt:lpstr>
      <vt:lpstr>“Relevant” Evidence</vt:lpstr>
      <vt:lpstr>“Relevant” Evidence</vt:lpstr>
      <vt:lpstr>Evidence That is Not “Relevant”</vt:lpstr>
      <vt:lpstr>Evidence That is Not “Relevant”</vt:lpstr>
      <vt:lpstr>PowerPoint Presentation</vt:lpstr>
      <vt:lpstr>What category of evidence do we put into the report?</vt:lpstr>
      <vt:lpstr>Evidence Review Timeline  The Parties are Provided:    </vt:lpstr>
      <vt:lpstr>How do we organize this for evidence review?</vt:lpstr>
      <vt:lpstr>Summarizing “Relevant” Evidence</vt:lpstr>
      <vt:lpstr>Investigative Reports</vt:lpstr>
      <vt:lpstr>Investigative Reports</vt:lpstr>
      <vt:lpstr>Recommendations Regarding Responsibility?</vt:lpstr>
      <vt:lpstr>PowerPoint Presentation</vt:lpstr>
      <vt:lpstr>Traditional Interview Techniques</vt:lpstr>
      <vt:lpstr>“Malleability of Memory”</vt:lpstr>
      <vt:lpstr>“Creating False Memories”</vt:lpstr>
      <vt:lpstr>“Creating False Memories”</vt:lpstr>
      <vt:lpstr>“The Cognitive Interview” (1992)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Interviewing for Clarification</vt:lpstr>
      <vt:lpstr>PowerPoint Presentation</vt:lpstr>
      <vt:lpstr>PowerPoint Presentation</vt:lpstr>
      <vt:lpstr>PowerPoint Presentation</vt:lpstr>
      <vt:lpstr>Title IX Hearings….summary but for another day…</vt:lpstr>
      <vt:lpstr>Decision-maker Role</vt:lpstr>
      <vt:lpstr>HEARING PARTICIPANTS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Columbia University Title IX Investigator training 2022-23</dc:title>
  <dc:creator>Melanie Soberal</dc:creator>
  <cp:lastModifiedBy> </cp:lastModifiedBy>
  <cp:revision>16</cp:revision>
  <dcterms:created xsi:type="dcterms:W3CDTF">2023-03-11T14:47:42Z</dcterms:created>
  <dcterms:modified xsi:type="dcterms:W3CDTF">2023-03-15T15:29:31Z</dcterms:modified>
</cp:coreProperties>
</file>