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257" r:id="rId2"/>
    <p:sldId id="258" r:id="rId3"/>
    <p:sldId id="259" r:id="rId4"/>
    <p:sldId id="2188" r:id="rId5"/>
    <p:sldId id="2189" r:id="rId6"/>
    <p:sldId id="533" r:id="rId7"/>
    <p:sldId id="260" r:id="rId8"/>
    <p:sldId id="261" r:id="rId9"/>
    <p:sldId id="262" r:id="rId10"/>
    <p:sldId id="263" r:id="rId11"/>
    <p:sldId id="310" r:id="rId12"/>
    <p:sldId id="619" r:id="rId13"/>
    <p:sldId id="361" r:id="rId14"/>
    <p:sldId id="635" r:id="rId15"/>
    <p:sldId id="576" r:id="rId16"/>
    <p:sldId id="636" r:id="rId17"/>
    <p:sldId id="267" r:id="rId18"/>
    <p:sldId id="270" r:id="rId19"/>
    <p:sldId id="271" r:id="rId20"/>
    <p:sldId id="272" r:id="rId21"/>
    <p:sldId id="273" r:id="rId22"/>
    <p:sldId id="527" r:id="rId23"/>
    <p:sldId id="274" r:id="rId24"/>
    <p:sldId id="275" r:id="rId25"/>
    <p:sldId id="276" r:id="rId26"/>
    <p:sldId id="311" r:id="rId27"/>
    <p:sldId id="528" r:id="rId28"/>
    <p:sldId id="2185" r:id="rId29"/>
    <p:sldId id="610" r:id="rId30"/>
    <p:sldId id="666" r:id="rId31"/>
    <p:sldId id="667" r:id="rId32"/>
    <p:sldId id="578" r:id="rId33"/>
    <p:sldId id="606" r:id="rId34"/>
    <p:sldId id="596" r:id="rId35"/>
    <p:sldId id="2193" r:id="rId36"/>
    <p:sldId id="2190" r:id="rId37"/>
    <p:sldId id="2191" r:id="rId38"/>
    <p:sldId id="2192" r:id="rId39"/>
    <p:sldId id="2213" r:id="rId40"/>
    <p:sldId id="505" r:id="rId41"/>
    <p:sldId id="2199" r:id="rId42"/>
    <p:sldId id="339" r:id="rId43"/>
    <p:sldId id="2200" r:id="rId44"/>
    <p:sldId id="2212" r:id="rId45"/>
    <p:sldId id="498" r:id="rId46"/>
    <p:sldId id="497" r:id="rId47"/>
    <p:sldId id="2214" r:id="rId48"/>
    <p:sldId id="2215" r:id="rId49"/>
    <p:sldId id="2216" r:id="rId50"/>
    <p:sldId id="265" r:id="rId51"/>
    <p:sldId id="2217" r:id="rId52"/>
    <p:sldId id="305" r:id="rId53"/>
    <p:sldId id="2224" r:id="rId54"/>
    <p:sldId id="30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6098"/>
  </p:normalViewPr>
  <p:slideViewPr>
    <p:cSldViewPr snapToGrid="0">
      <p:cViewPr varScale="1">
        <p:scale>
          <a:sx n="115" d="100"/>
          <a:sy n="115" d="100"/>
        </p:scale>
        <p:origin x="57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8555E-8802-7948-B297-537C355D277F}" type="datetimeFigureOut">
              <a:rPr lang="en-US" smtClean="0"/>
              <a:t>9/19/23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36214-BAB1-614D-A367-785559C597B0}" type="slidenum">
              <a:rPr lang="en-US" smtClean="0"/>
              <a:t>‹#›</a:t>
            </a:fld>
            <a:endParaRPr lang="en-US"/>
          </a:p>
        </p:txBody>
      </p:sp>
    </p:spTree>
    <p:extLst>
      <p:ext uri="{BB962C8B-B14F-4D97-AF65-F5344CB8AC3E}">
        <p14:creationId xmlns:p14="http://schemas.microsoft.com/office/powerpoint/2010/main" val="1745916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Introduction: each presenter introduce self, SCCS and EOAA and what each does.</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This is the point where we normally give the sensitivity trigger warning.   </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What I am going to do today is:</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Fly through a brief overview of our policy and what we normally tell students and other staff.  I’m not going to get too wrapped up in definitions of sexual assault.  </a:t>
            </a:r>
            <a:endParaRPr dirty="0"/>
          </a:p>
          <a:p>
            <a:pPr marL="228600" lvl="0" indent="-228600" algn="l" rtl="0">
              <a:lnSpc>
                <a:spcPct val="100000"/>
              </a:lnSpc>
              <a:spcBef>
                <a:spcPts val="0"/>
              </a:spcBef>
              <a:spcAft>
                <a:spcPts val="0"/>
              </a:spcAft>
              <a:buClr>
                <a:schemeClr val="dk1"/>
              </a:buClr>
              <a:buSzPts val="1200"/>
              <a:buFont typeface="Calibri"/>
              <a:buAutoNum type="alphaLcPeriod"/>
            </a:pPr>
            <a:r>
              <a:rPr lang="en-US" dirty="0"/>
              <a:t>What I want to do is take you through a bit of what happens when we get a report.  We are going to stress the case management function, but we will talk a bit about the actual investigation without getting into the weeds.</a:t>
            </a:r>
            <a:endParaRPr dirty="0"/>
          </a:p>
          <a:p>
            <a:pPr marL="0" lvl="0" indent="0" algn="l" rtl="0">
              <a:lnSpc>
                <a:spcPct val="100000"/>
              </a:lnSpc>
              <a:spcBef>
                <a:spcPts val="0"/>
              </a:spcBef>
              <a:spcAft>
                <a:spcPts val="0"/>
              </a:spcAft>
              <a:buClr>
                <a:schemeClr val="dk1"/>
              </a:buClr>
              <a:buSzPts val="1400"/>
              <a:buFont typeface="Calibri"/>
              <a:buNone/>
            </a:pPr>
            <a:r>
              <a:rPr lang="en-US" dirty="0"/>
              <a:t>c.   Discuss discrimination and harassment at Columbia and EOAA’s Role</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58" name="Google Shape;5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54904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80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“Gender-Based Misconduct” – it may sound a bit more vague than “Sexual Violence Response” ……what exactly does that mean? The term “gender-based misconduct” is an umbrella term, and in the next slide we’re going to review the  various definitions so that you have a sense of the type of behaviors we’re investigating in our office. </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The Policy applies to all student affiliates of Columbia University, whether they are studying here on the Morningside Heights Campus, or they’re studying abroad in China. As long as you’re an affiliated student of this University, you are covered under this Policy.</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Gender-based misconduct can occur among individuals regardless of their relationship status/duration, their gender identity, or their particular racial or other protected identifying class.</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49" name="Google Shape;1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0081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1" name="Google Shape;1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5654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Arial"/>
                <a:ea typeface="Arial"/>
                <a:cs typeface="Arial"/>
                <a:sym typeface="Arial"/>
              </a:rPr>
              <a:t>You may want to stress the difference in sexual intercourse definition from what they may know or understand – Columbia’s Policy definition is more expansive and broad than other legal definitions you may be familiar with. </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77" name="Google Shape;17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73057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Consent is the backbone of our policy. This is our policy definition of consent, consistent with NYS law.</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Columbia implemented an affirmative consent requirement before this recent legislation, it has simply now been codified for all institutions of higher education that receive state funds and directly incorporated (word-for-word) into our Policy.</a:t>
            </a:r>
            <a:endParaRPr dirty="0"/>
          </a:p>
          <a:p>
            <a:pPr marL="171450" lvl="0" indent="-171450" algn="l" rtl="0">
              <a:lnSpc>
                <a:spcPct val="100000"/>
              </a:lnSpc>
              <a:spcBef>
                <a:spcPts val="0"/>
              </a:spcBef>
              <a:spcAft>
                <a:spcPts val="0"/>
              </a:spcAft>
              <a:buClr>
                <a:schemeClr val="dk1"/>
              </a:buClr>
              <a:buSzPts val="1200"/>
              <a:buFont typeface="Arial"/>
              <a:buChar char="•"/>
            </a:pPr>
            <a:r>
              <a:rPr lang="en-US" dirty="0">
                <a:latin typeface="Arial"/>
                <a:ea typeface="Arial"/>
                <a:cs typeface="Arial"/>
                <a:sym typeface="Arial"/>
              </a:rPr>
              <a:t>Marjy will talk about this more in next presentation</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84" name="Google Shape;18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4219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CLICK FOR TEXT TO APPEAR</a:t>
            </a:r>
            <a:br>
              <a:rPr lang="en-US" dirty="0"/>
            </a:br>
            <a:endParaRPr dirty="0"/>
          </a:p>
          <a:p>
            <a:pPr marL="0" lvl="0" indent="0" algn="l" rtl="0">
              <a:lnSpc>
                <a:spcPct val="100000"/>
              </a:lnSpc>
              <a:spcBef>
                <a:spcPts val="0"/>
              </a:spcBef>
              <a:spcAft>
                <a:spcPts val="0"/>
              </a:spcAft>
              <a:buClr>
                <a:schemeClr val="dk1"/>
              </a:buClr>
              <a:buSzPts val="1400"/>
              <a:buFont typeface="Calibri"/>
              <a:buNone/>
            </a:pPr>
            <a:r>
              <a:rPr lang="en-US" dirty="0"/>
              <a:t>Ask for definition from group:  difference between intoxication, incapacitation, and black out.  It is a spectrum.</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“Out cold” on the one end and “totally fine” on the other</a:t>
            </a:r>
            <a:endParaRPr dirty="0"/>
          </a:p>
          <a:p>
            <a:pPr marL="0" lvl="0" indent="0" algn="l" rtl="0">
              <a:lnSpc>
                <a:spcPct val="100000"/>
              </a:lnSpc>
              <a:spcBef>
                <a:spcPts val="0"/>
              </a:spcBef>
              <a:spcAft>
                <a:spcPts val="0"/>
              </a:spcAft>
              <a:buClr>
                <a:schemeClr val="dk1"/>
              </a:buClr>
              <a:buSzPts val="1400"/>
              <a:buFont typeface="Calibri"/>
              <a:buNone/>
            </a:pPr>
            <a:r>
              <a:rPr lang="en-US" dirty="0"/>
              <a:t>Where is the line between the two?</a:t>
            </a:r>
            <a:endParaRPr dirty="0"/>
          </a:p>
          <a:p>
            <a:pPr marL="0" lvl="0" indent="0" algn="l" rtl="0">
              <a:lnSpc>
                <a:spcPct val="100000"/>
              </a:lnSpc>
              <a:spcBef>
                <a:spcPts val="0"/>
              </a:spcBef>
              <a:spcAft>
                <a:spcPts val="0"/>
              </a:spcAft>
              <a:buClr>
                <a:schemeClr val="dk1"/>
              </a:buClr>
              <a:buSzPts val="1400"/>
              <a:buFont typeface="Calibri"/>
              <a:buNone/>
            </a:pPr>
            <a:r>
              <a:rPr lang="en-US" dirty="0"/>
              <a:t>How about on verge of losing consciousness?</a:t>
            </a:r>
            <a:endParaRPr dirty="0"/>
          </a:p>
          <a:p>
            <a:pPr marL="0" lvl="0" indent="0" algn="l" rtl="0">
              <a:lnSpc>
                <a:spcPct val="100000"/>
              </a:lnSpc>
              <a:spcBef>
                <a:spcPts val="0"/>
              </a:spcBef>
              <a:spcAft>
                <a:spcPts val="0"/>
              </a:spcAft>
              <a:buClr>
                <a:schemeClr val="dk1"/>
              </a:buClr>
              <a:buSzPts val="1400"/>
              <a:buFont typeface="Calibri"/>
              <a:buNone/>
            </a:pPr>
            <a:r>
              <a:rPr lang="en-US" dirty="0"/>
              <a:t>How about enough drinks to be a little “high”?</a:t>
            </a:r>
            <a:endParaRPr dirty="0"/>
          </a:p>
          <a:p>
            <a:pPr marL="0" lvl="0" indent="0" algn="l" rtl="0">
              <a:lnSpc>
                <a:spcPct val="100000"/>
              </a:lnSpc>
              <a:spcBef>
                <a:spcPts val="0"/>
              </a:spcBef>
              <a:spcAft>
                <a:spcPts val="0"/>
              </a:spcAft>
              <a:buClr>
                <a:schemeClr val="dk1"/>
              </a:buClr>
              <a:buSzPts val="1400"/>
              <a:buFont typeface="Calibri"/>
              <a:buNone/>
            </a:pPr>
            <a:r>
              <a:rPr lang="en-US" dirty="0"/>
              <a:t>When does impaired judgment become incapacitation?</a:t>
            </a:r>
            <a:endParaRPr dirty="0"/>
          </a:p>
          <a:p>
            <a:pPr marL="0" lvl="0" indent="0" algn="l" rtl="0">
              <a:lnSpc>
                <a:spcPct val="100000"/>
              </a:lnSpc>
              <a:spcBef>
                <a:spcPts val="0"/>
              </a:spcBef>
              <a:spcAft>
                <a:spcPts val="0"/>
              </a:spcAft>
              <a:buClr>
                <a:schemeClr val="dk1"/>
              </a:buClr>
              <a:buSzPts val="1400"/>
              <a:buFont typeface="Calibri"/>
              <a:buNone/>
            </a:pPr>
            <a:r>
              <a:rPr lang="en-US" dirty="0"/>
              <a:t>Is it when you are “legally” intoxicated, i.e., over .08 BAC?</a:t>
            </a:r>
            <a:endParaRPr dirty="0"/>
          </a:p>
          <a:p>
            <a:pPr marL="0" lvl="0" indent="0" algn="l" rtl="0">
              <a:lnSpc>
                <a:spcPct val="100000"/>
              </a:lnSpc>
              <a:spcBef>
                <a:spcPts val="0"/>
              </a:spcBef>
              <a:spcAft>
                <a:spcPts val="0"/>
              </a:spcAft>
              <a:buClr>
                <a:schemeClr val="dk1"/>
              </a:buClr>
              <a:buSzPts val="1400"/>
              <a:buFont typeface="Calibri"/>
              <a:buNone/>
            </a:pPr>
            <a:r>
              <a:rPr lang="en-US" dirty="0"/>
              <a:t>Intoxication is not the same thing as incapacitation</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92" name="Google Shape;19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48577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Ask for definition from group:  difference</a:t>
            </a:r>
            <a:r>
              <a:rPr lang="en-US" baseline="0" dirty="0">
                <a:solidFill>
                  <a:srgbClr val="000000"/>
                </a:solidFill>
                <a:ea typeface="ＭＳ Ｐゴシック" pitchFamily="-111" charset="-128"/>
              </a:rPr>
              <a:t> between intoxication, incapacitation, and black out.  It is a spectrum.</a:t>
            </a:r>
          </a:p>
          <a:p>
            <a:pPr marL="359971" indent="-359971" fontAlgn="base">
              <a:spcBef>
                <a:spcPct val="0"/>
              </a:spcBef>
              <a:spcAft>
                <a:spcPts val="3150"/>
              </a:spcAft>
              <a:buFont typeface="Wingdings" panose="05000000000000000000" pitchFamily="2" charset="2"/>
              <a:buChar char="§"/>
              <a:defRPr/>
            </a:pPr>
            <a:endParaRPr lang="en-US" baseline="0" dirty="0">
              <a:solidFill>
                <a:srgbClr val="000000"/>
              </a:solidFill>
              <a:ea typeface="ＭＳ Ｐゴシック" pitchFamily="-111" charset="-128"/>
            </a:endParaRP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“Out cold” on the one end and “totally fine” on the other</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Where is the line between the two?</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How about on verge of losing consciousness?</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How about enough drinks to be a little “high”?</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When does impaired judgment become incapacitation?</a:t>
            </a:r>
          </a:p>
          <a:p>
            <a:pPr marL="359971" indent="-359971" fontAlgn="base">
              <a:spcBef>
                <a:spcPct val="0"/>
              </a:spcBef>
              <a:spcAft>
                <a:spcPts val="3150"/>
              </a:spcAft>
              <a:buFont typeface="Wingdings" panose="05000000000000000000" pitchFamily="2" charset="2"/>
              <a:buChar char="§"/>
              <a:defRPr/>
            </a:pPr>
            <a:r>
              <a:rPr lang="en-US" dirty="0">
                <a:solidFill>
                  <a:srgbClr val="000000"/>
                </a:solidFill>
                <a:ea typeface="ＭＳ Ｐゴシック" pitchFamily="-111" charset="-128"/>
              </a:rPr>
              <a:t>Is it when you are “legally” intoxicated, i.e., over .08 BAC?</a:t>
            </a:r>
          </a:p>
          <a:p>
            <a:pPr marL="359971" indent="-359971" fontAlgn="base">
              <a:spcBef>
                <a:spcPct val="0"/>
              </a:spcBef>
              <a:spcAft>
                <a:spcPts val="3150"/>
              </a:spcAft>
              <a:buFont typeface="Wingdings" panose="05000000000000000000" pitchFamily="2" charset="2"/>
              <a:buChar char="§"/>
              <a:defRPr/>
            </a:pPr>
            <a:r>
              <a:rPr lang="en-US" b="1" u="sng" dirty="0">
                <a:solidFill>
                  <a:srgbClr val="000000"/>
                </a:solidFill>
                <a:ea typeface="ＭＳ Ｐゴシック" pitchFamily="-111" charset="-128"/>
              </a:rPr>
              <a:t>Intoxication is not the same thing as incapacitation</a:t>
            </a:r>
          </a:p>
          <a:p>
            <a:endParaRPr lang="en-US" dirty="0"/>
          </a:p>
        </p:txBody>
      </p:sp>
      <p:sp>
        <p:nvSpPr>
          <p:cNvPr id="4" name="Slide Number Placeholder 3"/>
          <p:cNvSpPr>
            <a:spLocks noGrp="1"/>
          </p:cNvSpPr>
          <p:nvPr>
            <p:ph type="sldNum" sz="quarter" idx="10"/>
          </p:nvPr>
        </p:nvSpPr>
        <p:spPr/>
        <p:txBody>
          <a:bodyPr/>
          <a:lstStyle/>
          <a:p>
            <a:pPr marL="0" marR="0" lvl="0" indent="0" algn="l" defTabSz="931774" rtl="0" eaLnBrk="1" fontAlgn="auto" latinLnBrk="0" hangingPunct="1">
              <a:lnSpc>
                <a:spcPct val="100000"/>
              </a:lnSpc>
              <a:spcBef>
                <a:spcPts val="0"/>
              </a:spcBef>
              <a:spcAft>
                <a:spcPts val="0"/>
              </a:spcAft>
              <a:buClr>
                <a:srgbClr val="000000"/>
              </a:buClr>
              <a:buSzTx/>
              <a:buFont typeface="Arial"/>
              <a:buNone/>
              <a:tabLst/>
              <a:defRPr/>
            </a:pPr>
            <a:fld id="{984FE45B-A17D-4940-8ECF-D28740E96AF6}" type="slidenum">
              <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rPr>
              <a:pPr marL="0" marR="0" lvl="0" indent="0" algn="l" defTabSz="931774"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730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CLICK FOR TEXT TO APPEAR</a:t>
            </a:r>
            <a:br>
              <a:rPr lang="en-US" dirty="0"/>
            </a:br>
            <a:endParaRPr dirty="0"/>
          </a:p>
          <a:p>
            <a:pPr marL="0" lvl="0" indent="0" algn="l" rtl="0">
              <a:lnSpc>
                <a:spcPct val="100000"/>
              </a:lnSpc>
              <a:spcBef>
                <a:spcPts val="0"/>
              </a:spcBef>
              <a:spcAft>
                <a:spcPts val="0"/>
              </a:spcAft>
              <a:buClr>
                <a:schemeClr val="dk1"/>
              </a:buClr>
              <a:buSzPts val="1400"/>
              <a:buFont typeface="Calibri"/>
              <a:buNone/>
            </a:pPr>
            <a:r>
              <a:rPr lang="en-US" dirty="0"/>
              <a:t>Ask for definition from group:  difference between intoxication, incapacitation, and black out.  It is a spectrum.</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r>
              <a:rPr lang="en-US" dirty="0"/>
              <a:t>“Out cold” on the one end and “totally fine” on the other</a:t>
            </a:r>
            <a:endParaRPr dirty="0"/>
          </a:p>
          <a:p>
            <a:pPr marL="0" lvl="0" indent="0" algn="l" rtl="0">
              <a:lnSpc>
                <a:spcPct val="100000"/>
              </a:lnSpc>
              <a:spcBef>
                <a:spcPts val="0"/>
              </a:spcBef>
              <a:spcAft>
                <a:spcPts val="0"/>
              </a:spcAft>
              <a:buClr>
                <a:schemeClr val="dk1"/>
              </a:buClr>
              <a:buSzPts val="1400"/>
              <a:buFont typeface="Calibri"/>
              <a:buNone/>
            </a:pPr>
            <a:r>
              <a:rPr lang="en-US" dirty="0"/>
              <a:t>Where is the line between the two?</a:t>
            </a:r>
            <a:endParaRPr dirty="0"/>
          </a:p>
          <a:p>
            <a:pPr marL="0" lvl="0" indent="0" algn="l" rtl="0">
              <a:lnSpc>
                <a:spcPct val="100000"/>
              </a:lnSpc>
              <a:spcBef>
                <a:spcPts val="0"/>
              </a:spcBef>
              <a:spcAft>
                <a:spcPts val="0"/>
              </a:spcAft>
              <a:buClr>
                <a:schemeClr val="dk1"/>
              </a:buClr>
              <a:buSzPts val="1400"/>
              <a:buFont typeface="Calibri"/>
              <a:buNone/>
            </a:pPr>
            <a:r>
              <a:rPr lang="en-US" dirty="0"/>
              <a:t>How about on verge of losing consciousness?</a:t>
            </a:r>
            <a:endParaRPr dirty="0"/>
          </a:p>
          <a:p>
            <a:pPr marL="0" lvl="0" indent="0" algn="l" rtl="0">
              <a:lnSpc>
                <a:spcPct val="100000"/>
              </a:lnSpc>
              <a:spcBef>
                <a:spcPts val="0"/>
              </a:spcBef>
              <a:spcAft>
                <a:spcPts val="0"/>
              </a:spcAft>
              <a:buClr>
                <a:schemeClr val="dk1"/>
              </a:buClr>
              <a:buSzPts val="1400"/>
              <a:buFont typeface="Calibri"/>
              <a:buNone/>
            </a:pPr>
            <a:r>
              <a:rPr lang="en-US" dirty="0"/>
              <a:t>How about enough drinks to be a little “high”?</a:t>
            </a:r>
            <a:endParaRPr dirty="0"/>
          </a:p>
          <a:p>
            <a:pPr marL="0" lvl="0" indent="0" algn="l" rtl="0">
              <a:lnSpc>
                <a:spcPct val="100000"/>
              </a:lnSpc>
              <a:spcBef>
                <a:spcPts val="0"/>
              </a:spcBef>
              <a:spcAft>
                <a:spcPts val="0"/>
              </a:spcAft>
              <a:buClr>
                <a:schemeClr val="dk1"/>
              </a:buClr>
              <a:buSzPts val="1400"/>
              <a:buFont typeface="Calibri"/>
              <a:buNone/>
            </a:pPr>
            <a:r>
              <a:rPr lang="en-US" dirty="0"/>
              <a:t>When does impaired judgment become incapacitation?</a:t>
            </a:r>
            <a:endParaRPr dirty="0"/>
          </a:p>
          <a:p>
            <a:pPr marL="0" lvl="0" indent="0" algn="l" rtl="0">
              <a:lnSpc>
                <a:spcPct val="100000"/>
              </a:lnSpc>
              <a:spcBef>
                <a:spcPts val="0"/>
              </a:spcBef>
              <a:spcAft>
                <a:spcPts val="0"/>
              </a:spcAft>
              <a:buClr>
                <a:schemeClr val="dk1"/>
              </a:buClr>
              <a:buSzPts val="1400"/>
              <a:buFont typeface="Calibri"/>
              <a:buNone/>
            </a:pPr>
            <a:r>
              <a:rPr lang="en-US" dirty="0"/>
              <a:t>Is it when you are “legally” intoxicated, i.e., over .08 BAC?</a:t>
            </a:r>
            <a:endParaRPr dirty="0"/>
          </a:p>
          <a:p>
            <a:pPr marL="0" lvl="0" indent="0" algn="l" rtl="0">
              <a:lnSpc>
                <a:spcPct val="100000"/>
              </a:lnSpc>
              <a:spcBef>
                <a:spcPts val="0"/>
              </a:spcBef>
              <a:spcAft>
                <a:spcPts val="0"/>
              </a:spcAft>
              <a:buClr>
                <a:schemeClr val="dk1"/>
              </a:buClr>
              <a:buSzPts val="1400"/>
              <a:buFont typeface="Calibri"/>
              <a:buNone/>
            </a:pPr>
            <a:r>
              <a:rPr lang="en-US" dirty="0"/>
              <a:t>Intoxication is not the same thing as incapacitation</a:t>
            </a:r>
            <a:endParaRPr dirty="0"/>
          </a:p>
          <a:p>
            <a:pPr marL="0" lvl="0" indent="0" algn="l" rtl="0">
              <a:lnSpc>
                <a:spcPct val="100000"/>
              </a:lnSpc>
              <a:spcBef>
                <a:spcPts val="0"/>
              </a:spcBef>
              <a:spcAft>
                <a:spcPts val="0"/>
              </a:spcAft>
              <a:buClr>
                <a:schemeClr val="dk1"/>
              </a:buClr>
              <a:buSzPts val="1400"/>
              <a:buFont typeface="Calibri"/>
              <a:buNone/>
            </a:pP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99" name="Google Shape;19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73785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5" name="Google Shape;20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6832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3" name="Google Shape;21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302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Speaker should insert own bio, and give warnings that some material covered in this presentation could be upsetting…so feel free to leave if you need to.</a:t>
            </a:r>
            <a:endParaRPr dirty="0"/>
          </a:p>
        </p:txBody>
      </p:sp>
      <p:sp>
        <p:nvSpPr>
          <p:cNvPr id="65" name="Google Shape;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90981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45A5D-0658-6046-B87A-927118AF8138}" type="slidenum">
              <a:rPr lang="en-US" smtClean="0"/>
              <a:t>48</a:t>
            </a:fld>
            <a:endParaRPr lang="en-US" dirty="0"/>
          </a:p>
        </p:txBody>
      </p:sp>
    </p:spTree>
    <p:extLst>
      <p:ext uri="{BB962C8B-B14F-4D97-AF65-F5344CB8AC3E}">
        <p14:creationId xmlns:p14="http://schemas.microsoft.com/office/powerpoint/2010/main" val="2823010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45A5D-0658-6046-B87A-927118AF8138}" type="slidenum">
              <a:rPr lang="en-US" smtClean="0"/>
              <a:t>49</a:t>
            </a:fld>
            <a:endParaRPr lang="en-US" dirty="0"/>
          </a:p>
        </p:txBody>
      </p:sp>
    </p:spTree>
    <p:extLst>
      <p:ext uri="{BB962C8B-B14F-4D97-AF65-F5344CB8AC3E}">
        <p14:creationId xmlns:p14="http://schemas.microsoft.com/office/powerpoint/2010/main" val="1823462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45A5D-0658-6046-B87A-927118AF8138}" type="slidenum">
              <a:rPr lang="en-US" smtClean="0"/>
              <a:t>50</a:t>
            </a:fld>
            <a:endParaRPr lang="en-US" dirty="0"/>
          </a:p>
        </p:txBody>
      </p:sp>
    </p:spTree>
    <p:extLst>
      <p:ext uri="{BB962C8B-B14F-4D97-AF65-F5344CB8AC3E}">
        <p14:creationId xmlns:p14="http://schemas.microsoft.com/office/powerpoint/2010/main" val="2285032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45A5D-0658-6046-B87A-927118AF8138}" type="slidenum">
              <a:rPr lang="en-US" smtClean="0"/>
              <a:t>51</a:t>
            </a:fld>
            <a:endParaRPr lang="en-US" dirty="0"/>
          </a:p>
        </p:txBody>
      </p:sp>
    </p:spTree>
    <p:extLst>
      <p:ext uri="{BB962C8B-B14F-4D97-AF65-F5344CB8AC3E}">
        <p14:creationId xmlns:p14="http://schemas.microsoft.com/office/powerpoint/2010/main" val="3244926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rial"/>
                <a:ea typeface="Arial"/>
                <a:cs typeface="Arial"/>
                <a:sym typeface="Arial"/>
              </a:rPr>
              <a:t>Consent is the backbone of our policy. This is our policy definition of consent, consistent with NYS law.</a:t>
            </a:r>
            <a:endParaRPr lang="en-US" dirty="0"/>
          </a:p>
          <a:p>
            <a:endParaRPr lang="en-US" dirty="0"/>
          </a:p>
        </p:txBody>
      </p:sp>
      <p:sp>
        <p:nvSpPr>
          <p:cNvPr id="4" name="Slide Number Placeholder 3"/>
          <p:cNvSpPr>
            <a:spLocks noGrp="1"/>
          </p:cNvSpPr>
          <p:nvPr>
            <p:ph type="sldNum" sz="quarter" idx="5"/>
          </p:nvPr>
        </p:nvSpPr>
        <p:spPr/>
        <p:txBody>
          <a:bodyPr/>
          <a:lstStyle/>
          <a:p>
            <a:fld id="{82A45A5D-0658-6046-B87A-927118AF8138}" type="slidenum">
              <a:rPr lang="en-US" smtClean="0"/>
              <a:t>52</a:t>
            </a:fld>
            <a:endParaRPr lang="en-US" dirty="0"/>
          </a:p>
        </p:txBody>
      </p:sp>
    </p:spTree>
    <p:extLst>
      <p:ext uri="{BB962C8B-B14F-4D97-AF65-F5344CB8AC3E}">
        <p14:creationId xmlns:p14="http://schemas.microsoft.com/office/powerpoint/2010/main" val="3545735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45A5D-0658-6046-B87A-927118AF8138}" type="slidenum">
              <a:rPr lang="en-US" smtClean="0"/>
              <a:t>53</a:t>
            </a:fld>
            <a:endParaRPr lang="en-US" dirty="0"/>
          </a:p>
        </p:txBody>
      </p:sp>
    </p:spTree>
    <p:extLst>
      <p:ext uri="{BB962C8B-B14F-4D97-AF65-F5344CB8AC3E}">
        <p14:creationId xmlns:p14="http://schemas.microsoft.com/office/powerpoint/2010/main" val="411804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A very brief overview of our policy.</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Mostly I want to talk about  what happens when we receive a report</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dirty="0"/>
          </a:p>
        </p:txBody>
      </p:sp>
      <p:sp>
        <p:nvSpPr>
          <p:cNvPr id="74" name="Google Shape;7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2854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0" name="Google Shape;8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64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Most will say gender equity in sports…which is still true.  But now T9 has been re-interpreted to define discrimination as the creation of a hostile educational environment, when there is sexual violence, sexual harassment or dating or dv, or stalking…if any of these conditions exist, the University is tasked with eliminating it.</a:t>
            </a:r>
            <a:endParaRPr dirty="0"/>
          </a:p>
        </p:txBody>
      </p:sp>
      <p:sp>
        <p:nvSpPr>
          <p:cNvPr id="86" name="Google Shape;8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5005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Sports Illustrated cover from early 1970s…T9 then compared to T9 now</a:t>
            </a:r>
            <a:endParaRPr dirty="0"/>
          </a:p>
        </p:txBody>
      </p:sp>
    </p:spTree>
    <p:extLst>
      <p:ext uri="{BB962C8B-B14F-4D97-AF65-F5344CB8AC3E}">
        <p14:creationId xmlns:p14="http://schemas.microsoft.com/office/powerpoint/2010/main" val="120099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0541" lvl="0" indent="-170541" algn="l" rtl="0">
              <a:spcBef>
                <a:spcPts val="0"/>
              </a:spcBef>
              <a:spcAft>
                <a:spcPts val="0"/>
              </a:spcAft>
              <a:buClr>
                <a:schemeClr val="dk1"/>
              </a:buClr>
              <a:buSzPts val="1200"/>
              <a:buFont typeface="Calibri"/>
              <a:buChar char="•"/>
            </a:pPr>
            <a:r>
              <a:rPr lang="en-US" dirty="0"/>
              <a:t>Consent is the backbone of our policy. This is our policy definition of consent, consistent with NYS law.</a:t>
            </a:r>
            <a:endParaRPr dirty="0"/>
          </a:p>
          <a:p>
            <a:pPr marL="170541" lvl="0" indent="-170541" algn="l" rtl="0">
              <a:spcBef>
                <a:spcPts val="0"/>
              </a:spcBef>
              <a:spcAft>
                <a:spcPts val="0"/>
              </a:spcAft>
              <a:buClr>
                <a:schemeClr val="dk1"/>
              </a:buClr>
              <a:buSzPts val="1200"/>
              <a:buFont typeface="Calibri"/>
              <a:buChar char="•"/>
            </a:pPr>
            <a:r>
              <a:rPr lang="en-US" dirty="0"/>
              <a:t>Columbia implemented an affirmative consent requirement before this recent legislation, it has simply now been codified for all institutions of higher education that receive state funds and directly incorporated (word-for-word) into our Policy.</a:t>
            </a:r>
            <a:endParaRPr dirty="0"/>
          </a:p>
          <a:p>
            <a:pPr marL="170541" lvl="0" indent="-170541" algn="l" rtl="0">
              <a:spcBef>
                <a:spcPts val="0"/>
              </a:spcBef>
              <a:spcAft>
                <a:spcPts val="0"/>
              </a:spcAft>
              <a:buClr>
                <a:schemeClr val="dk1"/>
              </a:buClr>
              <a:buSzPts val="1200"/>
              <a:buFont typeface="Calibri"/>
              <a:buChar char="•"/>
            </a:pPr>
            <a:r>
              <a:rPr lang="en-US" dirty="0"/>
              <a:t>Something similar to this on all campuses in the United States, due to guidance under T9</a:t>
            </a:r>
            <a:endParaRPr dirty="0"/>
          </a:p>
        </p:txBody>
      </p:sp>
      <p:sp>
        <p:nvSpPr>
          <p:cNvPr id="100" name="Google Shape;1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1063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 name="Google Shape;1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2979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632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aramon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74053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2"/>
        <p:cNvGrpSpPr/>
        <p:nvPr/>
      </p:nvGrpSpPr>
      <p:grpSpPr>
        <a:xfrm>
          <a:off x="0" y="0"/>
          <a:ext cx="0" cy="0"/>
          <a:chOff x="0" y="0"/>
          <a:chExt cx="0" cy="0"/>
        </a:xfrm>
      </p:grpSpPr>
      <p:sp>
        <p:nvSpPr>
          <p:cNvPr id="53" name="Google Shape;53;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098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324601"/>
            <a:ext cx="2987040" cy="4256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32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cSld name="1_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9/19/23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10769600" y="6356353"/>
            <a:ext cx="812800" cy="365125"/>
          </a:xfrm>
        </p:spPr>
        <p:txBody>
          <a:bodyPr/>
          <a:lstStyle/>
          <a:p>
            <a:fld id="{59DE6EB8-52AB-45EA-A660-3E1EBFA72987}"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Freeform 10"/>
          <p:cNvSpPr>
            <a:spLocks/>
          </p:cNvSpPr>
          <p:nvPr/>
        </p:nvSpPr>
        <p:spPr bwMode="auto">
          <a:xfrm flipV="1">
            <a:off x="5842000" y="6219828"/>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Tree>
    <p:extLst>
      <p:ext uri="{BB962C8B-B14F-4D97-AF65-F5344CB8AC3E}">
        <p14:creationId xmlns:p14="http://schemas.microsoft.com/office/powerpoint/2010/main" val="2393249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19"/>
        <p:cNvGrpSpPr/>
        <p:nvPr/>
      </p:nvGrpSpPr>
      <p:grpSpPr>
        <a:xfrm>
          <a:off x="0" y="0"/>
          <a:ext cx="0" cy="0"/>
          <a:chOff x="0" y="0"/>
          <a:chExt cx="0" cy="0"/>
        </a:xfrm>
      </p:grpSpPr>
      <p:sp>
        <p:nvSpPr>
          <p:cNvPr id="20" name="Google Shape;20;p36"/>
          <p:cNvSpPr txBox="1">
            <a:spLocks noGrp="1"/>
          </p:cNvSpPr>
          <p:nvPr>
            <p:ph type="body" idx="1"/>
          </p:nvPr>
        </p:nvSpPr>
        <p:spPr>
          <a:xfrm>
            <a:off x="0" y="1"/>
            <a:ext cx="12192000" cy="612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72091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52296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
        <p:cNvGrpSpPr/>
        <p:nvPr/>
      </p:nvGrpSpPr>
      <p:grpSpPr>
        <a:xfrm>
          <a:off x="0" y="0"/>
          <a:ext cx="0" cy="0"/>
          <a:chOff x="0" y="0"/>
          <a:chExt cx="0" cy="0"/>
        </a:xfrm>
      </p:grpSpPr>
      <p:sp>
        <p:nvSpPr>
          <p:cNvPr id="25" name="Google Shape;2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2718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30" name="Google Shape;30;p3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31" name="Google Shape;31;p3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32249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5"/>
        <p:cNvGrpSpPr/>
        <p:nvPr/>
      </p:nvGrpSpPr>
      <p:grpSpPr>
        <a:xfrm>
          <a:off x="0" y="0"/>
          <a:ext cx="0" cy="0"/>
          <a:chOff x="0" y="0"/>
          <a:chExt cx="0" cy="0"/>
        </a:xfrm>
      </p:grpSpPr>
      <p:sp>
        <p:nvSpPr>
          <p:cNvPr id="36" name="Google Shape;36;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3"/>
          <p:cNvSpPr txBox="1">
            <a:spLocks noGrp="1"/>
          </p:cNvSpPr>
          <p:nvPr>
            <p:ph type="body" idx="1"/>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3"/>
          <p:cNvSpPr txBox="1">
            <a:spLocks noGrp="1"/>
          </p:cNvSpPr>
          <p:nvPr>
            <p:ph type="body" idx="2"/>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11224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8858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1"/>
        <p:cNvGrpSpPr/>
        <p:nvPr/>
      </p:nvGrpSpPr>
      <p:grpSpPr>
        <a:xfrm>
          <a:off x="0" y="0"/>
          <a:ext cx="0" cy="0"/>
          <a:chOff x="0" y="0"/>
          <a:chExt cx="0" cy="0"/>
        </a:xfrm>
      </p:grpSpPr>
      <p:sp>
        <p:nvSpPr>
          <p:cNvPr id="42" name="Google Shape;42;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aramon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80422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7218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4"/>
          <p:cNvSpPr/>
          <p:nvPr/>
        </p:nvSpPr>
        <p:spPr>
          <a:xfrm>
            <a:off x="-197708" y="-98855"/>
            <a:ext cx="12562800" cy="71586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ramond"/>
              <a:ea typeface="Garamond"/>
              <a:cs typeface="Garamond"/>
              <a:sym typeface="Garamond"/>
            </a:endParaRPr>
          </a:p>
        </p:txBody>
      </p:sp>
      <p:sp>
        <p:nvSpPr>
          <p:cNvPr id="11" name="Google Shape;1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Garamond"/>
              <a:buNone/>
              <a:defRPr sz="4400" b="1" i="0" u="none" strike="noStrike" cap="none">
                <a:solidFill>
                  <a:schemeClr val="lt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3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Garamond"/>
                <a:ea typeface="Garamond"/>
                <a:cs typeface="Garamond"/>
                <a:sym typeface="Garamon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Garamond"/>
                <a:ea typeface="Garamond"/>
                <a:cs typeface="Garamond"/>
                <a:sym typeface="Garamond"/>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Garamond"/>
                <a:ea typeface="Garamond"/>
                <a:cs typeface="Garamond"/>
                <a:sym typeface="Garamond"/>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Garamond"/>
                <a:ea typeface="Garamond"/>
                <a:cs typeface="Garamond"/>
                <a:sym typeface="Garamond"/>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Garamond"/>
                <a:ea typeface="Garamond"/>
                <a:cs typeface="Garamond"/>
                <a:sym typeface="Garamo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9pPr>
          </a:lstStyle>
          <a:p>
            <a:endParaRPr/>
          </a:p>
        </p:txBody>
      </p:sp>
      <p:pic>
        <p:nvPicPr>
          <p:cNvPr id="13" name="Google Shape;13;p34"/>
          <p:cNvPicPr preferRelativeResize="0"/>
          <p:nvPr/>
        </p:nvPicPr>
        <p:blipFill rotWithShape="1">
          <a:blip r:embed="rId14">
            <a:alphaModFix/>
          </a:blip>
          <a:srcRect/>
          <a:stretch/>
        </p:blipFill>
        <p:spPr>
          <a:xfrm>
            <a:off x="7909274" y="6176831"/>
            <a:ext cx="2452863" cy="420362"/>
          </a:xfrm>
          <a:prstGeom prst="rect">
            <a:avLst/>
          </a:prstGeom>
          <a:noFill/>
          <a:ln>
            <a:noFill/>
          </a:ln>
        </p:spPr>
      </p:pic>
      <p:pic>
        <p:nvPicPr>
          <p:cNvPr id="14" name="Google Shape;14;p34"/>
          <p:cNvPicPr preferRelativeResize="0"/>
          <p:nvPr/>
        </p:nvPicPr>
        <p:blipFill>
          <a:blip r:embed="rId15">
            <a:alphaModFix/>
          </a:blip>
          <a:stretch>
            <a:fillRect/>
          </a:stretch>
        </p:blipFill>
        <p:spPr>
          <a:xfrm>
            <a:off x="4870674" y="6241038"/>
            <a:ext cx="2452842" cy="291948"/>
          </a:xfrm>
          <a:prstGeom prst="rect">
            <a:avLst/>
          </a:prstGeom>
          <a:noFill/>
          <a:ln>
            <a:noFill/>
          </a:ln>
        </p:spPr>
      </p:pic>
      <p:pic>
        <p:nvPicPr>
          <p:cNvPr id="15" name="Google Shape;15;p34"/>
          <p:cNvPicPr preferRelativeResize="0"/>
          <p:nvPr/>
        </p:nvPicPr>
        <p:blipFill rotWithShape="1">
          <a:blip r:embed="rId16">
            <a:alphaModFix/>
          </a:blip>
          <a:srcRect/>
          <a:stretch/>
        </p:blipFill>
        <p:spPr>
          <a:xfrm>
            <a:off x="1829881" y="6176825"/>
            <a:ext cx="2455044" cy="420375"/>
          </a:xfrm>
          <a:prstGeom prst="rect">
            <a:avLst/>
          </a:prstGeom>
          <a:noFill/>
          <a:ln>
            <a:noFill/>
          </a:ln>
        </p:spPr>
      </p:pic>
    </p:spTree>
    <p:extLst>
      <p:ext uri="{BB962C8B-B14F-4D97-AF65-F5344CB8AC3E}">
        <p14:creationId xmlns:p14="http://schemas.microsoft.com/office/powerpoint/2010/main" val="270750896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4.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168167" y="412595"/>
            <a:ext cx="12622925" cy="2241395"/>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400"/>
              <a:buFont typeface="Garamond"/>
              <a:buNone/>
            </a:pPr>
            <a:br>
              <a:rPr lang="en-US" sz="4400" dirty="0">
                <a:latin typeface="Garamond"/>
                <a:ea typeface="Garamond"/>
                <a:cs typeface="Garamond"/>
                <a:sym typeface="Garamond"/>
              </a:rPr>
            </a:br>
            <a:r>
              <a:rPr lang="en-US" sz="4400" dirty="0">
                <a:latin typeface="Garamond"/>
                <a:ea typeface="Garamond"/>
                <a:cs typeface="Garamond"/>
                <a:sym typeface="Garamond"/>
              </a:rPr>
              <a:t>CSSI and Title IX at Columbia University:</a:t>
            </a:r>
            <a:br>
              <a:rPr lang="en-US" sz="4400" dirty="0">
                <a:latin typeface="Garamond"/>
                <a:ea typeface="Garamond"/>
                <a:cs typeface="Garamond"/>
                <a:sym typeface="Garamond"/>
              </a:rPr>
            </a:br>
            <a:r>
              <a:rPr lang="en-US" sz="4400" dirty="0">
                <a:latin typeface="Garamond"/>
                <a:ea typeface="Garamond"/>
                <a:cs typeface="Garamond"/>
                <a:sym typeface="Garamond"/>
              </a:rPr>
              <a:t>Title IX and Gender-Based Misconduct</a:t>
            </a:r>
            <a:endParaRPr sz="4400" dirty="0"/>
          </a:p>
        </p:txBody>
      </p:sp>
      <p:sp>
        <p:nvSpPr>
          <p:cNvPr id="61" name="Google Shape;61;p1"/>
          <p:cNvSpPr txBox="1">
            <a:spLocks noGrp="1"/>
          </p:cNvSpPr>
          <p:nvPr>
            <p:ph type="subTitle" idx="1"/>
          </p:nvPr>
        </p:nvSpPr>
        <p:spPr>
          <a:xfrm>
            <a:off x="1524000" y="4477407"/>
            <a:ext cx="9144000" cy="1345877"/>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80000"/>
              </a:lnSpc>
              <a:spcBef>
                <a:spcPts val="1000"/>
              </a:spcBef>
              <a:spcAft>
                <a:spcPts val="0"/>
              </a:spcAft>
              <a:buClr>
                <a:schemeClr val="lt1"/>
              </a:buClr>
              <a:buSzPts val="2400"/>
              <a:buNone/>
            </a:pPr>
            <a:r>
              <a:rPr lang="en-US" dirty="0"/>
              <a:t>Marjory Fisher. JD</a:t>
            </a:r>
            <a:endParaRPr dirty="0"/>
          </a:p>
          <a:p>
            <a:pPr marL="0" lvl="0" indent="0" algn="ctr" rtl="0">
              <a:lnSpc>
                <a:spcPct val="80000"/>
              </a:lnSpc>
              <a:spcBef>
                <a:spcPts val="1000"/>
              </a:spcBef>
              <a:spcAft>
                <a:spcPts val="0"/>
              </a:spcAft>
              <a:buClr>
                <a:schemeClr val="lt1"/>
              </a:buClr>
              <a:buSzPts val="2400"/>
              <a:buNone/>
            </a:pPr>
            <a:r>
              <a:rPr lang="en-US" dirty="0"/>
              <a:t>Title IX Coordinator</a:t>
            </a:r>
            <a:endParaRPr dirty="0"/>
          </a:p>
          <a:p>
            <a:pPr marL="0" lvl="0" indent="0" algn="ctr" rtl="0">
              <a:lnSpc>
                <a:spcPct val="80000"/>
              </a:lnSpc>
              <a:spcBef>
                <a:spcPts val="1000"/>
              </a:spcBef>
              <a:spcAft>
                <a:spcPts val="0"/>
              </a:spcAft>
              <a:buClr>
                <a:schemeClr val="lt1"/>
              </a:buClr>
              <a:buSzPts val="2400"/>
              <a:buNone/>
            </a:pPr>
            <a:r>
              <a:rPr lang="en-US" dirty="0"/>
              <a:t>Columbia University</a:t>
            </a:r>
            <a:endParaRPr dirty="0"/>
          </a:p>
        </p:txBody>
      </p:sp>
      <p:pic>
        <p:nvPicPr>
          <p:cNvPr id="3" name="Picture 2">
            <a:extLst>
              <a:ext uri="{FF2B5EF4-FFF2-40B4-BE49-F238E27FC236}">
                <a16:creationId xmlns:a16="http://schemas.microsoft.com/office/drawing/2014/main" id="{A8A15EB7-E369-AED7-BEB5-91660C290754}"/>
              </a:ext>
            </a:extLst>
          </p:cNvPr>
          <p:cNvPicPr>
            <a:picLocks noChangeAspect="1"/>
          </p:cNvPicPr>
          <p:nvPr/>
        </p:nvPicPr>
        <p:blipFill>
          <a:blip r:embed="rId3"/>
          <a:stretch>
            <a:fillRect/>
          </a:stretch>
        </p:blipFill>
        <p:spPr>
          <a:xfrm>
            <a:off x="4146550" y="2879375"/>
            <a:ext cx="3898900" cy="1625910"/>
          </a:xfrm>
          <a:prstGeom prst="rect">
            <a:avLst/>
          </a:prstGeom>
        </p:spPr>
      </p:pic>
    </p:spTree>
    <p:extLst>
      <p:ext uri="{BB962C8B-B14F-4D97-AF65-F5344CB8AC3E}">
        <p14:creationId xmlns:p14="http://schemas.microsoft.com/office/powerpoint/2010/main" val="4285642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8"/>
          <p:cNvSpPr txBox="1"/>
          <p:nvPr/>
        </p:nvSpPr>
        <p:spPr>
          <a:xfrm>
            <a:off x="2133600" y="824187"/>
            <a:ext cx="8534400" cy="6247864"/>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srgbClr val="FFFFFF"/>
                </a:solidFill>
                <a:effectLst/>
                <a:uLnTx/>
                <a:uFillTx/>
                <a:latin typeface="Constantia"/>
                <a:ea typeface="Constantia"/>
                <a:cs typeface="Constantia"/>
                <a:sym typeface="Constantia"/>
              </a:rPr>
              <a:t>Title IX requires that university policies prohibit certain behaviors and requires that colleges and universities do their best to ensure a “harassment-free environment.”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360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srgbClr val="FFFFFF"/>
                </a:solidFill>
                <a:effectLst/>
                <a:uLnTx/>
                <a:uFillTx/>
                <a:latin typeface="Constantia"/>
                <a:ea typeface="Constantia"/>
                <a:cs typeface="Constantia"/>
                <a:sym typeface="Constantia"/>
              </a:rPr>
              <a:t>“When a school knows or reasonably should know of possible sexual violence, it must take immediate and appropriate steps to investigate or otherwise determine what occurred.  Investigations must be prompt, thorough, fair, impartial and equitable.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360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srgbClr val="FFFFFF"/>
                </a:solidFill>
                <a:effectLst/>
                <a:uLnTx/>
                <a:uFillTx/>
                <a:latin typeface="Constantia"/>
                <a:ea typeface="Constantia"/>
                <a:cs typeface="Constantia"/>
                <a:sym typeface="Constantia"/>
              </a:rPr>
              <a:t>If the investigation reveals…a hostile environment, the school must then take prompt and effective steps reasonably calculated to end the sexual violence, eliminate the hostile environment, prevent its recurrence, and, as appropriate, remedy its effects.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3600"/>
              </a:spcBef>
              <a:spcAft>
                <a:spcPts val="0"/>
              </a:spcAft>
              <a:buClr>
                <a:srgbClr val="000000"/>
              </a:buClr>
              <a:buSzPts val="2000"/>
              <a:buFont typeface="Noto Sans Symbols"/>
              <a:buChar char="▪"/>
              <a:tabLst/>
              <a:defRPr/>
            </a:pPr>
            <a:r>
              <a:rPr kumimoji="0" lang="en-US" sz="2000" b="0" i="0" u="none" strike="noStrike" kern="0" cap="none" spc="0" normalizeH="0" baseline="0" noProof="0" dirty="0">
                <a:ln>
                  <a:noFill/>
                </a:ln>
                <a:solidFill>
                  <a:srgbClr val="FFFFFF"/>
                </a:solidFill>
                <a:effectLst/>
                <a:uLnTx/>
                <a:uFillTx/>
                <a:latin typeface="Constantia"/>
                <a:ea typeface="Constantia"/>
                <a:cs typeface="Constantia"/>
                <a:sym typeface="Constantia"/>
              </a:rPr>
              <a:t>Withdrawn, as of September, 2017…changes have arrived.</a:t>
            </a:r>
            <a:endParaRPr kumimoji="0" sz="2000" b="0" i="0" u="none" strike="noStrike" kern="0" cap="none" spc="0" normalizeH="0" baseline="0" noProof="0" dirty="0">
              <a:ln>
                <a:noFill/>
              </a:ln>
              <a:solidFill>
                <a:srgbClr val="FFFFFF"/>
              </a:solidFill>
              <a:effectLst/>
              <a:uLnTx/>
              <a:uFillTx/>
              <a:latin typeface="Constantia"/>
              <a:ea typeface="Constantia"/>
              <a:cs typeface="Constantia"/>
              <a:sym typeface="Constantia"/>
            </a:endParaRPr>
          </a:p>
          <a:p>
            <a:pPr marL="0" marR="0" lvl="0" indent="0" algn="l" defTabSz="914400" rtl="0" eaLnBrk="1" fontAlgn="auto" latinLnBrk="0" hangingPunct="1">
              <a:lnSpc>
                <a:spcPct val="100000"/>
              </a:lnSpc>
              <a:spcBef>
                <a:spcPts val="360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Arial"/>
              <a:ea typeface="Arial"/>
              <a:cs typeface="Arial"/>
              <a:sym typeface="Arial"/>
            </a:endParaRPr>
          </a:p>
          <a:p>
            <a:pPr marL="342900" marR="0" lvl="0" indent="-215900" algn="l" defTabSz="914400" rtl="0" eaLnBrk="1" fontAlgn="auto" latinLnBrk="0" hangingPunct="1">
              <a:lnSpc>
                <a:spcPct val="100000"/>
              </a:lnSpc>
              <a:spcBef>
                <a:spcPts val="0"/>
              </a:spcBef>
              <a:spcAft>
                <a:spcPts val="0"/>
              </a:spcAft>
              <a:buClr>
                <a:srgbClr val="000000"/>
              </a:buClr>
              <a:buSzPts val="2000"/>
              <a:buFont typeface="Noto Sans Symbols"/>
              <a:buNone/>
              <a:tabLst/>
              <a:defRPr/>
            </a:pPr>
            <a:endParaRPr kumimoji="0" sz="20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3" name="Google Shape;113;p8"/>
          <p:cNvSpPr txBox="1"/>
          <p:nvPr/>
        </p:nvSpPr>
        <p:spPr>
          <a:xfrm>
            <a:off x="4218709" y="116300"/>
            <a:ext cx="3541547"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FFFFFF"/>
                </a:solidFill>
                <a:effectLst/>
                <a:uLnTx/>
                <a:uFillTx/>
                <a:latin typeface="Constantia"/>
                <a:ea typeface="Constantia"/>
                <a:cs typeface="Constantia"/>
                <a:sym typeface="Constantia"/>
              </a:rPr>
              <a:t>Title IX. . .Then</a:t>
            </a:r>
            <a:endParaRPr kumimoji="0" sz="3600" b="1" i="1" u="none" strike="noStrike" kern="0" cap="none" spc="0" normalizeH="0" baseline="0" noProof="0" dirty="0">
              <a:ln>
                <a:noFill/>
              </a:ln>
              <a:solidFill>
                <a:srgbClr val="FFFFFF"/>
              </a:solidFill>
              <a:effectLst/>
              <a:uLnTx/>
              <a:uFillTx/>
              <a:latin typeface="Constantia"/>
              <a:ea typeface="Constantia"/>
              <a:cs typeface="Constantia"/>
              <a:sym typeface="Constantia"/>
            </a:endParaRPr>
          </a:p>
        </p:txBody>
      </p:sp>
    </p:spTree>
    <p:extLst>
      <p:ext uri="{BB962C8B-B14F-4D97-AF65-F5344CB8AC3E}">
        <p14:creationId xmlns:p14="http://schemas.microsoft.com/office/powerpoint/2010/main" val="904168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25330" y="271849"/>
            <a:ext cx="4800600" cy="762000"/>
          </a:xfrm>
        </p:spPr>
        <p:txBody>
          <a:bodyPr>
            <a:normAutofit/>
          </a:bodyPr>
          <a:lstStyle/>
          <a:p>
            <a:r>
              <a:rPr lang="en-US" sz="3600" b="1" dirty="0">
                <a:solidFill>
                  <a:schemeClr val="bg1"/>
                </a:solidFill>
                <a:latin typeface="Garamond" panose="02020404030301010803" pitchFamily="18" charset="0"/>
              </a:rPr>
              <a:t>No More…SVU</a:t>
            </a:r>
          </a:p>
        </p:txBody>
      </p:sp>
      <p:pic>
        <p:nvPicPr>
          <p:cNvPr id="2" name="Online Media 1" descr="No More SVU (2)-Bottom Bar (Open Captions).mp4">
            <a:hlinkClick r:id="" action="ppaction://media"/>
            <a:extLst>
              <a:ext uri="{FF2B5EF4-FFF2-40B4-BE49-F238E27FC236}">
                <a16:creationId xmlns:a16="http://schemas.microsoft.com/office/drawing/2014/main" id="{2667848C-7E76-1C42-A75B-3AEBFE44C7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8543" y="1017814"/>
            <a:ext cx="8573104" cy="4822371"/>
          </a:xfrm>
          <a:prstGeom prst="rect">
            <a:avLst/>
          </a:prstGeom>
        </p:spPr>
      </p:pic>
    </p:spTree>
    <p:extLst>
      <p:ext uri="{BB962C8B-B14F-4D97-AF65-F5344CB8AC3E}">
        <p14:creationId xmlns:p14="http://schemas.microsoft.com/office/powerpoint/2010/main" val="9552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47F8-4AC9-A84B-945D-7174B12260BE}"/>
              </a:ext>
            </a:extLst>
          </p:cNvPr>
          <p:cNvSpPr>
            <a:spLocks noGrp="1"/>
          </p:cNvSpPr>
          <p:nvPr>
            <p:ph type="title"/>
          </p:nvPr>
        </p:nvSpPr>
        <p:spPr>
          <a:xfrm>
            <a:off x="838200" y="-285893"/>
            <a:ext cx="10515600" cy="1976581"/>
          </a:xfrm>
        </p:spPr>
        <p:txBody>
          <a:bodyPr>
            <a:normAutofit/>
          </a:bodyPr>
          <a:lstStyle/>
          <a:p>
            <a:r>
              <a:rPr lang="en-US" sz="3100" dirty="0"/>
              <a:t>What’s Next? </a:t>
            </a:r>
            <a:r>
              <a:rPr lang="en-US" sz="3100" i="1" dirty="0">
                <a:solidFill>
                  <a:srgbClr val="FFFF00"/>
                </a:solidFill>
                <a:latin typeface="Constantia" panose="02030602050306030303" pitchFamily="18" charset="0"/>
              </a:rPr>
              <a:t>She’s GONE, But her rules are still</a:t>
            </a:r>
            <a:br>
              <a:rPr lang="en-US" sz="3100" i="1" dirty="0">
                <a:solidFill>
                  <a:srgbClr val="FFFF00"/>
                </a:solidFill>
                <a:latin typeface="Constantia" panose="02030602050306030303" pitchFamily="18" charset="0"/>
              </a:rPr>
            </a:br>
            <a:r>
              <a:rPr lang="en-US" sz="3100" i="1" dirty="0">
                <a:solidFill>
                  <a:srgbClr val="FFFF00"/>
                </a:solidFill>
                <a:latin typeface="Constantia" panose="02030602050306030303" pitchFamily="18" charset="0"/>
              </a:rPr>
              <a:t> here!!</a:t>
            </a:r>
            <a:br>
              <a:rPr lang="en-US" i="1" dirty="0">
                <a:solidFill>
                  <a:srgbClr val="FFFF00"/>
                </a:solidFill>
                <a:latin typeface="Constantia" panose="02030602050306030303" pitchFamily="18" charset="0"/>
              </a:rPr>
            </a:br>
            <a:endParaRPr lang="en-US" dirty="0"/>
          </a:p>
        </p:txBody>
      </p:sp>
      <p:sp>
        <p:nvSpPr>
          <p:cNvPr id="3" name="Text Placeholder 2">
            <a:extLst>
              <a:ext uri="{FF2B5EF4-FFF2-40B4-BE49-F238E27FC236}">
                <a16:creationId xmlns:a16="http://schemas.microsoft.com/office/drawing/2014/main" id="{AA3006A4-4266-8541-AA98-1752BA302A77}"/>
              </a:ext>
            </a:extLst>
          </p:cNvPr>
          <p:cNvSpPr>
            <a:spLocks noGrp="1"/>
          </p:cNvSpPr>
          <p:nvPr>
            <p:ph type="body" idx="1"/>
          </p:nvPr>
        </p:nvSpPr>
        <p:spPr/>
        <p:txBody>
          <a:bodyPr/>
          <a:lstStyle/>
          <a:p>
            <a:endParaRPr lang="en-US" dirty="0"/>
          </a:p>
        </p:txBody>
      </p:sp>
      <p:pic>
        <p:nvPicPr>
          <p:cNvPr id="9" name="Picture 8">
            <a:extLst>
              <a:ext uri="{FF2B5EF4-FFF2-40B4-BE49-F238E27FC236}">
                <a16:creationId xmlns:a16="http://schemas.microsoft.com/office/drawing/2014/main" id="{E78BEE18-C8EA-BF43-9FB2-B9115B0A15D2}"/>
              </a:ext>
            </a:extLst>
          </p:cNvPr>
          <p:cNvPicPr>
            <a:picLocks noChangeAspect="1"/>
          </p:cNvPicPr>
          <p:nvPr/>
        </p:nvPicPr>
        <p:blipFill>
          <a:blip r:embed="rId2"/>
          <a:stretch>
            <a:fillRect/>
          </a:stretch>
        </p:blipFill>
        <p:spPr>
          <a:xfrm>
            <a:off x="6988901" y="2763355"/>
            <a:ext cx="2161203" cy="1465772"/>
          </a:xfrm>
          <a:prstGeom prst="rect">
            <a:avLst/>
          </a:prstGeom>
        </p:spPr>
      </p:pic>
      <p:pic>
        <p:nvPicPr>
          <p:cNvPr id="10" name="Picture 9">
            <a:extLst>
              <a:ext uri="{FF2B5EF4-FFF2-40B4-BE49-F238E27FC236}">
                <a16:creationId xmlns:a16="http://schemas.microsoft.com/office/drawing/2014/main" id="{5270E6C4-793E-AF4E-B100-6C767ADD1258}"/>
              </a:ext>
            </a:extLst>
          </p:cNvPr>
          <p:cNvPicPr>
            <a:picLocks noChangeAspect="1"/>
          </p:cNvPicPr>
          <p:nvPr/>
        </p:nvPicPr>
        <p:blipFill>
          <a:blip r:embed="rId3"/>
          <a:stretch>
            <a:fillRect/>
          </a:stretch>
        </p:blipFill>
        <p:spPr>
          <a:xfrm>
            <a:off x="1019677" y="2395568"/>
            <a:ext cx="5076323" cy="3653365"/>
          </a:xfrm>
          <a:prstGeom prst="rect">
            <a:avLst/>
          </a:prstGeom>
        </p:spPr>
      </p:pic>
      <p:pic>
        <p:nvPicPr>
          <p:cNvPr id="11" name="Picture 10">
            <a:extLst>
              <a:ext uri="{FF2B5EF4-FFF2-40B4-BE49-F238E27FC236}">
                <a16:creationId xmlns:a16="http://schemas.microsoft.com/office/drawing/2014/main" id="{96A3F360-D308-C140-A558-E210BA56D373}"/>
              </a:ext>
            </a:extLst>
          </p:cNvPr>
          <p:cNvPicPr>
            <a:picLocks noChangeAspect="1"/>
          </p:cNvPicPr>
          <p:nvPr/>
        </p:nvPicPr>
        <p:blipFill>
          <a:blip r:embed="rId4"/>
          <a:stretch>
            <a:fillRect/>
          </a:stretch>
        </p:blipFill>
        <p:spPr>
          <a:xfrm>
            <a:off x="286570" y="1407998"/>
            <a:ext cx="9526503" cy="1355357"/>
          </a:xfrm>
          <a:prstGeom prst="rect">
            <a:avLst/>
          </a:prstGeom>
        </p:spPr>
      </p:pic>
      <p:pic>
        <p:nvPicPr>
          <p:cNvPr id="12" name="Picture 11">
            <a:extLst>
              <a:ext uri="{FF2B5EF4-FFF2-40B4-BE49-F238E27FC236}">
                <a16:creationId xmlns:a16="http://schemas.microsoft.com/office/drawing/2014/main" id="{9BFF2665-CAB2-4143-B319-3443F87C161E}"/>
              </a:ext>
            </a:extLst>
          </p:cNvPr>
          <p:cNvPicPr>
            <a:picLocks noChangeAspect="1"/>
          </p:cNvPicPr>
          <p:nvPr/>
        </p:nvPicPr>
        <p:blipFill>
          <a:blip r:embed="rId5"/>
          <a:stretch>
            <a:fillRect/>
          </a:stretch>
        </p:blipFill>
        <p:spPr>
          <a:xfrm>
            <a:off x="10280277" y="6219063"/>
            <a:ext cx="1422982" cy="373099"/>
          </a:xfrm>
          <a:prstGeom prst="rect">
            <a:avLst/>
          </a:prstGeom>
        </p:spPr>
      </p:pic>
      <p:pic>
        <p:nvPicPr>
          <p:cNvPr id="13" name="Picture 12">
            <a:extLst>
              <a:ext uri="{FF2B5EF4-FFF2-40B4-BE49-F238E27FC236}">
                <a16:creationId xmlns:a16="http://schemas.microsoft.com/office/drawing/2014/main" id="{8D1638F2-0697-4B4C-A0A5-7EFDEEE140AC}"/>
              </a:ext>
            </a:extLst>
          </p:cNvPr>
          <p:cNvPicPr>
            <a:picLocks noChangeAspect="1"/>
          </p:cNvPicPr>
          <p:nvPr/>
        </p:nvPicPr>
        <p:blipFill>
          <a:blip r:embed="rId6"/>
          <a:stretch>
            <a:fillRect/>
          </a:stretch>
        </p:blipFill>
        <p:spPr>
          <a:xfrm>
            <a:off x="6391961" y="4364064"/>
            <a:ext cx="5632084" cy="921614"/>
          </a:xfrm>
          <a:prstGeom prst="rect">
            <a:avLst/>
          </a:prstGeom>
        </p:spPr>
      </p:pic>
      <p:pic>
        <p:nvPicPr>
          <p:cNvPr id="14" name="Picture 13">
            <a:extLst>
              <a:ext uri="{FF2B5EF4-FFF2-40B4-BE49-F238E27FC236}">
                <a16:creationId xmlns:a16="http://schemas.microsoft.com/office/drawing/2014/main" id="{B0A80B68-7CDA-864E-A037-ABA1E7567045}"/>
              </a:ext>
            </a:extLst>
          </p:cNvPr>
          <p:cNvPicPr>
            <a:picLocks noChangeAspect="1"/>
          </p:cNvPicPr>
          <p:nvPr/>
        </p:nvPicPr>
        <p:blipFill>
          <a:blip r:embed="rId7"/>
          <a:stretch>
            <a:fillRect/>
          </a:stretch>
        </p:blipFill>
        <p:spPr>
          <a:xfrm>
            <a:off x="7445916" y="6219063"/>
            <a:ext cx="2367157" cy="412139"/>
          </a:xfrm>
          <a:prstGeom prst="rect">
            <a:avLst/>
          </a:prstGeom>
        </p:spPr>
      </p:pic>
    </p:spTree>
    <p:extLst>
      <p:ext uri="{BB962C8B-B14F-4D97-AF65-F5344CB8AC3E}">
        <p14:creationId xmlns:p14="http://schemas.microsoft.com/office/powerpoint/2010/main" val="479847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solidFill>
                  <a:schemeClr val="tx1"/>
                </a:solidFill>
                <a:latin typeface="+mn-lt"/>
              </a:rPr>
              <a:t>What’s next?  </a:t>
            </a:r>
          </a:p>
        </p:txBody>
      </p:sp>
      <p:sp>
        <p:nvSpPr>
          <p:cNvPr id="20" name="Text Placeholder 19"/>
          <p:cNvSpPr>
            <a:spLocks noGrp="1"/>
          </p:cNvSpPr>
          <p:nvPr>
            <p:ph type="body" sz="half" idx="2"/>
          </p:nvPr>
        </p:nvSpPr>
        <p:spPr/>
        <p:txBody>
          <a:bodyPr/>
          <a:lstStyle/>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9" y="0"/>
            <a:ext cx="4959118" cy="7128387"/>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406915"/>
            <a:ext cx="4438369" cy="4601190"/>
          </a:xfrm>
          <a:prstGeom prst="rect">
            <a:avLst/>
          </a:prstGeom>
        </p:spPr>
      </p:pic>
      <p:pic>
        <p:nvPicPr>
          <p:cNvPr id="10" name="Picture Placeholder 9"/>
          <p:cNvPicPr>
            <a:picLocks noGrp="1" noChangeAspect="1"/>
          </p:cNvPicPr>
          <p:nvPr>
            <p:ph type="pic" idx="1"/>
          </p:nvPr>
        </p:nvPicPr>
        <p:blipFill>
          <a:blip r:embed="rId4">
            <a:extLst>
              <a:ext uri="{28A0092B-C50C-407E-A947-70E740481C1C}">
                <a14:useLocalDpi xmlns:a14="http://schemas.microsoft.com/office/drawing/2010/main" val="0"/>
              </a:ext>
            </a:extLst>
          </a:blip>
          <a:srcRect t="13641" b="13641"/>
          <a:stretch>
            <a:fillRect/>
          </a:stretch>
        </p:blipFill>
        <p:spPr>
          <a:xfrm rot="420000">
            <a:off x="4419660" y="3185534"/>
            <a:ext cx="6156960" cy="3674775"/>
          </a:xfrm>
        </p:spPr>
      </p:pic>
    </p:spTree>
    <p:extLst>
      <p:ext uri="{BB962C8B-B14F-4D97-AF65-F5344CB8AC3E}">
        <p14:creationId xmlns:p14="http://schemas.microsoft.com/office/powerpoint/2010/main" val="2314109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E7E31-A586-E64B-ADF9-6DA1CF0DF395}"/>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FAC899D-C0D6-0341-951B-708B3D3F8AF1}"/>
              </a:ext>
            </a:extLst>
          </p:cNvPr>
          <p:cNvPicPr>
            <a:picLocks noGrp="1" noChangeAspect="1"/>
          </p:cNvPicPr>
          <p:nvPr>
            <p:ph idx="1"/>
          </p:nvPr>
        </p:nvPicPr>
        <p:blipFill>
          <a:blip r:embed="rId2"/>
          <a:stretch>
            <a:fillRect/>
          </a:stretch>
        </p:blipFill>
        <p:spPr>
          <a:xfrm>
            <a:off x="0" y="18700"/>
            <a:ext cx="7223270" cy="4248665"/>
          </a:xfrm>
        </p:spPr>
      </p:pic>
      <p:sp>
        <p:nvSpPr>
          <p:cNvPr id="4" name="Slide Number Placeholder 3">
            <a:extLst>
              <a:ext uri="{FF2B5EF4-FFF2-40B4-BE49-F238E27FC236}">
                <a16:creationId xmlns:a16="http://schemas.microsoft.com/office/drawing/2014/main" id="{A29968A8-1359-C444-93C5-C34C53242343}"/>
              </a:ext>
            </a:extLst>
          </p:cNvPr>
          <p:cNvSpPr>
            <a:spLocks noGrp="1"/>
          </p:cNvSpPr>
          <p:nvPr>
            <p:ph type="sldNum" sz="quarter" idx="12"/>
          </p:nvPr>
        </p:nvSpPr>
        <p:spPr>
          <a:xfrm>
            <a:off x="10566400" y="6356351"/>
            <a:ext cx="1016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E7E6E6">
                    <a:shade val="9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4617B">
                  <a:shade val="90000"/>
                </a:srgbClr>
              </a:solidFill>
              <a:effectLst/>
              <a:uLnTx/>
              <a:uFillTx/>
              <a:latin typeface="Garamond" panose="02020404030301010803"/>
              <a:ea typeface="+mn-ea"/>
              <a:cs typeface="+mn-cs"/>
            </a:endParaRPr>
          </a:p>
        </p:txBody>
      </p:sp>
      <p:pic>
        <p:nvPicPr>
          <p:cNvPr id="8" name="Picture 7">
            <a:extLst>
              <a:ext uri="{FF2B5EF4-FFF2-40B4-BE49-F238E27FC236}">
                <a16:creationId xmlns:a16="http://schemas.microsoft.com/office/drawing/2014/main" id="{49A7EB9C-8E50-0B44-B4D4-E4B39FA63A18}"/>
              </a:ext>
            </a:extLst>
          </p:cNvPr>
          <p:cNvPicPr>
            <a:picLocks noChangeAspect="1"/>
          </p:cNvPicPr>
          <p:nvPr/>
        </p:nvPicPr>
        <p:blipFill>
          <a:blip r:embed="rId3"/>
          <a:stretch>
            <a:fillRect/>
          </a:stretch>
        </p:blipFill>
        <p:spPr>
          <a:xfrm>
            <a:off x="7054410" y="693573"/>
            <a:ext cx="4968730" cy="5799302"/>
          </a:xfrm>
          <a:prstGeom prst="rect">
            <a:avLst/>
          </a:prstGeom>
        </p:spPr>
      </p:pic>
      <p:pic>
        <p:nvPicPr>
          <p:cNvPr id="10" name="Picture 9">
            <a:extLst>
              <a:ext uri="{FF2B5EF4-FFF2-40B4-BE49-F238E27FC236}">
                <a16:creationId xmlns:a16="http://schemas.microsoft.com/office/drawing/2014/main" id="{21885F18-1A64-AC41-80F3-1A617963D7DB}"/>
              </a:ext>
            </a:extLst>
          </p:cNvPr>
          <p:cNvPicPr>
            <a:picLocks noChangeAspect="1"/>
          </p:cNvPicPr>
          <p:nvPr/>
        </p:nvPicPr>
        <p:blipFill>
          <a:blip r:embed="rId4"/>
          <a:stretch>
            <a:fillRect/>
          </a:stretch>
        </p:blipFill>
        <p:spPr>
          <a:xfrm>
            <a:off x="0" y="2551176"/>
            <a:ext cx="5224471" cy="4306824"/>
          </a:xfrm>
          <a:prstGeom prst="rect">
            <a:avLst/>
          </a:prstGeom>
        </p:spPr>
      </p:pic>
      <p:pic>
        <p:nvPicPr>
          <p:cNvPr id="7" name="Content Placeholder 7">
            <a:extLst>
              <a:ext uri="{FF2B5EF4-FFF2-40B4-BE49-F238E27FC236}">
                <a16:creationId xmlns:a16="http://schemas.microsoft.com/office/drawing/2014/main" id="{80EAC74A-904B-094C-A81F-1010D8B7830C}"/>
              </a:ext>
            </a:extLst>
          </p:cNvPr>
          <p:cNvPicPr>
            <a:picLocks noGrp="1" noChangeAspect="1"/>
          </p:cNvPicPr>
          <p:nvPr>
            <p:ph sz="half" idx="2"/>
          </p:nvPr>
        </p:nvPicPr>
        <p:blipFill>
          <a:blip r:embed="rId5"/>
          <a:stretch>
            <a:fillRect/>
          </a:stretch>
        </p:blipFill>
        <p:spPr>
          <a:xfrm>
            <a:off x="8443609" y="-130605"/>
            <a:ext cx="3871608" cy="3833435"/>
          </a:xfrm>
        </p:spPr>
      </p:pic>
    </p:spTree>
    <p:extLst>
      <p:ext uri="{BB962C8B-B14F-4D97-AF65-F5344CB8AC3E}">
        <p14:creationId xmlns:p14="http://schemas.microsoft.com/office/powerpoint/2010/main" val="249202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US" dirty="0"/>
              <a:t>Title IX </a:t>
            </a:r>
            <a:r>
              <a:rPr lang="en-US" i="1" dirty="0"/>
              <a:t>Now</a:t>
            </a:r>
            <a:r>
              <a:rPr lang="en-US" dirty="0"/>
              <a:t> : Two University Policies</a:t>
            </a:r>
            <a:endParaRPr dirty="0"/>
          </a:p>
        </p:txBody>
      </p:sp>
      <p:sp>
        <p:nvSpPr>
          <p:cNvPr id="119" name="Google Shape;119;p10"/>
          <p:cNvSpPr txBox="1"/>
          <p:nvPr/>
        </p:nvSpPr>
        <p:spPr>
          <a:xfrm>
            <a:off x="1056525" y="1295925"/>
            <a:ext cx="9772800" cy="1428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FFFFFF"/>
                </a:solidFill>
                <a:effectLst/>
                <a:uLnTx/>
                <a:uFillTx/>
                <a:latin typeface="Garamond"/>
                <a:ea typeface="Garamond"/>
                <a:cs typeface="Garamond"/>
                <a:sym typeface="Garamond"/>
              </a:rPr>
              <a:t>On May 19, 2020, the U.S. Department of Education issued an updated set of regulations under Title IX that more narrowly defines sexual harassment and addresses how institutions </a:t>
            </a:r>
            <a:r>
              <a:rPr kumimoji="0" lang="en-US" sz="1700" b="1" i="1" u="none" strike="noStrike" kern="0" cap="none" spc="0" normalizeH="0" baseline="0" noProof="0" dirty="0">
                <a:ln>
                  <a:noFill/>
                </a:ln>
                <a:solidFill>
                  <a:srgbClr val="FFFFFF"/>
                </a:solidFill>
                <a:effectLst/>
                <a:uLnTx/>
                <a:uFillTx/>
                <a:latin typeface="Garamond"/>
                <a:ea typeface="Garamond"/>
                <a:cs typeface="Garamond"/>
                <a:sym typeface="Garamond"/>
              </a:rPr>
              <a:t>must</a:t>
            </a:r>
            <a:r>
              <a:rPr kumimoji="0" lang="en-US" sz="1700" b="0" i="1" u="none" strike="noStrike" kern="0" cap="none" spc="0" normalizeH="0" baseline="0" noProof="0" dirty="0">
                <a:ln>
                  <a:noFill/>
                </a:ln>
                <a:solidFill>
                  <a:srgbClr val="FFFFFF"/>
                </a:solidFill>
                <a:effectLst/>
                <a:uLnTx/>
                <a:uFillTx/>
                <a:latin typeface="Garamond"/>
                <a:ea typeface="Garamond"/>
                <a:cs typeface="Garamond"/>
                <a:sym typeface="Garamond"/>
              </a:rPr>
              <a:t> respond to reports within that definition. These regulations do not cover all of the types of misconduct or places in which misconduct occurs that Columbia believes must be addressed in keeping with our own non-discrimination commitment and our obligations under state and local law. For this reason, the University now has two policies: </a:t>
            </a:r>
            <a:r>
              <a:rPr kumimoji="0" lang="en-US" sz="1700" b="1" i="1" u="none" strike="noStrike" kern="0" cap="none" spc="0" normalizeH="0" baseline="0" noProof="0" dirty="0">
                <a:ln>
                  <a:noFill/>
                </a:ln>
                <a:solidFill>
                  <a:srgbClr val="FFFFFF"/>
                </a:solidFill>
                <a:effectLst/>
                <a:uLnTx/>
                <a:uFillTx/>
                <a:latin typeface="Garamond"/>
                <a:ea typeface="Garamond"/>
                <a:cs typeface="Garamond"/>
                <a:sym typeface="Garamond"/>
              </a:rPr>
              <a:t>the Interim Title IX Policy and the Gender-Based Misconduct Policy.</a:t>
            </a:r>
            <a:endParaRPr kumimoji="0" sz="1700" b="1" i="1" u="none" strike="noStrike" kern="0" cap="none" spc="0" normalizeH="0" baseline="0" noProof="0" dirty="0">
              <a:ln>
                <a:noFill/>
              </a:ln>
              <a:solidFill>
                <a:srgbClr val="FFFFFF"/>
              </a:solidFill>
              <a:effectLst/>
              <a:uLnTx/>
              <a:uFillTx/>
              <a:latin typeface="Garamond"/>
              <a:ea typeface="Garamond"/>
              <a:cs typeface="Garamond"/>
              <a:sym typeface="Garamond"/>
            </a:endParaRPr>
          </a:p>
        </p:txBody>
      </p:sp>
      <p:sp>
        <p:nvSpPr>
          <p:cNvPr id="120" name="Google Shape;120;p10"/>
          <p:cNvSpPr txBox="1"/>
          <p:nvPr/>
        </p:nvSpPr>
        <p:spPr>
          <a:xfrm>
            <a:off x="1360575" y="2761713"/>
            <a:ext cx="2650800" cy="1254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Garamond"/>
                <a:ea typeface="Garamond"/>
                <a:cs typeface="Garamond"/>
                <a:sym typeface="Garamond"/>
              </a:rPr>
              <a:t>Off-Campus Gender-Based Misconduct</a:t>
            </a: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 may continue to constitute a violation of University policy.</a:t>
            </a:r>
            <a:endParaRPr kumimoji="0" sz="1400" b="0" i="0" u="none" strike="noStrike" kern="0" cap="none" spc="0" normalizeH="0" baseline="0" noProof="0" dirty="0">
              <a:ln>
                <a:noFill/>
              </a:ln>
              <a:solidFill>
                <a:srgbClr val="FFFFFF"/>
              </a:solidFill>
              <a:effectLst/>
              <a:uLnTx/>
              <a:uFillTx/>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sp>
        <p:nvSpPr>
          <p:cNvPr id="121" name="Google Shape;121;p10"/>
          <p:cNvSpPr txBox="1"/>
          <p:nvPr/>
        </p:nvSpPr>
        <p:spPr>
          <a:xfrm>
            <a:off x="4770600" y="4243131"/>
            <a:ext cx="2650800" cy="1876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Garamond"/>
                <a:ea typeface="Garamond"/>
                <a:cs typeface="Garamond"/>
                <a:sym typeface="Garamond"/>
              </a:rPr>
              <a:t>Questioning</a:t>
            </a: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 during an investigation and adjudication will take the form of live cross examination under the Interim Title IX Policy and continue to occur in writing, through an Investigative Team under the Gender-Based Misconduct Policy.</a:t>
            </a:r>
            <a:endParaRPr kumimoji="0" sz="1400" b="0" i="0" u="none" strike="noStrike" kern="0" cap="none" spc="0" normalizeH="0" baseline="0" noProof="0" dirty="0">
              <a:ln>
                <a:noFill/>
              </a:ln>
              <a:solidFill>
                <a:srgbClr val="FFFFFF"/>
              </a:solidFill>
              <a:effectLst/>
              <a:uLnTx/>
              <a:uFillTx/>
              <a:latin typeface="Garamond"/>
              <a:ea typeface="Garamond"/>
              <a:cs typeface="Garamond"/>
              <a:sym typeface="Garamond"/>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sp>
        <p:nvSpPr>
          <p:cNvPr id="122" name="Google Shape;122;p10"/>
          <p:cNvSpPr txBox="1"/>
          <p:nvPr/>
        </p:nvSpPr>
        <p:spPr>
          <a:xfrm>
            <a:off x="4770600" y="2761726"/>
            <a:ext cx="2650800" cy="148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Garamond"/>
                <a:ea typeface="Garamond"/>
                <a:cs typeface="Garamond"/>
                <a:sym typeface="Garamond"/>
              </a:rPr>
              <a:t>Supportive Measures, </a:t>
            </a: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including no contact directives, housing changes, and other accommodations, will continue to be available with or without an investigation or adjudication.</a:t>
            </a:r>
            <a:endParaRPr kumimoji="0" sz="1400" b="0"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sp>
        <p:nvSpPr>
          <p:cNvPr id="123" name="Google Shape;123;p10"/>
          <p:cNvSpPr txBox="1"/>
          <p:nvPr/>
        </p:nvSpPr>
        <p:spPr>
          <a:xfrm>
            <a:off x="1394775" y="4282126"/>
            <a:ext cx="2650800" cy="1481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Students who are parties in any gender-based investigation or adjudication will have </a:t>
            </a:r>
            <a:r>
              <a:rPr kumimoji="0" lang="en-US" sz="1400" b="1" i="0" u="none" strike="noStrike" kern="0" cap="none" spc="0" normalizeH="0" baseline="0" noProof="0" dirty="0">
                <a:ln>
                  <a:noFill/>
                </a:ln>
                <a:solidFill>
                  <a:srgbClr val="FFFFFF"/>
                </a:solidFill>
                <a:effectLst/>
                <a:uLnTx/>
                <a:uFillTx/>
                <a:latin typeface="Garamond"/>
                <a:ea typeface="Garamond"/>
                <a:cs typeface="Garamond"/>
                <a:sym typeface="Garamond"/>
              </a:rPr>
              <a:t>access to attorneys to serve as advisors.</a:t>
            </a:r>
            <a:endParaRPr kumimoji="0" sz="1400" b="1"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sp>
        <p:nvSpPr>
          <p:cNvPr id="124" name="Google Shape;124;p10"/>
          <p:cNvSpPr txBox="1"/>
          <p:nvPr/>
        </p:nvSpPr>
        <p:spPr>
          <a:xfrm>
            <a:off x="8178525" y="2761725"/>
            <a:ext cx="2650800" cy="952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Garamond"/>
                <a:ea typeface="Garamond"/>
                <a:cs typeface="Garamond"/>
                <a:sym typeface="Garamond"/>
              </a:rPr>
              <a:t>Resolutions </a:t>
            </a: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that are not punitive or disciplinary in nature will continue to be available options.</a:t>
            </a:r>
            <a:endParaRPr kumimoji="0" sz="1400" b="0"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sp>
        <p:nvSpPr>
          <p:cNvPr id="125" name="Google Shape;125;p10"/>
          <p:cNvSpPr txBox="1"/>
          <p:nvPr/>
        </p:nvSpPr>
        <p:spPr>
          <a:xfrm>
            <a:off x="8355250" y="4282125"/>
            <a:ext cx="2650800" cy="952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Garamond"/>
                <a:ea typeface="Garamond"/>
                <a:cs typeface="Garamond"/>
                <a:sym typeface="Garamond"/>
              </a:rPr>
              <a:t>Live hearings, </a:t>
            </a: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including the use of remote technology, will continue to be provided for the adjudication of gender-based misconduct.</a:t>
            </a:r>
            <a:endParaRPr kumimoji="0" sz="1400" b="0"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pic>
        <p:nvPicPr>
          <p:cNvPr id="126" name="Google Shape;126;p10"/>
          <p:cNvPicPr preferRelativeResize="0"/>
          <p:nvPr/>
        </p:nvPicPr>
        <p:blipFill>
          <a:blip r:embed="rId3">
            <a:alphaModFix/>
          </a:blip>
          <a:stretch>
            <a:fillRect/>
          </a:stretch>
        </p:blipFill>
        <p:spPr>
          <a:xfrm>
            <a:off x="716950" y="2922750"/>
            <a:ext cx="754025" cy="754025"/>
          </a:xfrm>
          <a:prstGeom prst="rect">
            <a:avLst/>
          </a:prstGeom>
          <a:noFill/>
          <a:ln>
            <a:noFill/>
          </a:ln>
        </p:spPr>
      </p:pic>
      <p:pic>
        <p:nvPicPr>
          <p:cNvPr id="127" name="Google Shape;127;p10"/>
          <p:cNvPicPr preferRelativeResize="0"/>
          <p:nvPr/>
        </p:nvPicPr>
        <p:blipFill>
          <a:blip r:embed="rId4">
            <a:alphaModFix/>
          </a:blip>
          <a:stretch>
            <a:fillRect/>
          </a:stretch>
        </p:blipFill>
        <p:spPr>
          <a:xfrm>
            <a:off x="4016575" y="2882150"/>
            <a:ext cx="754025" cy="754025"/>
          </a:xfrm>
          <a:prstGeom prst="rect">
            <a:avLst/>
          </a:prstGeom>
          <a:noFill/>
          <a:ln>
            <a:noFill/>
          </a:ln>
        </p:spPr>
      </p:pic>
      <p:pic>
        <p:nvPicPr>
          <p:cNvPr id="128" name="Google Shape;128;p10"/>
          <p:cNvPicPr preferRelativeResize="0"/>
          <p:nvPr/>
        </p:nvPicPr>
        <p:blipFill>
          <a:blip r:embed="rId5">
            <a:alphaModFix/>
          </a:blip>
          <a:stretch>
            <a:fillRect/>
          </a:stretch>
        </p:blipFill>
        <p:spPr>
          <a:xfrm>
            <a:off x="599900" y="4439746"/>
            <a:ext cx="794875" cy="794875"/>
          </a:xfrm>
          <a:prstGeom prst="rect">
            <a:avLst/>
          </a:prstGeom>
          <a:noFill/>
          <a:ln>
            <a:noFill/>
          </a:ln>
        </p:spPr>
      </p:pic>
      <p:pic>
        <p:nvPicPr>
          <p:cNvPr id="129" name="Google Shape;129;p10"/>
          <p:cNvPicPr preferRelativeResize="0"/>
          <p:nvPr/>
        </p:nvPicPr>
        <p:blipFill>
          <a:blip r:embed="rId6">
            <a:alphaModFix/>
          </a:blip>
          <a:stretch>
            <a:fillRect/>
          </a:stretch>
        </p:blipFill>
        <p:spPr>
          <a:xfrm>
            <a:off x="4146630" y="4356525"/>
            <a:ext cx="680467" cy="794875"/>
          </a:xfrm>
          <a:prstGeom prst="rect">
            <a:avLst/>
          </a:prstGeom>
          <a:noFill/>
          <a:ln>
            <a:noFill/>
          </a:ln>
        </p:spPr>
      </p:pic>
      <p:pic>
        <p:nvPicPr>
          <p:cNvPr id="130" name="Google Shape;130;p10"/>
          <p:cNvPicPr preferRelativeResize="0"/>
          <p:nvPr/>
        </p:nvPicPr>
        <p:blipFill>
          <a:blip r:embed="rId7">
            <a:alphaModFix/>
          </a:blip>
          <a:stretch>
            <a:fillRect/>
          </a:stretch>
        </p:blipFill>
        <p:spPr>
          <a:xfrm>
            <a:off x="7560375" y="4439750"/>
            <a:ext cx="794875" cy="794875"/>
          </a:xfrm>
          <a:prstGeom prst="rect">
            <a:avLst/>
          </a:prstGeom>
          <a:noFill/>
          <a:ln>
            <a:noFill/>
          </a:ln>
        </p:spPr>
      </p:pic>
      <p:pic>
        <p:nvPicPr>
          <p:cNvPr id="131" name="Google Shape;131;p10"/>
          <p:cNvPicPr preferRelativeResize="0"/>
          <p:nvPr/>
        </p:nvPicPr>
        <p:blipFill>
          <a:blip r:embed="rId8">
            <a:alphaModFix/>
          </a:blip>
          <a:stretch>
            <a:fillRect/>
          </a:stretch>
        </p:blipFill>
        <p:spPr>
          <a:xfrm>
            <a:off x="7424500" y="2862645"/>
            <a:ext cx="754025" cy="754025"/>
          </a:xfrm>
          <a:prstGeom prst="rect">
            <a:avLst/>
          </a:prstGeom>
          <a:noFill/>
          <a:ln>
            <a:noFill/>
          </a:ln>
        </p:spPr>
      </p:pic>
      <p:graphicFrame>
        <p:nvGraphicFramePr>
          <p:cNvPr id="132" name="Google Shape;132;p10"/>
          <p:cNvGraphicFramePr/>
          <p:nvPr/>
        </p:nvGraphicFramePr>
        <p:xfrm>
          <a:off x="599900" y="2761725"/>
          <a:ext cx="10753900" cy="3357900"/>
        </p:xfrm>
        <a:graphic>
          <a:graphicData uri="http://schemas.openxmlformats.org/drawingml/2006/table">
            <a:tbl>
              <a:tblPr>
                <a:noFill/>
              </a:tblPr>
              <a:tblGrid>
                <a:gridCol w="3361700">
                  <a:extLst>
                    <a:ext uri="{9D8B030D-6E8A-4147-A177-3AD203B41FA5}">
                      <a16:colId xmlns:a16="http://schemas.microsoft.com/office/drawing/2014/main" val="20000"/>
                    </a:ext>
                  </a:extLst>
                </a:gridCol>
                <a:gridCol w="3503975">
                  <a:extLst>
                    <a:ext uri="{9D8B030D-6E8A-4147-A177-3AD203B41FA5}">
                      <a16:colId xmlns:a16="http://schemas.microsoft.com/office/drawing/2014/main" val="20001"/>
                    </a:ext>
                  </a:extLst>
                </a:gridCol>
                <a:gridCol w="3888225">
                  <a:extLst>
                    <a:ext uri="{9D8B030D-6E8A-4147-A177-3AD203B41FA5}">
                      <a16:colId xmlns:a16="http://schemas.microsoft.com/office/drawing/2014/main" val="20002"/>
                    </a:ext>
                  </a:extLst>
                </a:gridCol>
              </a:tblGrid>
              <a:tr h="1486775">
                <a:tc>
                  <a:txBody>
                    <a:bodyPr/>
                    <a:lstStyle/>
                    <a:p>
                      <a:pPr marL="0" lvl="0" indent="0" algn="l" rtl="0">
                        <a:spcBef>
                          <a:spcPts val="0"/>
                        </a:spcBef>
                        <a:spcAft>
                          <a:spcPts val="0"/>
                        </a:spcAft>
                        <a:buNone/>
                      </a:pPr>
                      <a:endParaRPr dirty="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871125">
                <a:tc>
                  <a:txBody>
                    <a:bodyPr/>
                    <a:lstStyle/>
                    <a:p>
                      <a:pPr marL="0" lvl="0" indent="0" algn="l" rtl="0">
                        <a:spcBef>
                          <a:spcPts val="0"/>
                        </a:spcBef>
                        <a:spcAft>
                          <a:spcPts val="0"/>
                        </a:spcAft>
                        <a:buNone/>
                      </a:pPr>
                      <a:endParaRPr dirty="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59650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2"/>
          <p:cNvSpPr txBox="1">
            <a:spLocks noGrp="1"/>
          </p:cNvSpPr>
          <p:nvPr>
            <p:ph type="title"/>
          </p:nvPr>
        </p:nvSpPr>
        <p:spPr>
          <a:xfrm>
            <a:off x="838200" y="1"/>
            <a:ext cx="10515600" cy="169068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None/>
            </a:pPr>
            <a:r>
              <a:rPr lang="en-US" sz="2800" b="1" dirty="0">
                <a:solidFill>
                  <a:schemeClr val="lt1"/>
                </a:solidFill>
                <a:latin typeface="Garamond"/>
                <a:ea typeface="Garamond"/>
                <a:cs typeface="Garamond"/>
                <a:sym typeface="Garamond"/>
              </a:rPr>
              <a:t>And, New York’s Enough is Enough</a:t>
            </a:r>
            <a:br>
              <a:rPr lang="en-US" sz="2800" b="1" dirty="0">
                <a:solidFill>
                  <a:schemeClr val="lt1"/>
                </a:solidFill>
                <a:latin typeface="Garamond"/>
                <a:ea typeface="Garamond"/>
                <a:cs typeface="Garamond"/>
                <a:sym typeface="Garamond"/>
              </a:rPr>
            </a:br>
            <a:r>
              <a:rPr lang="en-US" sz="2800" b="1" dirty="0">
                <a:solidFill>
                  <a:schemeClr val="lt1"/>
                </a:solidFill>
                <a:latin typeface="Garamond"/>
                <a:ea typeface="Garamond"/>
                <a:cs typeface="Garamond"/>
                <a:sym typeface="Garamond"/>
              </a:rPr>
              <a:t>Defines prohibited behavior on all campuses in New York State.</a:t>
            </a:r>
            <a:endParaRPr sz="2800" dirty="0"/>
          </a:p>
        </p:txBody>
      </p:sp>
      <p:pic>
        <p:nvPicPr>
          <p:cNvPr id="2" name="Picture 1">
            <a:extLst>
              <a:ext uri="{FF2B5EF4-FFF2-40B4-BE49-F238E27FC236}">
                <a16:creationId xmlns:a16="http://schemas.microsoft.com/office/drawing/2014/main" id="{F90D1A85-AFEB-2141-814C-D1C2EE38BF3D}"/>
              </a:ext>
            </a:extLst>
          </p:cNvPr>
          <p:cNvPicPr>
            <a:picLocks noChangeAspect="1"/>
          </p:cNvPicPr>
          <p:nvPr/>
        </p:nvPicPr>
        <p:blipFill>
          <a:blip r:embed="rId3"/>
          <a:stretch>
            <a:fillRect/>
          </a:stretch>
        </p:blipFill>
        <p:spPr>
          <a:xfrm>
            <a:off x="1662639" y="1824467"/>
            <a:ext cx="3378200" cy="4051300"/>
          </a:xfrm>
          <a:prstGeom prst="rect">
            <a:avLst/>
          </a:prstGeom>
        </p:spPr>
      </p:pic>
      <p:sp>
        <p:nvSpPr>
          <p:cNvPr id="4" name="Text Placeholder 3">
            <a:extLst>
              <a:ext uri="{FF2B5EF4-FFF2-40B4-BE49-F238E27FC236}">
                <a16:creationId xmlns:a16="http://schemas.microsoft.com/office/drawing/2014/main" id="{FEEDF41C-4E56-3446-86A3-563DE3994670}"/>
              </a:ext>
            </a:extLst>
          </p:cNvPr>
          <p:cNvSpPr>
            <a:spLocks noGrp="1"/>
          </p:cNvSpPr>
          <p:nvPr>
            <p:ph type="body" idx="1"/>
          </p:nvPr>
        </p:nvSpPr>
        <p:spPr>
          <a:xfrm>
            <a:off x="696376" y="1658208"/>
            <a:ext cx="5310726" cy="4351338"/>
          </a:xfrm>
        </p:spPr>
        <p:txBody>
          <a:bodyPr/>
          <a:lstStyle/>
          <a:p>
            <a:endParaRPr lang="en-US" dirty="0"/>
          </a:p>
        </p:txBody>
      </p:sp>
      <p:sp>
        <p:nvSpPr>
          <p:cNvPr id="5" name="Text Placeholder 4">
            <a:extLst>
              <a:ext uri="{FF2B5EF4-FFF2-40B4-BE49-F238E27FC236}">
                <a16:creationId xmlns:a16="http://schemas.microsoft.com/office/drawing/2014/main" id="{3169E43C-D586-AF47-8531-1D054CD940B8}"/>
              </a:ext>
            </a:extLst>
          </p:cNvPr>
          <p:cNvSpPr>
            <a:spLocks noGrp="1"/>
          </p:cNvSpPr>
          <p:nvPr>
            <p:ph type="body" idx="2"/>
          </p:nvPr>
        </p:nvSpPr>
        <p:spPr>
          <a:xfrm>
            <a:off x="6136228" y="1625728"/>
            <a:ext cx="5181600" cy="4351338"/>
          </a:xfrm>
        </p:spPr>
        <p:txBody>
          <a:bodyPr/>
          <a:lstStyle/>
          <a:p>
            <a:endParaRPr lang="en-US" dirty="0"/>
          </a:p>
        </p:txBody>
      </p:sp>
      <p:pic>
        <p:nvPicPr>
          <p:cNvPr id="6" name="Picture 5">
            <a:extLst>
              <a:ext uri="{FF2B5EF4-FFF2-40B4-BE49-F238E27FC236}">
                <a16:creationId xmlns:a16="http://schemas.microsoft.com/office/drawing/2014/main" id="{CC76CD6A-CEDF-5E4B-B79C-AA14DCB37F12}"/>
              </a:ext>
            </a:extLst>
          </p:cNvPr>
          <p:cNvPicPr>
            <a:picLocks noChangeAspect="1"/>
          </p:cNvPicPr>
          <p:nvPr/>
        </p:nvPicPr>
        <p:blipFill>
          <a:blip r:embed="rId4"/>
          <a:stretch>
            <a:fillRect/>
          </a:stretch>
        </p:blipFill>
        <p:spPr>
          <a:xfrm>
            <a:off x="6250016" y="2213168"/>
            <a:ext cx="5181600" cy="3454400"/>
          </a:xfrm>
          <a:prstGeom prst="rect">
            <a:avLst/>
          </a:prstGeom>
        </p:spPr>
      </p:pic>
      <p:sp>
        <p:nvSpPr>
          <p:cNvPr id="13" name="TextBox 12">
            <a:extLst>
              <a:ext uri="{FF2B5EF4-FFF2-40B4-BE49-F238E27FC236}">
                <a16:creationId xmlns:a16="http://schemas.microsoft.com/office/drawing/2014/main" id="{20E48E74-E62B-1C42-84F5-10D73E8238CF}"/>
              </a:ext>
            </a:extLst>
          </p:cNvPr>
          <p:cNvSpPr txBox="1"/>
          <p:nvPr/>
        </p:nvSpPr>
        <p:spPr>
          <a:xfrm>
            <a:off x="709074" y="1625728"/>
            <a:ext cx="4941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x</a:t>
            </a:r>
          </a:p>
        </p:txBody>
      </p:sp>
    </p:spTree>
    <p:extLst>
      <p:ext uri="{BB962C8B-B14F-4D97-AF65-F5344CB8AC3E}">
        <p14:creationId xmlns:p14="http://schemas.microsoft.com/office/powerpoint/2010/main" val="202235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dirty="0">
                <a:latin typeface="Garamond"/>
                <a:ea typeface="Garamond"/>
                <a:cs typeface="Garamond"/>
                <a:sym typeface="Garamond"/>
              </a:rPr>
              <a:t>Scope of the policy</a:t>
            </a:r>
            <a:br>
              <a:rPr lang="en-US" dirty="0">
                <a:latin typeface="Garamond"/>
                <a:ea typeface="Garamond"/>
                <a:cs typeface="Garamond"/>
                <a:sym typeface="Garamond"/>
              </a:rPr>
            </a:br>
            <a:endParaRPr dirty="0"/>
          </a:p>
        </p:txBody>
      </p:sp>
      <p:sp>
        <p:nvSpPr>
          <p:cNvPr id="152" name="Google Shape;152;p14"/>
          <p:cNvSpPr txBox="1"/>
          <p:nvPr/>
        </p:nvSpPr>
        <p:spPr>
          <a:xfrm>
            <a:off x="838200" y="1518534"/>
            <a:ext cx="8382000" cy="1169511"/>
          </a:xfrm>
          <a:prstGeom prst="rect">
            <a:avLst/>
          </a:prstGeom>
          <a:noFill/>
          <a:ln>
            <a:noFill/>
          </a:ln>
        </p:spPr>
        <p:txBody>
          <a:bodyPr spcFirstLastPara="1" wrap="square" lIns="91425" tIns="45700" rIns="91425" bIns="45700" anchor="t" anchorCtr="0">
            <a:spAutoFit/>
          </a:bodyPr>
          <a:lstStyle/>
          <a:p>
            <a:pPr marL="0" marR="0" lvl="2"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ED7D31"/>
                </a:solidFill>
                <a:effectLst/>
                <a:uLnTx/>
                <a:uFillTx/>
                <a:latin typeface="Garamond"/>
                <a:ea typeface="Garamond"/>
                <a:cs typeface="Garamond"/>
                <a:sym typeface="Garamond"/>
              </a:rPr>
              <a:t>The policy applies to all types of relationships</a:t>
            </a:r>
            <a:r>
              <a:rPr kumimoji="0" lang="en-US" sz="2800" b="0" i="0" u="none" strike="noStrike" kern="0" cap="none" spc="0" normalizeH="0" baseline="0" noProof="0" dirty="0">
                <a:ln>
                  <a:noFill/>
                </a:ln>
                <a:solidFill>
                  <a:srgbClr val="ED7D31"/>
                </a:solidFill>
                <a:effectLst/>
                <a:uLnTx/>
                <a:uFillTx/>
                <a:latin typeface="Garamond"/>
                <a:ea typeface="Garamond"/>
                <a:cs typeface="Garamond"/>
                <a:sym typeface="Garamond"/>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5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Casual, Long-term, Marriages</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3" name="Google Shape;153;p14"/>
          <p:cNvSpPr txBox="1"/>
          <p:nvPr/>
        </p:nvSpPr>
        <p:spPr>
          <a:xfrm>
            <a:off x="838200" y="3413304"/>
            <a:ext cx="4876800" cy="212361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Sexual Harassment</a:t>
            </a:r>
            <a:endParaRPr kumimoji="0" sz="28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Gender-Based Harassment</a:t>
            </a:r>
            <a:endParaRPr kumimoji="0" sz="28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Dating Violence</a:t>
            </a:r>
            <a:endParaRPr kumimoji="0" sz="28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285750" marR="0" lvl="0" indent="-285750" algn="l" defTabSz="914400" rtl="0" eaLnBrk="1" fontAlgn="auto" latinLnBrk="0" hangingPunct="1">
              <a:lnSpc>
                <a:spcPct val="100000"/>
              </a:lnSpc>
              <a:spcBef>
                <a:spcPts val="600"/>
              </a:spcBef>
              <a:spcAft>
                <a:spcPts val="60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Domestic Violence</a:t>
            </a:r>
            <a:endParaRPr kumimoji="0" sz="2800" b="0" i="0" u="none" strike="noStrike" kern="0" cap="none" spc="0" normalizeH="0" baseline="0" noProof="0" dirty="0">
              <a:ln>
                <a:noFill/>
              </a:ln>
              <a:solidFill>
                <a:srgbClr val="000000"/>
              </a:solidFill>
              <a:effectLst/>
              <a:uLnTx/>
              <a:uFillTx/>
              <a:latin typeface="Garamond"/>
              <a:ea typeface="Garamond"/>
              <a:cs typeface="Garamond"/>
              <a:sym typeface="Garamond"/>
            </a:endParaRPr>
          </a:p>
        </p:txBody>
      </p:sp>
      <p:sp>
        <p:nvSpPr>
          <p:cNvPr id="154" name="Google Shape;154;p14"/>
          <p:cNvSpPr txBox="1"/>
          <p:nvPr/>
        </p:nvSpPr>
        <p:spPr>
          <a:xfrm>
            <a:off x="838200" y="2757057"/>
            <a:ext cx="10134600"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800" b="1" i="0" u="none" strike="noStrike" kern="0" cap="none" spc="0" normalizeH="0" baseline="0" noProof="0" dirty="0">
                <a:ln>
                  <a:noFill/>
                </a:ln>
                <a:solidFill>
                  <a:srgbClr val="ED7D31"/>
                </a:solidFill>
                <a:effectLst/>
                <a:uLnTx/>
                <a:uFillTx/>
                <a:latin typeface="Garamond"/>
                <a:ea typeface="Garamond"/>
                <a:cs typeface="Garamond"/>
                <a:sym typeface="Garamond"/>
              </a:rPr>
              <a:t>Umbrella term used to describe a broad range of behaviors</a:t>
            </a:r>
            <a:r>
              <a:rPr kumimoji="0" lang="en-US" sz="2800" b="0" i="0" u="none" strike="noStrike" kern="0" cap="none" spc="0" normalizeH="0" baseline="0" noProof="0" dirty="0">
                <a:ln>
                  <a:noFill/>
                </a:ln>
                <a:solidFill>
                  <a:srgbClr val="ED7D31"/>
                </a:solidFill>
                <a:effectLst/>
                <a:uLnTx/>
                <a:uFillTx/>
                <a:latin typeface="Garamond"/>
                <a:ea typeface="Garamond"/>
                <a:cs typeface="Garamond"/>
                <a:sym typeface="Garamond"/>
              </a:rPr>
              <a:t>:</a:t>
            </a:r>
            <a:endParaRPr kumimoji="0" sz="2800" b="0" i="0" u="none" strike="noStrike" kern="0" cap="none" spc="0" normalizeH="0" baseline="0" noProof="0" dirty="0">
              <a:ln>
                <a:noFill/>
              </a:ln>
              <a:solidFill>
                <a:srgbClr val="ED7D31"/>
              </a:solidFill>
              <a:effectLst/>
              <a:uLnTx/>
              <a:uFillTx/>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55" name="Google Shape;155;p14"/>
          <p:cNvSpPr txBox="1"/>
          <p:nvPr/>
        </p:nvSpPr>
        <p:spPr>
          <a:xfrm>
            <a:off x="6096000" y="3429000"/>
            <a:ext cx="4876800" cy="2123618"/>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Stalking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Sexual Exploitation </a:t>
            </a:r>
            <a:endParaRPr kumimoji="0" sz="28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285750" marR="0" lvl="0" indent="-285750" algn="l" defTabSz="914400" rtl="0" eaLnBrk="1" fontAlgn="auto" latinLnBrk="0" hangingPunct="1">
              <a:lnSpc>
                <a:spcPct val="100000"/>
              </a:lnSpc>
              <a:spcBef>
                <a:spcPts val="600"/>
              </a:spcBef>
              <a:spcAft>
                <a:spcPts val="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Sexual Assault: Penetration</a:t>
            </a:r>
            <a:endParaRPr kumimoji="0" sz="28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285750" marR="0" lvl="0" indent="-285750" algn="l" defTabSz="914400" rtl="0" eaLnBrk="1" fontAlgn="auto" latinLnBrk="0" hangingPunct="1">
              <a:lnSpc>
                <a:spcPct val="100000"/>
              </a:lnSpc>
              <a:spcBef>
                <a:spcPts val="600"/>
              </a:spcBef>
              <a:spcAft>
                <a:spcPts val="600"/>
              </a:spcAft>
              <a:buClr>
                <a:srgbClr val="FFFFFF"/>
              </a:buClr>
              <a:buSzPts val="1800"/>
              <a:buFont typeface="Arial"/>
              <a:buChar char="•"/>
              <a:tabLst/>
              <a:defRPr/>
            </a:pPr>
            <a:r>
              <a:rPr kumimoji="0" lang="en-US" sz="2800" b="0" i="0" u="none" strike="noStrike" kern="0" cap="none" spc="0" normalizeH="0" baseline="0" noProof="0" dirty="0">
                <a:ln>
                  <a:noFill/>
                </a:ln>
                <a:solidFill>
                  <a:srgbClr val="FFFFFF"/>
                </a:solidFill>
                <a:effectLst/>
                <a:uLnTx/>
                <a:uFillTx/>
                <a:latin typeface="Garamond"/>
                <a:ea typeface="Garamond"/>
                <a:cs typeface="Garamond"/>
                <a:sym typeface="Garamond"/>
              </a:rPr>
              <a:t>Sexual Assault: Contact</a:t>
            </a:r>
            <a:endParaRPr kumimoji="0" sz="2800" b="0" i="0" u="none" strike="noStrike" kern="0" cap="none" spc="0" normalizeH="0" baseline="0" noProof="0" dirty="0">
              <a:ln>
                <a:noFill/>
              </a:ln>
              <a:solidFill>
                <a:srgbClr val="FFFFFF"/>
              </a:solidFill>
              <a:effectLst/>
              <a:uLnTx/>
              <a:uFillTx/>
              <a:latin typeface="Garamond"/>
              <a:ea typeface="Garamond"/>
              <a:cs typeface="Garamond"/>
              <a:sym typeface="Garamond"/>
            </a:endParaRPr>
          </a:p>
        </p:txBody>
      </p:sp>
    </p:spTree>
    <p:extLst>
      <p:ext uri="{BB962C8B-B14F-4D97-AF65-F5344CB8AC3E}">
        <p14:creationId xmlns:p14="http://schemas.microsoft.com/office/powerpoint/2010/main" val="1148430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1000"/>
              </a:spcBef>
              <a:spcAft>
                <a:spcPts val="0"/>
              </a:spcAft>
              <a:buClr>
                <a:schemeClr val="lt1"/>
              </a:buClr>
              <a:buSzPts val="1800"/>
              <a:buNone/>
            </a:pPr>
            <a:r>
              <a:rPr lang="en-US" sz="3600" dirty="0"/>
              <a:t>How exactly is Sexual Assault defined under Columbia’s Policy?</a:t>
            </a:r>
            <a:endParaRPr sz="3600" dirty="0"/>
          </a:p>
        </p:txBody>
      </p:sp>
    </p:spTree>
    <p:extLst>
      <p:ext uri="{BB962C8B-B14F-4D97-AF65-F5344CB8AC3E}">
        <p14:creationId xmlns:p14="http://schemas.microsoft.com/office/powerpoint/2010/main" val="3658381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dirty="0">
                <a:latin typeface="Garamond"/>
                <a:ea typeface="Garamond"/>
                <a:cs typeface="Garamond"/>
                <a:sym typeface="Garamond"/>
              </a:rPr>
              <a:t>Policy Definitions of Gender-Based Misconduct</a:t>
            </a:r>
            <a:endParaRPr dirty="0"/>
          </a:p>
        </p:txBody>
      </p:sp>
      <p:sp>
        <p:nvSpPr>
          <p:cNvPr id="180" name="Google Shape;180;p18"/>
          <p:cNvSpPr txBox="1">
            <a:spLocks noGrp="1"/>
          </p:cNvSpPr>
          <p:nvPr>
            <p:ph type="body" idx="1"/>
          </p:nvPr>
        </p:nvSpPr>
        <p:spPr>
          <a:xfrm>
            <a:off x="838200" y="1760309"/>
            <a:ext cx="10515600" cy="458646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405"/>
              <a:buNone/>
            </a:pPr>
            <a:r>
              <a:rPr lang="en-US" b="1" dirty="0">
                <a:solidFill>
                  <a:schemeClr val="accent2"/>
                </a:solidFill>
                <a:latin typeface="Garamond"/>
                <a:ea typeface="Garamond"/>
                <a:cs typeface="Garamond"/>
                <a:sym typeface="Garamond"/>
              </a:rPr>
              <a:t>Sexual Assault: Penetration</a:t>
            </a:r>
            <a:br>
              <a:rPr lang="en-US" sz="1665" b="1" dirty="0">
                <a:latin typeface="Garamond"/>
                <a:ea typeface="Garamond"/>
                <a:cs typeface="Garamond"/>
                <a:sym typeface="Garamond"/>
              </a:rPr>
            </a:br>
            <a:r>
              <a:rPr lang="en-US" sz="2000" dirty="0">
                <a:latin typeface="Garamond"/>
                <a:ea typeface="Garamond"/>
                <a:cs typeface="Garamond"/>
                <a:sym typeface="Garamond"/>
              </a:rPr>
              <a:t>Any form of sexual intercourse without affirmative consent.</a:t>
            </a:r>
            <a:endParaRPr dirty="0"/>
          </a:p>
          <a:p>
            <a:pPr marL="342900" lvl="0" indent="-342900" algn="l" rtl="0">
              <a:lnSpc>
                <a:spcPct val="100000"/>
              </a:lnSpc>
              <a:spcBef>
                <a:spcPts val="600"/>
              </a:spcBef>
              <a:spcAft>
                <a:spcPts val="0"/>
              </a:spcAft>
              <a:buSzPts val="2405"/>
              <a:buChar char="•"/>
            </a:pPr>
            <a:r>
              <a:rPr lang="en-US" sz="2000" dirty="0">
                <a:latin typeface="Garamond"/>
                <a:ea typeface="Garamond"/>
                <a:cs typeface="Garamond"/>
                <a:sym typeface="Garamond"/>
              </a:rPr>
              <a:t>Intercourse is: vaginal penetration (however slight) by a penis, object, tongue, or finger; anal penetration by a penis, object, tongue or finger; and oral copulation (mouth to genital contact or genital to mouth contact)</a:t>
            </a:r>
            <a:endParaRPr dirty="0"/>
          </a:p>
          <a:p>
            <a:pPr marL="0" lvl="0" indent="0" algn="l" rtl="0">
              <a:lnSpc>
                <a:spcPct val="100000"/>
              </a:lnSpc>
              <a:spcBef>
                <a:spcPts val="600"/>
              </a:spcBef>
              <a:spcAft>
                <a:spcPts val="0"/>
              </a:spcAft>
              <a:buSzPts val="2405"/>
              <a:buNone/>
            </a:pPr>
            <a:r>
              <a:rPr lang="en-US" b="1" dirty="0">
                <a:solidFill>
                  <a:schemeClr val="accent2"/>
                </a:solidFill>
                <a:latin typeface="Garamond"/>
                <a:ea typeface="Garamond"/>
                <a:cs typeface="Garamond"/>
                <a:sym typeface="Garamond"/>
              </a:rPr>
              <a:t>Sexual Assault: Contact</a:t>
            </a:r>
            <a:br>
              <a:rPr lang="en-US" sz="1665" b="1" dirty="0">
                <a:latin typeface="Garamond"/>
                <a:ea typeface="Garamond"/>
                <a:cs typeface="Garamond"/>
                <a:sym typeface="Garamond"/>
              </a:rPr>
            </a:br>
            <a:r>
              <a:rPr lang="en-US" sz="2000" dirty="0">
                <a:latin typeface="Garamond"/>
                <a:ea typeface="Garamond"/>
                <a:cs typeface="Garamond"/>
                <a:sym typeface="Garamond"/>
              </a:rPr>
              <a:t>Any intentional sexual touching for the purpose of sexual gratification without affirmative consent.</a:t>
            </a:r>
            <a:endParaRPr dirty="0"/>
          </a:p>
          <a:p>
            <a:pPr marL="342900" lvl="0" indent="-342900" algn="l" rtl="0">
              <a:lnSpc>
                <a:spcPct val="100000"/>
              </a:lnSpc>
              <a:spcBef>
                <a:spcPts val="1600"/>
              </a:spcBef>
              <a:spcAft>
                <a:spcPts val="600"/>
              </a:spcAft>
              <a:buSzPts val="1665"/>
              <a:buChar char="•"/>
            </a:pPr>
            <a:r>
              <a:rPr lang="en-US" sz="2000" dirty="0">
                <a:latin typeface="Garamond"/>
                <a:ea typeface="Garamond"/>
                <a:cs typeface="Garamond"/>
                <a:sym typeface="Garamond"/>
              </a:rPr>
              <a:t>Sexual touching includes contact under or over clothing with the breasts, buttocks, genitals, groin, or touching another with any of these body parts, or making another person touch any of these body parts</a:t>
            </a:r>
            <a:endParaRPr sz="3200" dirty="0"/>
          </a:p>
        </p:txBody>
      </p:sp>
    </p:spTree>
    <p:extLst>
      <p:ext uri="{BB962C8B-B14F-4D97-AF65-F5344CB8AC3E}">
        <p14:creationId xmlns:p14="http://schemas.microsoft.com/office/powerpoint/2010/main" val="112085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p:nvPr/>
        </p:nvSpPr>
        <p:spPr>
          <a:xfrm>
            <a:off x="3531510" y="1031289"/>
            <a:ext cx="7136490" cy="486287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Title IX Coordinator, Columbia University since June 2016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Consultant to colleges and universities on the issues of sexual assault and domestic violence from 2013-2016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Served as Bureau Chief of the Queens District Attorney’s Office Special Victims Bureau for over 23 years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Investigated and supervised thousands of sexual assault, abuse and harassment cases and trained and educated innumerable attorneys, law enforcement officers, students, parents, faculty, health care professionals and the public at large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Published </a:t>
            </a:r>
            <a:r>
              <a:rPr kumimoji="0" lang="en-US" sz="1600" b="0" i="0" u="sng" strike="noStrike" kern="0" cap="none" spc="0" normalizeH="0" baseline="0" noProof="0" dirty="0">
                <a:ln>
                  <a:noFill/>
                </a:ln>
                <a:solidFill>
                  <a:srgbClr val="FFFFFF"/>
                </a:solidFill>
                <a:effectLst/>
                <a:uLnTx/>
                <a:uFillTx/>
                <a:latin typeface="Garamond"/>
                <a:ea typeface="Garamond"/>
                <a:cs typeface="Garamond"/>
                <a:sym typeface="Garamond"/>
              </a:rPr>
              <a:t>The Prosecutor’s Manual for Sex Crimes</a:t>
            </a: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 a how-to guide for investigating and prosecuting sexual assaults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Served on the New York State Children’s Justice Task Force, the New York City Mayor’s Committee on Child Abuse and the Mayor’s Sex Crimes Task Force</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Adjunct Professor of Law at St. John’s University Law School</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1200"/>
              </a:spcBef>
              <a:spcAft>
                <a:spcPts val="0"/>
              </a:spcAft>
              <a:buClr>
                <a:srgbClr val="000000"/>
              </a:buClr>
              <a:buSzPts val="1600"/>
              <a:buFont typeface="Noto Sans Symbols"/>
              <a:buChar char="▪"/>
              <a:tabLst/>
              <a:defRPr/>
            </a:pPr>
            <a:r>
              <a:rPr kumimoji="0" lang="en-US" sz="1600" b="0" i="0" u="none" strike="noStrike" kern="0" cap="none" spc="0" normalizeH="0" baseline="0" noProof="0" dirty="0">
                <a:ln>
                  <a:noFill/>
                </a:ln>
                <a:solidFill>
                  <a:srgbClr val="FFFFFF"/>
                </a:solidFill>
                <a:effectLst/>
                <a:uLnTx/>
                <a:uFillTx/>
                <a:latin typeface="Garamond"/>
                <a:ea typeface="Garamond"/>
                <a:cs typeface="Garamond"/>
                <a:sym typeface="Garamond"/>
              </a:rPr>
              <a:t>Graduate of Indiana University and George Washington University’s National Law Center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8" name="Google Shape;68;p2"/>
          <p:cNvSpPr txBox="1"/>
          <p:nvPr/>
        </p:nvSpPr>
        <p:spPr>
          <a:xfrm>
            <a:off x="765110" y="239697"/>
            <a:ext cx="9144000" cy="53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uLnTx/>
                <a:uFillTx/>
                <a:latin typeface="Garamond"/>
                <a:ea typeface="Garamond"/>
                <a:cs typeface="Garamond"/>
                <a:sym typeface="Garamond"/>
              </a:rPr>
              <a:t>Marjory Fisher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2"/>
          <p:cNvSpPr txBox="1"/>
          <p:nvPr/>
        </p:nvSpPr>
        <p:spPr>
          <a:xfrm>
            <a:off x="1828800" y="3662778"/>
            <a:ext cx="1702710"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1" i="0" u="none" strike="noStrike" kern="0" cap="none" spc="0" normalizeH="0" baseline="0" noProof="0" dirty="0">
                <a:ln>
                  <a:noFill/>
                </a:ln>
                <a:solidFill>
                  <a:srgbClr val="FFFFFF"/>
                </a:solidFill>
                <a:effectLst/>
                <a:uLnTx/>
                <a:uFillTx/>
                <a:latin typeface="Garamond"/>
                <a:ea typeface="Garamond"/>
                <a:cs typeface="Garamond"/>
                <a:sym typeface="Garamond"/>
              </a:rPr>
              <a:t>Marjory Fisher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srgbClr val="FFFFFF"/>
                </a:solidFill>
                <a:effectLst/>
                <a:uLnTx/>
                <a:uFillTx/>
                <a:latin typeface="Garamond"/>
                <a:ea typeface="Garamond"/>
                <a:cs typeface="Garamond"/>
                <a:sym typeface="Garamond"/>
              </a:rPr>
              <a:t>Associate Vice President &amp;</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srgbClr val="FFFFFF"/>
                </a:solidFill>
                <a:effectLst/>
                <a:uLnTx/>
                <a:uFillTx/>
                <a:latin typeface="Garamond"/>
                <a:ea typeface="Garamond"/>
                <a:cs typeface="Garamond"/>
                <a:sym typeface="Garamond"/>
              </a:rPr>
              <a:t>Title IX Coordinator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100"/>
              <a:buFont typeface="Noto Sans Symbols"/>
              <a:buNone/>
              <a:tabLst/>
              <a:defRPr/>
            </a:pPr>
            <a:r>
              <a:rPr kumimoji="0" lang="en-US" sz="1100" b="0" i="0" u="none" strike="noStrike" kern="0" cap="none" spc="0" normalizeH="0" baseline="0" noProof="0" dirty="0">
                <a:ln>
                  <a:noFill/>
                </a:ln>
                <a:solidFill>
                  <a:srgbClr val="FFFFFF"/>
                </a:solidFill>
                <a:effectLst/>
                <a:uLnTx/>
                <a:uFillTx/>
                <a:latin typeface="Garamond"/>
                <a:ea typeface="Garamond"/>
                <a:cs typeface="Garamond"/>
                <a:sym typeface="Garamond"/>
              </a:rPr>
              <a:t>Direct 212-853-1276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833C0B"/>
              </a:buClr>
              <a:buSzPts val="1100"/>
              <a:buFont typeface="Noto Sans Symbols"/>
              <a:buNone/>
              <a:tabLst/>
              <a:defRPr/>
            </a:pPr>
            <a:r>
              <a:rPr kumimoji="0" lang="en-US" sz="1100" b="0" i="0" u="sng" strike="noStrike" kern="0" cap="none" spc="0" normalizeH="0" baseline="0" noProof="0" dirty="0">
                <a:ln>
                  <a:noFill/>
                </a:ln>
                <a:solidFill>
                  <a:srgbClr val="833C0B"/>
                </a:solidFill>
                <a:effectLst/>
                <a:uLnTx/>
                <a:uFillTx/>
                <a:latin typeface="Garamond"/>
                <a:ea typeface="Garamond"/>
                <a:cs typeface="Garamond"/>
                <a:sym typeface="Garamond"/>
              </a:rPr>
              <a:t>m.fisher@columbia.edu</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1E232A"/>
              </a:buClr>
              <a:buSzPts val="1100"/>
              <a:buFont typeface="Noto Sans Symbols"/>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70" name="Google Shape;70;p2" descr="C:\Users\rginsburg\Desktop\MF Headshot.jpg"/>
          <p:cNvPicPr preferRelativeResize="0"/>
          <p:nvPr/>
        </p:nvPicPr>
        <p:blipFill rotWithShape="1">
          <a:blip r:embed="rId3">
            <a:alphaModFix/>
          </a:blip>
          <a:srcRect/>
          <a:stretch/>
        </p:blipFill>
        <p:spPr>
          <a:xfrm>
            <a:off x="1994355" y="1347186"/>
            <a:ext cx="1371600" cy="2057400"/>
          </a:xfrm>
          <a:prstGeom prst="rect">
            <a:avLst/>
          </a:prstGeom>
          <a:noFill/>
          <a:ln>
            <a:noFill/>
          </a:ln>
        </p:spPr>
      </p:pic>
    </p:spTree>
    <p:extLst>
      <p:ext uri="{BB962C8B-B14F-4D97-AF65-F5344CB8AC3E}">
        <p14:creationId xmlns:p14="http://schemas.microsoft.com/office/powerpoint/2010/main" val="161868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Garamond"/>
              <a:buNone/>
            </a:pPr>
            <a:r>
              <a:rPr lang="en-US" dirty="0">
                <a:latin typeface="Garamond"/>
                <a:ea typeface="Garamond"/>
                <a:cs typeface="Garamond"/>
                <a:sym typeface="Garamond"/>
              </a:rPr>
              <a:t>Affirmative Consent:  The Bedrock of Columbia’s Policy</a:t>
            </a:r>
            <a:br>
              <a:rPr lang="en-US" dirty="0">
                <a:latin typeface="Garamond"/>
                <a:ea typeface="Garamond"/>
                <a:cs typeface="Garamond"/>
                <a:sym typeface="Garamond"/>
              </a:rPr>
            </a:br>
            <a:endParaRPr dirty="0"/>
          </a:p>
        </p:txBody>
      </p:sp>
      <p:sp>
        <p:nvSpPr>
          <p:cNvPr id="187" name="Google Shape;187;p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US" b="1" dirty="0">
                <a:solidFill>
                  <a:schemeClr val="accent2"/>
                </a:solidFill>
              </a:rPr>
              <a:t>Our policy (and New York State Legislation) states:</a:t>
            </a:r>
            <a:endParaRPr b="1" dirty="0">
              <a:solidFill>
                <a:schemeClr val="accent2"/>
              </a:solidFill>
            </a:endParaRPr>
          </a:p>
          <a:p>
            <a:pPr marL="228600" lvl="0" indent="-50800" algn="l" rtl="0">
              <a:lnSpc>
                <a:spcPct val="90000"/>
              </a:lnSpc>
              <a:spcBef>
                <a:spcPts val="1000"/>
              </a:spcBef>
              <a:spcAft>
                <a:spcPts val="0"/>
              </a:spcAft>
              <a:buClr>
                <a:schemeClr val="lt1"/>
              </a:buClr>
              <a:buSzPts val="2800"/>
              <a:buNone/>
            </a:pPr>
            <a:endParaRPr dirty="0">
              <a:latin typeface="Garamond"/>
              <a:ea typeface="Garamond"/>
              <a:cs typeface="Garamond"/>
              <a:sym typeface="Garamond"/>
            </a:endParaRPr>
          </a:p>
          <a:p>
            <a:pPr marL="0" lvl="0" indent="0" algn="l" rtl="0">
              <a:lnSpc>
                <a:spcPct val="90000"/>
              </a:lnSpc>
              <a:spcBef>
                <a:spcPts val="1000"/>
              </a:spcBef>
              <a:spcAft>
                <a:spcPts val="0"/>
              </a:spcAft>
              <a:buClr>
                <a:schemeClr val="lt1"/>
              </a:buClr>
              <a:buSzPts val="2800"/>
              <a:buNone/>
            </a:pPr>
            <a:r>
              <a:rPr lang="en-US" dirty="0">
                <a:latin typeface="Garamond"/>
                <a:ea typeface="Garamond"/>
                <a:cs typeface="Garamond"/>
                <a:sym typeface="Garamond"/>
              </a:rPr>
              <a:t>“Affirmative consent is a knowing, voluntary, and mutual decision among all participants to engage in sexual activity. Consent can be given by words or actions, as long as those words or actions create clear permission regarding willingness to engage in the sexual activity. Silence or lack of resistance, in and of itself, does not demonstrate consent. The definition of consent does not vary based upon a participant's sex, sexual orientation, gender identity, or gender expression.”</a:t>
            </a:r>
            <a:endParaRPr dirty="0"/>
          </a:p>
          <a:p>
            <a:pPr marL="228600" lvl="0" indent="-50800" algn="l" rtl="0">
              <a:lnSpc>
                <a:spcPct val="90000"/>
              </a:lnSpc>
              <a:spcBef>
                <a:spcPts val="1000"/>
              </a:spcBef>
              <a:spcAft>
                <a:spcPts val="0"/>
              </a:spcAft>
              <a:buClr>
                <a:schemeClr val="lt1"/>
              </a:buClr>
              <a:buSzPts val="2800"/>
              <a:buNone/>
            </a:pPr>
            <a:endParaRPr dirty="0"/>
          </a:p>
        </p:txBody>
      </p:sp>
      <p:pic>
        <p:nvPicPr>
          <p:cNvPr id="188" name="Google Shape;188;p19"/>
          <p:cNvPicPr preferRelativeResize="0"/>
          <p:nvPr/>
        </p:nvPicPr>
        <p:blipFill rotWithShape="1">
          <a:blip r:embed="rId3">
            <a:alphaModFix/>
          </a:blip>
          <a:srcRect/>
          <a:stretch/>
        </p:blipFill>
        <p:spPr>
          <a:xfrm>
            <a:off x="709862" y="6277057"/>
            <a:ext cx="2814637" cy="481943"/>
          </a:xfrm>
          <a:prstGeom prst="rect">
            <a:avLst/>
          </a:prstGeom>
          <a:noFill/>
          <a:ln>
            <a:noFill/>
          </a:ln>
        </p:spPr>
      </p:pic>
    </p:spTree>
    <p:extLst>
      <p:ext uri="{BB962C8B-B14F-4D97-AF65-F5344CB8AC3E}">
        <p14:creationId xmlns:p14="http://schemas.microsoft.com/office/powerpoint/2010/main" val="268259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sz="3959" dirty="0">
                <a:latin typeface="Garamond"/>
                <a:ea typeface="Garamond"/>
                <a:cs typeface="Garamond"/>
                <a:sym typeface="Garamond"/>
              </a:rPr>
              <a:t>Affirmative Consent: Alcohol and other Drugs</a:t>
            </a:r>
            <a:br>
              <a:rPr lang="en-US" sz="3959" dirty="0">
                <a:latin typeface="Garamond"/>
                <a:ea typeface="Garamond"/>
                <a:cs typeface="Garamond"/>
                <a:sym typeface="Garamond"/>
              </a:rPr>
            </a:br>
            <a:endParaRPr sz="3959" dirty="0"/>
          </a:p>
        </p:txBody>
      </p:sp>
      <p:sp>
        <p:nvSpPr>
          <p:cNvPr id="3" name="Text Placeholder 2">
            <a:extLst>
              <a:ext uri="{FF2B5EF4-FFF2-40B4-BE49-F238E27FC236}">
                <a16:creationId xmlns:a16="http://schemas.microsoft.com/office/drawing/2014/main" id="{5913D206-EE02-A942-8DB4-982009EE8617}"/>
              </a:ext>
            </a:extLst>
          </p:cNvPr>
          <p:cNvSpPr>
            <a:spLocks noGrp="1"/>
          </p:cNvSpPr>
          <p:nvPr>
            <p:ph type="body" idx="1"/>
          </p:nvPr>
        </p:nvSpPr>
        <p:spPr/>
        <p:txBody>
          <a:bodyPr/>
          <a:lstStyle/>
          <a:p>
            <a:r>
              <a:rPr lang="en-US" dirty="0"/>
              <a:t>Can you consent  if you are intoxicated? </a:t>
            </a:r>
          </a:p>
        </p:txBody>
      </p:sp>
    </p:spTree>
    <p:extLst>
      <p:ext uri="{BB962C8B-B14F-4D97-AF65-F5344CB8AC3E}">
        <p14:creationId xmlns:p14="http://schemas.microsoft.com/office/powerpoint/2010/main" val="1798091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p:nvPr>
        </p:nvSpPr>
        <p:spPr bwMode="auto">
          <a:xfrm>
            <a:off x="1938051" y="164123"/>
            <a:ext cx="96774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indent="0">
              <a:buNone/>
            </a:pPr>
            <a:r>
              <a:rPr lang="en-US" altLang="en-US" sz="3600" b="1" dirty="0">
                <a:latin typeface="Garamond" panose="02020404030301010803" pitchFamily="18" charset="0"/>
                <a:ea typeface="ＭＳ Ｐゴシック" pitchFamily="34" charset="-128"/>
              </a:rPr>
              <a:t>What Does It Mean to be Incapacitated?</a:t>
            </a:r>
          </a:p>
        </p:txBody>
      </p:sp>
      <p:sp>
        <p:nvSpPr>
          <p:cNvPr id="5" name="TextBox 4"/>
          <p:cNvSpPr txBox="1"/>
          <p:nvPr/>
        </p:nvSpPr>
        <p:spPr>
          <a:xfrm>
            <a:off x="3429000" y="1300703"/>
            <a:ext cx="8763000" cy="4708981"/>
          </a:xfrm>
          <a:prstGeom prst="rect">
            <a:avLst/>
          </a:prstGeom>
          <a:noFill/>
        </p:spPr>
        <p:txBody>
          <a:bodyPr>
            <a:spAutoFit/>
          </a:bodyPr>
          <a:lstStyle/>
          <a:p>
            <a:pPr marL="342900" marR="0" lvl="0" indent="-34290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rPr>
              <a:t>When someone cannot make rational, reasonable decisions because they lack the capacity to give knowing consent </a:t>
            </a:r>
            <a:r>
              <a:rPr kumimoji="0" lang="en-US" sz="2000" b="0"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rPr>
              <a:t>(e.g., to understand the “who, what, when, where, why or how” of the sexual interaction) </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endParaRPr>
          </a:p>
          <a:p>
            <a:pPr marL="342900" marR="0" lvl="0" indent="-34290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rPr>
              <a:t>If you are “incapacitated” you may NOT be able to understand  that you can decide NOT to consent to sex. </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endParaRPr>
          </a:p>
          <a:p>
            <a:pPr marL="342900" marR="0" lvl="0" indent="-34290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rPr>
              <a:t>Incapacity can result from a person’s consumption of alcohol and/or other drugs, disability, being physically constrained, or sleep.</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endParaRPr>
          </a:p>
          <a:p>
            <a:pPr marL="342900" marR="0" lvl="0" indent="-34290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Garamond" panose="02020404030301010803" pitchFamily="18" charset="0"/>
                <a:ea typeface="ＭＳ Ｐゴシック" pitchFamily="-111" charset="-128"/>
                <a:cs typeface="Arial"/>
                <a:sym typeface="Arial"/>
              </a:rPr>
              <a:t>If I have had a few drinks, can I still consent?</a:t>
            </a:r>
          </a:p>
          <a:p>
            <a:pPr marL="800100" marR="0" lvl="1" indent="-34290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It’s a continuum! You can be intoxicated, and tipsy, and </a:t>
            </a:r>
            <a:r>
              <a:rPr kumimoji="0" lang="en-US" sz="2000" b="1"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still able to consent</a:t>
            </a:r>
            <a:r>
              <a:rPr kumimoji="0" lang="en-US" sz="20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 or incapacitated and almost unconscious, and </a:t>
            </a:r>
            <a:r>
              <a:rPr kumimoji="0" lang="en-US" sz="2000" b="1"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unable to consent</a:t>
            </a:r>
            <a:r>
              <a:rPr kumimoji="0" lang="en-US" sz="20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rPr>
              <a:t>.</a:t>
            </a:r>
          </a:p>
          <a:p>
            <a:pPr marL="800100" marR="0" lvl="1" indent="-34290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C00000"/>
              </a:solidFill>
              <a:effectLst/>
              <a:uLnTx/>
              <a:uFillTx/>
              <a:latin typeface="Garamond" panose="02020404030301010803" pitchFamily="18" charset="0"/>
              <a:ea typeface="ＭＳ Ｐゴシック" pitchFamily="-111" charset="-128"/>
              <a:cs typeface="Arial"/>
              <a:sym typeface="Arial"/>
            </a:endParaRPr>
          </a:p>
          <a:p>
            <a:pPr marL="800100" marR="0" lvl="1" indent="-342900" algn="l" defTabSz="914400" rtl="0" eaLnBrk="1" fontAlgn="base" latinLnBrk="0" hangingPunct="1">
              <a:lnSpc>
                <a:spcPct val="100000"/>
              </a:lnSpc>
              <a:spcBef>
                <a:spcPct val="0"/>
              </a:spcBef>
              <a:spcAft>
                <a:spcPts val="300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itchFamily="-111" charset="-128"/>
              <a:cs typeface="Arial"/>
              <a:sym typeface="Arial"/>
            </a:endParaRP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29" y="4169912"/>
            <a:ext cx="2983568" cy="1476385"/>
          </a:xfrm>
          <a:prstGeom prst="rect">
            <a:avLst/>
          </a:prstGeom>
        </p:spPr>
      </p:pic>
      <p:pic>
        <p:nvPicPr>
          <p:cNvPr id="6" name="Picture 2" descr="C:\Users\mdf2166\Pictures\woman-drinking-cocktai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09" y="1060233"/>
            <a:ext cx="3165388" cy="2835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940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a:spLocks noGrp="1"/>
          </p:cNvSpPr>
          <p:nvPr>
            <p:ph type="body" idx="1"/>
          </p:nvPr>
        </p:nvSpPr>
        <p:spPr>
          <a:xfrm>
            <a:off x="838200" y="1273629"/>
            <a:ext cx="10515600" cy="483802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600"/>
              </a:spcBef>
              <a:spcAft>
                <a:spcPts val="0"/>
              </a:spcAft>
              <a:buSzPts val="1800"/>
              <a:buChar char="•"/>
            </a:pPr>
            <a:r>
              <a:rPr lang="en-US" sz="2400" b="1" dirty="0"/>
              <a:t>If I have had a few drinks, can I still consent?  Can my partner consent?</a:t>
            </a:r>
            <a:endParaRPr dirty="0"/>
          </a:p>
          <a:p>
            <a:pPr marL="914400" lvl="1" indent="-342900" algn="l" rtl="0">
              <a:lnSpc>
                <a:spcPct val="100000"/>
              </a:lnSpc>
              <a:spcBef>
                <a:spcPts val="1100"/>
              </a:spcBef>
              <a:spcAft>
                <a:spcPts val="600"/>
              </a:spcAft>
              <a:buSzPts val="1800"/>
              <a:buChar char="•"/>
            </a:pPr>
            <a:r>
              <a:rPr lang="en-US" dirty="0">
                <a:solidFill>
                  <a:schemeClr val="accent2"/>
                </a:solidFill>
              </a:rPr>
              <a:t>Remember:  if you, or your partner have not affirmatively consented to a sexual interaction, that is sexual assault under Columbia’s Affirmative Consent policy (and NY State Law)</a:t>
            </a:r>
            <a:endParaRPr dirty="0"/>
          </a:p>
        </p:txBody>
      </p:sp>
      <p:sp>
        <p:nvSpPr>
          <p:cNvPr id="202" name="Google Shape;20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sz="3959" dirty="0">
                <a:latin typeface="Garamond"/>
                <a:ea typeface="Garamond"/>
                <a:cs typeface="Garamond"/>
                <a:sym typeface="Garamond"/>
              </a:rPr>
              <a:t>Affirmative Consent: Alcohol and other Drugs</a:t>
            </a:r>
            <a:br>
              <a:rPr lang="en-US" sz="3959" dirty="0">
                <a:latin typeface="Garamond"/>
                <a:ea typeface="Garamond"/>
                <a:cs typeface="Garamond"/>
                <a:sym typeface="Garamond"/>
              </a:rPr>
            </a:br>
            <a:endParaRPr sz="3959" dirty="0"/>
          </a:p>
        </p:txBody>
      </p:sp>
    </p:spTree>
    <p:extLst>
      <p:ext uri="{BB962C8B-B14F-4D97-AF65-F5344CB8AC3E}">
        <p14:creationId xmlns:p14="http://schemas.microsoft.com/office/powerpoint/2010/main" val="2242875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185738" y="-108283"/>
            <a:ext cx="12487276" cy="86627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ts val="1800"/>
              <a:buNone/>
            </a:pPr>
            <a:r>
              <a:rPr lang="en-US" sz="3200" dirty="0"/>
              <a:t>What we tell students when they arrive here:  </a:t>
            </a:r>
            <a:br>
              <a:rPr lang="en-US" sz="3200" dirty="0"/>
            </a:br>
            <a:r>
              <a:rPr lang="en-US" sz="3200" dirty="0"/>
              <a:t>Guidelines for Affirmative Consent</a:t>
            </a:r>
            <a:endParaRPr sz="3200" dirty="0"/>
          </a:p>
        </p:txBody>
      </p:sp>
      <p:sp>
        <p:nvSpPr>
          <p:cNvPr id="208" name="Google Shape;208;p22"/>
          <p:cNvSpPr txBox="1">
            <a:spLocks noGrp="1"/>
          </p:cNvSpPr>
          <p:nvPr>
            <p:ph type="body" idx="1"/>
          </p:nvPr>
        </p:nvSpPr>
        <p:spPr>
          <a:xfrm>
            <a:off x="503238" y="1343026"/>
            <a:ext cx="5165726" cy="5330824"/>
          </a:xfrm>
          <a:prstGeom prst="rect">
            <a:avLst/>
          </a:prstGeom>
          <a:noFill/>
          <a:ln>
            <a:noFill/>
          </a:ln>
        </p:spPr>
        <p:txBody>
          <a:bodyPr spcFirstLastPara="1" wrap="square" lIns="91425" tIns="45700" rIns="91425" bIns="45700" anchor="t" anchorCtr="0">
            <a:noAutofit/>
          </a:bodyPr>
          <a:lstStyle/>
          <a:p>
            <a:pPr marL="457200" lvl="0" indent="-336550" algn="l" rtl="0">
              <a:lnSpc>
                <a:spcPct val="90000"/>
              </a:lnSpc>
              <a:spcBef>
                <a:spcPts val="1000"/>
              </a:spcBef>
              <a:spcAft>
                <a:spcPts val="0"/>
              </a:spcAft>
              <a:buClr>
                <a:schemeClr val="lt1"/>
              </a:buClr>
              <a:buSzPts val="1700"/>
              <a:buChar char="•"/>
            </a:pPr>
            <a:r>
              <a:rPr lang="en-US" sz="2300" dirty="0"/>
              <a:t>You can’t get it by the use of physical force, compulsion, threats, intimidating behavior, “coercion,” or from a person who is “incapacitated.”</a:t>
            </a:r>
            <a:endParaRPr sz="2700" dirty="0"/>
          </a:p>
          <a:p>
            <a:pPr marL="457200" lvl="0" indent="-336550" algn="l" rtl="0">
              <a:lnSpc>
                <a:spcPct val="90000"/>
              </a:lnSpc>
              <a:spcBef>
                <a:spcPts val="1000"/>
              </a:spcBef>
              <a:spcAft>
                <a:spcPts val="0"/>
              </a:spcAft>
              <a:buClr>
                <a:schemeClr val="lt1"/>
              </a:buClr>
              <a:buSzPts val="1700"/>
              <a:buChar char="•"/>
            </a:pPr>
            <a:r>
              <a:rPr lang="en-US" sz="2300" dirty="0"/>
              <a:t>Consent to one form of sexual activity does not mean consent to other forms of sexual activity.</a:t>
            </a:r>
            <a:endParaRPr sz="2700" dirty="0"/>
          </a:p>
          <a:p>
            <a:pPr marL="457200" lvl="0" indent="-336550" algn="l" rtl="0">
              <a:lnSpc>
                <a:spcPct val="90000"/>
              </a:lnSpc>
              <a:spcBef>
                <a:spcPts val="1000"/>
              </a:spcBef>
              <a:spcAft>
                <a:spcPts val="0"/>
              </a:spcAft>
              <a:buClr>
                <a:schemeClr val="lt1"/>
              </a:buClr>
              <a:buSzPts val="1700"/>
              <a:buChar char="•"/>
            </a:pPr>
            <a:r>
              <a:rPr lang="en-US" sz="2300" dirty="0"/>
              <a:t>Consent to engage in sexual activity with one person does not mean they consent to engage in sexual activity with another person.</a:t>
            </a:r>
            <a:endParaRPr sz="2700" dirty="0"/>
          </a:p>
          <a:p>
            <a:pPr marL="457200" lvl="0" indent="-336550" algn="l" rtl="0">
              <a:lnSpc>
                <a:spcPct val="90000"/>
              </a:lnSpc>
              <a:spcBef>
                <a:spcPts val="1000"/>
              </a:spcBef>
              <a:spcAft>
                <a:spcPts val="0"/>
              </a:spcAft>
              <a:buClr>
                <a:schemeClr val="lt1"/>
              </a:buClr>
              <a:buSzPts val="1700"/>
              <a:buChar char="•"/>
            </a:pPr>
            <a:r>
              <a:rPr lang="en-US" sz="2300" dirty="0"/>
              <a:t>Silence or the lack of resistance, in and of itself, does not demonstrate consent. </a:t>
            </a:r>
            <a:endParaRPr sz="2700" dirty="0"/>
          </a:p>
          <a:p>
            <a:pPr marL="914400" lvl="1" indent="-228600" algn="l" rtl="0">
              <a:lnSpc>
                <a:spcPct val="90000"/>
              </a:lnSpc>
              <a:spcBef>
                <a:spcPts val="500"/>
              </a:spcBef>
              <a:spcAft>
                <a:spcPts val="0"/>
              </a:spcAft>
              <a:buSzPts val="1800"/>
              <a:buNone/>
            </a:pPr>
            <a:endParaRPr sz="1300" dirty="0"/>
          </a:p>
        </p:txBody>
      </p:sp>
      <p:sp>
        <p:nvSpPr>
          <p:cNvPr id="209" name="Google Shape;209;p22"/>
          <p:cNvSpPr txBox="1">
            <a:spLocks noGrp="1"/>
          </p:cNvSpPr>
          <p:nvPr>
            <p:ph type="body" idx="2"/>
          </p:nvPr>
        </p:nvSpPr>
        <p:spPr>
          <a:xfrm>
            <a:off x="6172200" y="1343026"/>
            <a:ext cx="5516563" cy="5149849"/>
          </a:xfrm>
          <a:prstGeom prst="rect">
            <a:avLst/>
          </a:prstGeom>
          <a:noFill/>
          <a:ln>
            <a:noFill/>
          </a:ln>
        </p:spPr>
        <p:txBody>
          <a:bodyPr spcFirstLastPara="1" wrap="square" lIns="91425" tIns="45700" rIns="91425" bIns="45700" anchor="t" anchorCtr="0">
            <a:normAutofit/>
          </a:bodyPr>
          <a:lstStyle/>
          <a:p>
            <a:pPr marL="457200" lvl="0" indent="-336550" algn="l" rtl="0">
              <a:lnSpc>
                <a:spcPct val="70000"/>
              </a:lnSpc>
              <a:spcBef>
                <a:spcPts val="1000"/>
              </a:spcBef>
              <a:spcAft>
                <a:spcPts val="0"/>
              </a:spcAft>
              <a:buClr>
                <a:schemeClr val="lt1"/>
              </a:buClr>
              <a:buSzPts val="1700"/>
              <a:buChar char="•"/>
            </a:pPr>
            <a:r>
              <a:rPr lang="en-US" sz="2302" dirty="0"/>
              <a:t>Don’t make is make assumptions; if confusion arises during a sexual interaction, it is essential that all participants stop and verbally clarify the other’s willingness to continue engaging in the sexual contact or activity.</a:t>
            </a:r>
            <a:endParaRPr sz="2700" dirty="0"/>
          </a:p>
          <a:p>
            <a:pPr marL="457200" lvl="0" indent="-336550" algn="l" rtl="0">
              <a:lnSpc>
                <a:spcPct val="70000"/>
              </a:lnSpc>
              <a:spcBef>
                <a:spcPts val="1000"/>
              </a:spcBef>
              <a:spcAft>
                <a:spcPts val="0"/>
              </a:spcAft>
              <a:buClr>
                <a:schemeClr val="lt1"/>
              </a:buClr>
              <a:buSzPts val="1700"/>
              <a:buChar char="•"/>
            </a:pPr>
            <a:r>
              <a:rPr lang="en-US" sz="2302" dirty="0"/>
              <a:t>Consent may be initially given, but can be withdrawn at any time. When consent is withdrawn or can no longer be given, sexual activity must stop.</a:t>
            </a:r>
            <a:endParaRPr sz="2700" dirty="0"/>
          </a:p>
          <a:p>
            <a:pPr marL="457200" lvl="0" indent="-336550" algn="l" rtl="0">
              <a:lnSpc>
                <a:spcPct val="70000"/>
              </a:lnSpc>
              <a:spcBef>
                <a:spcPts val="1000"/>
              </a:spcBef>
              <a:spcAft>
                <a:spcPts val="0"/>
              </a:spcAft>
              <a:buClr>
                <a:schemeClr val="lt1"/>
              </a:buClr>
              <a:buSzPts val="1700"/>
              <a:buChar char="•"/>
            </a:pPr>
            <a:r>
              <a:rPr lang="en-US" sz="2302" dirty="0"/>
              <a:t>Previous relationships or previous consent for sexual activity is not consent to sexual activity on a different occasion.</a:t>
            </a:r>
            <a:endParaRPr sz="2700" dirty="0"/>
          </a:p>
          <a:p>
            <a:pPr marL="457200" lvl="0" indent="-336550" algn="l" rtl="0">
              <a:lnSpc>
                <a:spcPct val="70000"/>
              </a:lnSpc>
              <a:spcBef>
                <a:spcPts val="1000"/>
              </a:spcBef>
              <a:spcAft>
                <a:spcPts val="0"/>
              </a:spcAft>
              <a:buClr>
                <a:schemeClr val="lt1"/>
              </a:buClr>
              <a:buSzPts val="1700"/>
              <a:buChar char="•"/>
            </a:pPr>
            <a:r>
              <a:rPr lang="en-US" sz="2302" dirty="0"/>
              <a:t>The definition of consent does not vary based upon a participant’s sex, sexual orientation, gender identity, gender expression or relationship status.</a:t>
            </a:r>
            <a:endParaRPr sz="2700" dirty="0"/>
          </a:p>
          <a:p>
            <a:pPr marL="457200" lvl="0" indent="-228600" algn="l" rtl="0">
              <a:lnSpc>
                <a:spcPct val="70000"/>
              </a:lnSpc>
              <a:spcBef>
                <a:spcPts val="1000"/>
              </a:spcBef>
              <a:spcAft>
                <a:spcPts val="0"/>
              </a:spcAft>
              <a:buClr>
                <a:schemeClr val="lt1"/>
              </a:buClr>
              <a:buSzPts val="1800"/>
              <a:buNone/>
            </a:pPr>
            <a:endParaRPr sz="2070" dirty="0"/>
          </a:p>
        </p:txBody>
      </p:sp>
      <p:sp>
        <p:nvSpPr>
          <p:cNvPr id="210" name="Google Shape;210;p22"/>
          <p:cNvSpPr>
            <a:spLocks noGrp="1"/>
          </p:cNvSpPr>
          <p:nvPr>
            <p:ph type="sldNum" idx="12"/>
          </p:nvPr>
        </p:nvSpPr>
        <p:spPr>
          <a:xfrm>
            <a:off x="11688763" y="6170613"/>
            <a:ext cx="503237" cy="503237"/>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50" b="0" i="0" u="none" strike="noStrike" kern="0" cap="none" spc="0" normalizeH="0" baseline="0" noProof="0">
                <a:ln>
                  <a:noFill/>
                </a:ln>
                <a:solidFill>
                  <a:srgbClr val="FFFFFF"/>
                </a:solidFill>
                <a:effectLst/>
                <a:uLnTx/>
                <a:uFillTx/>
                <a:latin typeface="Arial"/>
                <a:ea typeface="Arial"/>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650" b="0" i="0" u="none" strike="noStrike" kern="0" cap="none" spc="0" normalizeH="0" baseline="0" noProof="0" dirty="0">
              <a:ln>
                <a:noFill/>
              </a:ln>
              <a:solidFill>
                <a:srgbClr val="888888"/>
              </a:solidFill>
              <a:effectLst/>
              <a:uLnTx/>
              <a:uFillTx/>
              <a:latin typeface="Arial"/>
              <a:ea typeface="Arial"/>
              <a:cs typeface="Arial"/>
              <a:sym typeface="Arial"/>
            </a:endParaRPr>
          </a:p>
        </p:txBody>
      </p:sp>
    </p:spTree>
    <p:extLst>
      <p:ext uri="{BB962C8B-B14F-4D97-AF65-F5344CB8AC3E}">
        <p14:creationId xmlns:p14="http://schemas.microsoft.com/office/powerpoint/2010/main" val="3736833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3"/>
          <p:cNvSpPr txBox="1">
            <a:spLocks noGrp="1"/>
          </p:cNvSpPr>
          <p:nvPr>
            <p:ph type="title"/>
          </p:nvPr>
        </p:nvSpPr>
        <p:spPr>
          <a:xfrm>
            <a:off x="1981200" y="97174"/>
            <a:ext cx="8229600" cy="9658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US" dirty="0"/>
              <a:t>What does this really mean?</a:t>
            </a:r>
            <a:endParaRPr dirty="0"/>
          </a:p>
        </p:txBody>
      </p:sp>
      <p:sp>
        <p:nvSpPr>
          <p:cNvPr id="216" name="Google Shape;216;p23"/>
          <p:cNvSpPr txBox="1">
            <a:spLocks noGrp="1"/>
          </p:cNvSpPr>
          <p:nvPr>
            <p:ph type="body" idx="1"/>
          </p:nvPr>
        </p:nvSpPr>
        <p:spPr>
          <a:xfrm>
            <a:off x="308610" y="914400"/>
            <a:ext cx="11144250" cy="5143499"/>
          </a:xfrm>
          <a:prstGeom prst="rect">
            <a:avLst/>
          </a:prstGeom>
          <a:noFill/>
          <a:ln>
            <a:noFill/>
          </a:ln>
        </p:spPr>
        <p:txBody>
          <a:bodyPr spcFirstLastPara="1" wrap="square" lIns="91425" tIns="45700" rIns="91425" bIns="45700" anchor="t" anchorCtr="0">
            <a:noAutofit/>
          </a:bodyPr>
          <a:lstStyle/>
          <a:p>
            <a:pPr marL="457200" lvl="0" indent="-342900" algn="just" rtl="0">
              <a:lnSpc>
                <a:spcPct val="90000"/>
              </a:lnSpc>
              <a:spcBef>
                <a:spcPts val="1000"/>
              </a:spcBef>
              <a:spcAft>
                <a:spcPts val="0"/>
              </a:spcAft>
              <a:buSzPts val="1800"/>
              <a:buChar char="•"/>
            </a:pPr>
            <a:r>
              <a:rPr lang="en-US" sz="2400" dirty="0"/>
              <a:t>Consent then does not mean consent now! Consent to any sexual act or prior consensual sexual activity between or with any party does not necessarily constitute consent to any other sexual act.</a:t>
            </a:r>
            <a:endParaRPr dirty="0"/>
          </a:p>
          <a:p>
            <a:pPr marL="457200" lvl="0" indent="-342900" algn="just" rtl="0">
              <a:lnSpc>
                <a:spcPct val="90000"/>
              </a:lnSpc>
              <a:spcBef>
                <a:spcPts val="1000"/>
              </a:spcBef>
              <a:spcAft>
                <a:spcPts val="0"/>
              </a:spcAft>
              <a:buSzPts val="1800"/>
              <a:buChar char="•"/>
            </a:pPr>
            <a:r>
              <a:rPr lang="en-US" sz="2400" dirty="0"/>
              <a:t>Our relationship does not mean I consent to sex! The existence of a prior or current relationship does not, in itself, constitute consent.</a:t>
            </a:r>
            <a:endParaRPr dirty="0"/>
          </a:p>
          <a:p>
            <a:pPr marL="457200" lvl="0" indent="-342900" algn="just" rtl="0">
              <a:lnSpc>
                <a:spcPct val="90000"/>
              </a:lnSpc>
              <a:spcBef>
                <a:spcPts val="1000"/>
              </a:spcBef>
              <a:spcAft>
                <a:spcPts val="0"/>
              </a:spcAft>
              <a:buSzPts val="1800"/>
              <a:buChar char="•"/>
            </a:pPr>
            <a:r>
              <a:rPr lang="en-US" sz="2400" dirty="0"/>
              <a:t>You must get consent even if I am drunk. Consent is required regardless of whether the person initiating the act is under the influence of drugs and/or alcohol.</a:t>
            </a:r>
            <a:endParaRPr dirty="0"/>
          </a:p>
          <a:p>
            <a:pPr marL="457200" lvl="0" indent="-342900" algn="just" rtl="0">
              <a:lnSpc>
                <a:spcPct val="90000"/>
              </a:lnSpc>
              <a:spcBef>
                <a:spcPts val="1000"/>
              </a:spcBef>
              <a:spcAft>
                <a:spcPts val="0"/>
              </a:spcAft>
              <a:buSzPts val="1800"/>
              <a:buChar char="•"/>
            </a:pPr>
            <a:r>
              <a:rPr lang="en-US" sz="2400" dirty="0"/>
              <a:t>I can withdraw my consent whenever I want. Consent may be initially given but withdrawn or modified at any time.</a:t>
            </a:r>
            <a:endParaRPr dirty="0"/>
          </a:p>
          <a:p>
            <a:pPr marL="457200" lvl="0" indent="-342900" algn="just" rtl="0">
              <a:lnSpc>
                <a:spcPct val="90000"/>
              </a:lnSpc>
              <a:spcBef>
                <a:spcPts val="1000"/>
              </a:spcBef>
              <a:spcAft>
                <a:spcPts val="0"/>
              </a:spcAft>
              <a:buSzPts val="1800"/>
              <a:buChar char="•"/>
            </a:pPr>
            <a:r>
              <a:rPr lang="en-US" sz="2400" dirty="0"/>
              <a:t>What I am wearing doesn’t mean I consent. </a:t>
            </a:r>
            <a:endParaRPr dirty="0"/>
          </a:p>
          <a:p>
            <a:pPr marL="457200" lvl="0" indent="-342900" algn="just" rtl="0">
              <a:lnSpc>
                <a:spcPct val="90000"/>
              </a:lnSpc>
              <a:spcBef>
                <a:spcPts val="1000"/>
              </a:spcBef>
              <a:spcAft>
                <a:spcPts val="0"/>
              </a:spcAft>
              <a:buSzPts val="1800"/>
              <a:buChar char="•"/>
            </a:pPr>
            <a:r>
              <a:rPr lang="en-US" sz="2400" dirty="0"/>
              <a:t>If you buy me dinner, it doesn’t mean I will consent! A meal, a gift, or an invitation for a date does not imply or constitute consent. </a:t>
            </a:r>
            <a:endParaRPr dirty="0"/>
          </a:p>
        </p:txBody>
      </p:sp>
    </p:spTree>
    <p:extLst>
      <p:ext uri="{BB962C8B-B14F-4D97-AF65-F5344CB8AC3E}">
        <p14:creationId xmlns:p14="http://schemas.microsoft.com/office/powerpoint/2010/main" val="1332713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39F5-0A64-B94C-B6D6-A6AC0B4341F5}"/>
              </a:ext>
            </a:extLst>
          </p:cNvPr>
          <p:cNvSpPr>
            <a:spLocks noGrp="1"/>
          </p:cNvSpPr>
          <p:nvPr>
            <p:ph type="title"/>
          </p:nvPr>
        </p:nvSpPr>
        <p:spPr>
          <a:xfrm>
            <a:off x="838200" y="-114299"/>
            <a:ext cx="10515600" cy="1285874"/>
          </a:xfrm>
        </p:spPr>
        <p:txBody>
          <a:bodyPr>
            <a:normAutofit fontScale="90000"/>
          </a:bodyPr>
          <a:lstStyle/>
          <a:p>
            <a:r>
              <a:rPr lang="en-US" dirty="0"/>
              <a:t>Dating Violence. Domestic Violence. Stalking. Sexual Exploitation.</a:t>
            </a:r>
          </a:p>
        </p:txBody>
      </p:sp>
      <p:sp>
        <p:nvSpPr>
          <p:cNvPr id="3" name="Text Placeholder 2">
            <a:extLst>
              <a:ext uri="{FF2B5EF4-FFF2-40B4-BE49-F238E27FC236}">
                <a16:creationId xmlns:a16="http://schemas.microsoft.com/office/drawing/2014/main" id="{6A06F7B6-060A-104F-8D8D-043CB90212E3}"/>
              </a:ext>
            </a:extLst>
          </p:cNvPr>
          <p:cNvSpPr>
            <a:spLocks noGrp="1"/>
          </p:cNvSpPr>
          <p:nvPr>
            <p:ph type="body" idx="1"/>
          </p:nvPr>
        </p:nvSpPr>
        <p:spPr>
          <a:xfrm>
            <a:off x="838200" y="1171575"/>
            <a:ext cx="10515600" cy="5005249"/>
          </a:xfrm>
        </p:spPr>
        <p:txBody>
          <a:bodyPr>
            <a:noAutofit/>
          </a:bodyPr>
          <a:lstStyle/>
          <a:p>
            <a:r>
              <a:rPr lang="en-US" sz="2000" b="1" dirty="0">
                <a:solidFill>
                  <a:srgbClr val="FF0000"/>
                </a:solidFill>
              </a:rPr>
              <a:t>Domestic Violence</a:t>
            </a:r>
            <a:endParaRPr lang="en-US" sz="2000" dirty="0">
              <a:solidFill>
                <a:srgbClr val="FF0000"/>
              </a:solidFill>
            </a:endParaRPr>
          </a:p>
          <a:p>
            <a:pPr marL="114300" indent="0">
              <a:buNone/>
            </a:pPr>
            <a:r>
              <a:rPr lang="en-US" sz="2000" dirty="0"/>
              <a:t>The use of physical violence, coercion, threats, isolation, stalking, or other forms of emotional, psychological, sexual, technological, or economic abuse directed toward (1) a current or former spouse or intimate partner; (2) a person with whom one shares a child; or (3) anyone who is protected from the Respondent’s acts under the domestic or family violence laws of New York. This violation includes behavior that seeks to establish power and control over another person by causing fear of physical or sexual violence.  Domestic violence can be a single act or a pattern of behavior, depending on the frequency, nature, and severity of the conduct.</a:t>
            </a:r>
          </a:p>
          <a:p>
            <a:pPr marL="114300" indent="0">
              <a:buNone/>
            </a:pPr>
            <a:r>
              <a:rPr lang="en-US" sz="2000" i="1" dirty="0"/>
              <a:t>Examples of this type of violence include hitting, kicking, punching, strangling, or other violent acts, including violence or threats of violence to oneself under certain circumstances, violence or threats of violence to one’s partner, or the family members, friends, pets, or personal property of the partner.</a:t>
            </a:r>
            <a:endParaRPr lang="en-US" sz="2000" dirty="0"/>
          </a:p>
          <a:p>
            <a:r>
              <a:rPr lang="en-US" sz="2000" b="1" dirty="0">
                <a:solidFill>
                  <a:srgbClr val="FF0000"/>
                </a:solidFill>
              </a:rPr>
              <a:t>Dating Violence </a:t>
            </a:r>
            <a:endParaRPr lang="en-US" sz="2000" dirty="0">
              <a:solidFill>
                <a:srgbClr val="FF0000"/>
              </a:solidFill>
            </a:endParaRPr>
          </a:p>
          <a:p>
            <a:pPr marL="114300" indent="0">
              <a:buNone/>
            </a:pPr>
            <a:r>
              <a:rPr lang="en-US" sz="2000" dirty="0"/>
              <a:t>The use of physical violence, coercion, threats, isolation, stalking, or other forms of serious emotional, psychological, sexual, technological, or economic abuse </a:t>
            </a:r>
            <a:r>
              <a:rPr lang="en-US" sz="2000" dirty="0">
                <a:solidFill>
                  <a:srgbClr val="FF0000"/>
                </a:solidFill>
              </a:rPr>
              <a:t>directed toward a person who is or has been in a social relationship of a romantic or sexually intimate nature with the victim.</a:t>
            </a:r>
            <a:r>
              <a:rPr lang="en-US" sz="2000" dirty="0"/>
              <a:t> Dating violence can be a single act or a pattern of behavior in relationships.</a:t>
            </a:r>
          </a:p>
          <a:p>
            <a:pPr marL="0" lvl="0" indent="0">
              <a:lnSpc>
                <a:spcPct val="100000"/>
              </a:lnSpc>
              <a:spcAft>
                <a:spcPts val="600"/>
              </a:spcAft>
              <a:buSzPts val="2405"/>
              <a:buNone/>
            </a:pPr>
            <a:br>
              <a:rPr lang="en-US" sz="2000" b="1" dirty="0"/>
            </a:br>
            <a:endParaRPr lang="en-US" sz="2000" dirty="0"/>
          </a:p>
        </p:txBody>
      </p:sp>
    </p:spTree>
    <p:extLst>
      <p:ext uri="{BB962C8B-B14F-4D97-AF65-F5344CB8AC3E}">
        <p14:creationId xmlns:p14="http://schemas.microsoft.com/office/powerpoint/2010/main" val="94075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D5BB9-4ED2-E641-8C18-3BD595A2899A}"/>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A9E3BA6A-773D-DF46-BE45-91DB425B51FA}"/>
              </a:ext>
            </a:extLst>
          </p:cNvPr>
          <p:cNvSpPr>
            <a:spLocks noGrp="1"/>
          </p:cNvSpPr>
          <p:nvPr>
            <p:ph type="body" idx="1"/>
          </p:nvPr>
        </p:nvSpPr>
        <p:spPr>
          <a:xfrm>
            <a:off x="838200" y="505326"/>
            <a:ext cx="10515600" cy="5671499"/>
          </a:xfrm>
        </p:spPr>
        <p:txBody>
          <a:bodyPr>
            <a:normAutofit/>
          </a:bodyPr>
          <a:lstStyle/>
          <a:p>
            <a:pPr marL="0" indent="0">
              <a:buNone/>
            </a:pPr>
            <a:r>
              <a:rPr lang="en-US" sz="2400" b="1" dirty="0">
                <a:solidFill>
                  <a:schemeClr val="accent2"/>
                </a:solidFill>
              </a:rPr>
              <a:t>Sexual Exploitation</a:t>
            </a:r>
            <a:br>
              <a:rPr lang="en-US" sz="2400" b="1" dirty="0"/>
            </a:br>
            <a:r>
              <a:rPr lang="en-US" sz="2400" b="1" dirty="0"/>
              <a:t>	</a:t>
            </a:r>
            <a:r>
              <a:rPr lang="en-US" sz="2400" dirty="0">
                <a:latin typeface="Constantia" panose="02030602050306030303" pitchFamily="18" charset="0"/>
              </a:rPr>
              <a:t>Non-consensual abuse or exploitation of another person’s sexuality for the purpose of sexual gratification, financial gain, personal benefit or advantage, or any other illicit purpose.</a:t>
            </a:r>
          </a:p>
          <a:p>
            <a:pPr marL="0" indent="0">
              <a:buNone/>
            </a:pPr>
            <a:endParaRPr lang="en-US" sz="2400" dirty="0">
              <a:latin typeface="Constantia" panose="02030602050306030303" pitchFamily="18" charset="0"/>
            </a:endParaRPr>
          </a:p>
          <a:p>
            <a:pPr marL="0" indent="0">
              <a:buNone/>
            </a:pPr>
            <a:r>
              <a:rPr lang="en-US" sz="2400" dirty="0">
                <a:solidFill>
                  <a:schemeClr val="accent2"/>
                </a:solidFill>
                <a:latin typeface="Garamond" panose="02020404030301010803" pitchFamily="18" charset="0"/>
              </a:rPr>
              <a:t>Stalking</a:t>
            </a:r>
          </a:p>
          <a:p>
            <a:pPr lvl="0"/>
            <a:r>
              <a:rPr lang="en-US" sz="2400" dirty="0">
                <a:latin typeface="Garamond" panose="02020404030301010803" pitchFamily="18" charset="0"/>
              </a:rPr>
              <a:t>A course of unwanted attention that is repeated or obsessive, directed toward an individual or a group and that is reasonably likely to cause alarm, fear or substantial emotional distress.  Stalking may take many forms, including lying in wait for, monitoring, and/or pursuing contact. Stalking may occur in person or through communications such as telephone calls, text messages, unwanted gifts, letters, e-mails, surveillance, or other types of observation.</a:t>
            </a:r>
          </a:p>
          <a:p>
            <a:pPr marL="0" indent="0">
              <a:buNone/>
            </a:pPr>
            <a:endParaRPr lang="en-US" dirty="0">
              <a:latin typeface="Garamond" panose="02020404030301010803"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200883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3EB638-DD46-4B4E-915B-828BF48A91C7}"/>
              </a:ext>
            </a:extLst>
          </p:cNvPr>
          <p:cNvSpPr>
            <a:spLocks noGrp="1"/>
          </p:cNvSpPr>
          <p:nvPr>
            <p:ph type="title"/>
          </p:nvPr>
        </p:nvSpPr>
        <p:spPr>
          <a:xfrm>
            <a:off x="-158974" y="365125"/>
            <a:ext cx="11512774" cy="1325563"/>
          </a:xfrm>
        </p:spPr>
        <p:txBody>
          <a:bodyPr>
            <a:normAutofit/>
          </a:bodyPr>
          <a:lstStyle/>
          <a:p>
            <a:r>
              <a:rPr lang="en-US" sz="2800" dirty="0"/>
              <a:t>Yeardley Love, UVA</a:t>
            </a:r>
          </a:p>
        </p:txBody>
      </p:sp>
      <p:sp>
        <p:nvSpPr>
          <p:cNvPr id="5" name="Text Placeholder 4">
            <a:extLst>
              <a:ext uri="{FF2B5EF4-FFF2-40B4-BE49-F238E27FC236}">
                <a16:creationId xmlns:a16="http://schemas.microsoft.com/office/drawing/2014/main" id="{F08AEC9E-166B-9342-AF13-49F19E3612A1}"/>
              </a:ext>
            </a:extLst>
          </p:cNvPr>
          <p:cNvSpPr>
            <a:spLocks noGrp="1"/>
          </p:cNvSpPr>
          <p:nvPr>
            <p:ph type="body" idx="1"/>
          </p:nvPr>
        </p:nvSpPr>
        <p:spPr/>
        <p:txBody>
          <a:bodyPr/>
          <a:lstStyle/>
          <a:p>
            <a:r>
              <a:rPr lang="en-US" dirty="0"/>
              <a:t>Y</a:t>
            </a:r>
          </a:p>
        </p:txBody>
      </p:sp>
      <p:sp>
        <p:nvSpPr>
          <p:cNvPr id="6" name="Text Placeholder 5">
            <a:extLst>
              <a:ext uri="{FF2B5EF4-FFF2-40B4-BE49-F238E27FC236}">
                <a16:creationId xmlns:a16="http://schemas.microsoft.com/office/drawing/2014/main" id="{0FCBC6DC-7109-9F46-B0D7-EC7824C94201}"/>
              </a:ext>
            </a:extLst>
          </p:cNvPr>
          <p:cNvSpPr>
            <a:spLocks noGrp="1"/>
          </p:cNvSpPr>
          <p:nvPr>
            <p:ph type="body" idx="2"/>
          </p:nvPr>
        </p:nvSpPr>
        <p:spPr/>
        <p:txBody>
          <a:bodyPr/>
          <a:lstStyle/>
          <a:p>
            <a:r>
              <a:rPr lang="en-US" dirty="0"/>
              <a:t>L</a:t>
            </a:r>
          </a:p>
        </p:txBody>
      </p:sp>
      <p:pic>
        <p:nvPicPr>
          <p:cNvPr id="7" name="Picture Placeholder 7">
            <a:extLst>
              <a:ext uri="{FF2B5EF4-FFF2-40B4-BE49-F238E27FC236}">
                <a16:creationId xmlns:a16="http://schemas.microsoft.com/office/drawing/2014/main" id="{6C72C849-CBE3-7947-B314-5AC762D232B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463" b="8463"/>
          <a:stretch>
            <a:fillRect/>
          </a:stretch>
        </p:blipFill>
        <p:spPr>
          <a:xfrm rot="420000">
            <a:off x="6032848" y="2501635"/>
            <a:ext cx="6248654" cy="3990477"/>
          </a:xfrm>
        </p:spPr>
      </p:pic>
      <p:pic>
        <p:nvPicPr>
          <p:cNvPr id="8" name="Picture 7">
            <a:extLst>
              <a:ext uri="{FF2B5EF4-FFF2-40B4-BE49-F238E27FC236}">
                <a16:creationId xmlns:a16="http://schemas.microsoft.com/office/drawing/2014/main" id="{DD2D23C0-7D60-C444-88E4-57E18780B60E}"/>
              </a:ext>
            </a:extLst>
          </p:cNvPr>
          <p:cNvPicPr>
            <a:picLocks noChangeAspect="1"/>
          </p:cNvPicPr>
          <p:nvPr/>
        </p:nvPicPr>
        <p:blipFill>
          <a:blip r:embed="rId3"/>
          <a:stretch>
            <a:fillRect/>
          </a:stretch>
        </p:blipFill>
        <p:spPr>
          <a:xfrm>
            <a:off x="-158974" y="1731169"/>
            <a:ext cx="6562725" cy="3549650"/>
          </a:xfrm>
          <a:prstGeom prst="rect">
            <a:avLst/>
          </a:prstGeom>
        </p:spPr>
      </p:pic>
      <p:sp>
        <p:nvSpPr>
          <p:cNvPr id="9" name="TextBox 8">
            <a:extLst>
              <a:ext uri="{FF2B5EF4-FFF2-40B4-BE49-F238E27FC236}">
                <a16:creationId xmlns:a16="http://schemas.microsoft.com/office/drawing/2014/main" id="{461BEA48-A4EC-2642-8A4C-088B5A59A383}"/>
              </a:ext>
            </a:extLst>
          </p:cNvPr>
          <p:cNvSpPr txBox="1"/>
          <p:nvPr/>
        </p:nvSpPr>
        <p:spPr>
          <a:xfrm>
            <a:off x="6667500" y="1485900"/>
            <a:ext cx="5524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Lauren McCluskey, University of Utah</a:t>
            </a:r>
          </a:p>
        </p:txBody>
      </p:sp>
    </p:spTree>
    <p:extLst>
      <p:ext uri="{BB962C8B-B14F-4D97-AF65-F5344CB8AC3E}">
        <p14:creationId xmlns:p14="http://schemas.microsoft.com/office/powerpoint/2010/main" val="3220919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FE40-A39D-024E-A123-A79F8775E2B2}"/>
              </a:ext>
            </a:extLst>
          </p:cNvPr>
          <p:cNvSpPr>
            <a:spLocks noGrp="1"/>
          </p:cNvSpPr>
          <p:nvPr>
            <p:ph type="title"/>
          </p:nvPr>
        </p:nvSpPr>
        <p:spPr/>
        <p:txBody>
          <a:bodyPr/>
          <a:lstStyle/>
          <a:p>
            <a:r>
              <a:rPr lang="en-US" dirty="0"/>
              <a:t>How did the DeVos rules change this Process?</a:t>
            </a:r>
          </a:p>
        </p:txBody>
      </p:sp>
      <p:sp>
        <p:nvSpPr>
          <p:cNvPr id="3" name="Text Placeholder 2">
            <a:extLst>
              <a:ext uri="{FF2B5EF4-FFF2-40B4-BE49-F238E27FC236}">
                <a16:creationId xmlns:a16="http://schemas.microsoft.com/office/drawing/2014/main" id="{7AD09157-B7A3-6142-AB9F-822EA998A747}"/>
              </a:ext>
            </a:extLst>
          </p:cNvPr>
          <p:cNvSpPr>
            <a:spLocks noGrp="1"/>
          </p:cNvSpPr>
          <p:nvPr>
            <p:ph type="body" idx="1"/>
          </p:nvPr>
        </p:nvSpPr>
        <p:spPr/>
        <p:txBody>
          <a:bodyPr/>
          <a:lstStyle/>
          <a:p>
            <a:r>
              <a:rPr lang="en-US" dirty="0"/>
              <a:t>Limits on which cases universities MUST address</a:t>
            </a:r>
          </a:p>
          <a:p>
            <a:endParaRPr lang="en-US" dirty="0"/>
          </a:p>
        </p:txBody>
      </p:sp>
    </p:spTree>
    <p:extLst>
      <p:ext uri="{BB962C8B-B14F-4D97-AF65-F5344CB8AC3E}">
        <p14:creationId xmlns:p14="http://schemas.microsoft.com/office/powerpoint/2010/main" val="41955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sz="3959" dirty="0"/>
              <a:t>What do I hope to share with you today?</a:t>
            </a:r>
            <a:endParaRPr sz="3959" dirty="0"/>
          </a:p>
        </p:txBody>
      </p:sp>
      <p:sp>
        <p:nvSpPr>
          <p:cNvPr id="77" name="Google Shape;77;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92500" lnSpcReduction="20000"/>
          </a:bodyPr>
          <a:lstStyle/>
          <a:p>
            <a:pPr marL="914400" lvl="1" indent="-457200" algn="l" rtl="0">
              <a:lnSpc>
                <a:spcPct val="90000"/>
              </a:lnSpc>
              <a:spcBef>
                <a:spcPts val="0"/>
              </a:spcBef>
              <a:spcAft>
                <a:spcPts val="0"/>
              </a:spcAft>
              <a:buClr>
                <a:schemeClr val="lt1"/>
              </a:buClr>
              <a:buSzPts val="2400"/>
              <a:buAutoNum type="arabicPeriod"/>
            </a:pPr>
            <a:r>
              <a:rPr lang="en-US" dirty="0">
                <a:latin typeface="Garamond"/>
                <a:ea typeface="Garamond"/>
                <a:cs typeface="Garamond"/>
                <a:sym typeface="Garamond"/>
              </a:rPr>
              <a:t>Brief Review of Gender-Based Misconduct Policy for Students</a:t>
            </a:r>
          </a:p>
          <a:p>
            <a:pPr marL="914400" lvl="1" indent="-457200" algn="l" rtl="0">
              <a:lnSpc>
                <a:spcPct val="90000"/>
              </a:lnSpc>
              <a:spcBef>
                <a:spcPts val="0"/>
              </a:spcBef>
              <a:spcAft>
                <a:spcPts val="0"/>
              </a:spcAft>
              <a:buClr>
                <a:schemeClr val="lt1"/>
              </a:buClr>
              <a:buSzPts val="2400"/>
              <a:buAutoNum type="arabicPeriod"/>
            </a:pPr>
            <a:endParaRPr lang="en-US" dirty="0"/>
          </a:p>
          <a:p>
            <a:pPr lvl="1" indent="-457200">
              <a:buSzPts val="2400"/>
              <a:buFont typeface="Arial"/>
              <a:buAutoNum type="arabicPeriod"/>
            </a:pPr>
            <a:r>
              <a:rPr lang="en-US" dirty="0"/>
              <a:t>Resources and Reporting</a:t>
            </a:r>
          </a:p>
          <a:p>
            <a:pPr marL="1200150" lvl="2" indent="-285750">
              <a:buSzPts val="2400"/>
            </a:pPr>
            <a:r>
              <a:rPr lang="en-US" sz="2400" dirty="0"/>
              <a:t>Student Conduct and Community Standards</a:t>
            </a:r>
            <a:endParaRPr lang="en-US" dirty="0"/>
          </a:p>
          <a:p>
            <a:pPr marL="1200150" lvl="2" indent="-285750">
              <a:buSzPts val="2400"/>
            </a:pPr>
            <a:r>
              <a:rPr lang="en-US" sz="2400" dirty="0"/>
              <a:t>Equal Opportunity and Affirmative Action</a:t>
            </a:r>
            <a:endParaRPr lang="en-US" dirty="0"/>
          </a:p>
          <a:p>
            <a:pPr marL="1200150" lvl="2" indent="-285750">
              <a:buSzPts val="2400"/>
            </a:pPr>
            <a:r>
              <a:rPr lang="en-US" sz="2400" dirty="0"/>
              <a:t>Other relevant partner offices and other identified resources</a:t>
            </a:r>
            <a:endParaRPr lang="en-US" dirty="0"/>
          </a:p>
          <a:p>
            <a:pPr marL="1200150" lvl="2" indent="-285750">
              <a:buSzPts val="2400"/>
            </a:pPr>
            <a:r>
              <a:rPr lang="en-US" sz="2400" dirty="0"/>
              <a:t>Reporting Procedure</a:t>
            </a:r>
          </a:p>
          <a:p>
            <a:pPr marL="971550" lvl="1" indent="-514350">
              <a:buSzPts val="2400"/>
              <a:buAutoNum type="arabicPeriod" startAt="3"/>
            </a:pPr>
            <a:r>
              <a:rPr lang="en-US" sz="2800" dirty="0"/>
              <a:t>Changes in Title IX regulations affecting our Gender-Based Misconduct Policy</a:t>
            </a:r>
          </a:p>
          <a:p>
            <a:pPr marL="971550" lvl="1" indent="-514350">
              <a:buSzPts val="2400"/>
              <a:buAutoNum type="arabicPeriod" startAt="3"/>
            </a:pPr>
            <a:r>
              <a:rPr lang="en-US" sz="2800" dirty="0"/>
              <a:t>What do Columbia students learn about this topic upon arrival?</a:t>
            </a:r>
          </a:p>
          <a:p>
            <a:pPr marL="971550" lvl="1" indent="-514350">
              <a:buSzPts val="2400"/>
              <a:buAutoNum type="arabicPeriod" startAt="3"/>
            </a:pPr>
            <a:r>
              <a:rPr lang="en-US" sz="2800" dirty="0">
                <a:latin typeface="Garamond"/>
                <a:ea typeface="Garamond"/>
                <a:cs typeface="Garamond"/>
                <a:sym typeface="Garamond"/>
              </a:rPr>
              <a:t>Why is this important for YOU to know?</a:t>
            </a:r>
          </a:p>
          <a:p>
            <a:pPr marL="971550" lvl="1" indent="-514350">
              <a:buSzPts val="2400"/>
              <a:buAutoNum type="arabicPeriod" startAt="3"/>
            </a:pPr>
            <a:r>
              <a:rPr lang="en-US" sz="2800" dirty="0">
                <a:latin typeface="Garamond"/>
                <a:ea typeface="Garamond"/>
                <a:cs typeface="Garamond"/>
                <a:sym typeface="Garamond"/>
              </a:rPr>
              <a:t>Not the black hole that it is perceived to be!</a:t>
            </a:r>
            <a:br>
              <a:rPr lang="en-US" sz="2800" dirty="0">
                <a:latin typeface="Garamond"/>
                <a:ea typeface="Garamond"/>
                <a:cs typeface="Garamond"/>
                <a:sym typeface="Garamond"/>
              </a:rPr>
            </a:br>
            <a:r>
              <a:rPr lang="en-US" sz="2800" dirty="0">
                <a:latin typeface="Garamond"/>
                <a:ea typeface="Garamond"/>
                <a:cs typeface="Garamond"/>
                <a:sym typeface="Garamond"/>
              </a:rPr>
              <a:t> </a:t>
            </a:r>
            <a:endParaRPr dirty="0"/>
          </a:p>
          <a:p>
            <a:pPr marL="228600" lvl="0" indent="-50800" algn="l" rtl="0">
              <a:lnSpc>
                <a:spcPct val="90000"/>
              </a:lnSpc>
              <a:spcBef>
                <a:spcPts val="1000"/>
              </a:spcBef>
              <a:spcAft>
                <a:spcPts val="0"/>
              </a:spcAft>
              <a:buClr>
                <a:schemeClr val="lt1"/>
              </a:buClr>
              <a:buSzPts val="2800"/>
              <a:buNone/>
            </a:pPr>
            <a:endParaRPr dirty="0"/>
          </a:p>
        </p:txBody>
      </p:sp>
    </p:spTree>
    <p:extLst>
      <p:ext uri="{BB962C8B-B14F-4D97-AF65-F5344CB8AC3E}">
        <p14:creationId xmlns:p14="http://schemas.microsoft.com/office/powerpoint/2010/main" val="2573787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E8642A-E516-0D47-B8D5-2D5EF26F0FFB}"/>
              </a:ext>
            </a:extLst>
          </p:cNvPr>
          <p:cNvSpPr>
            <a:spLocks noGrp="1"/>
          </p:cNvSpPr>
          <p:nvPr>
            <p:ph type="title"/>
          </p:nvPr>
        </p:nvSpPr>
        <p:spPr>
          <a:xfrm>
            <a:off x="609600" y="123569"/>
            <a:ext cx="10972800" cy="638432"/>
          </a:xfrm>
        </p:spPr>
        <p:txBody>
          <a:bodyPr>
            <a:normAutofit fontScale="90000"/>
          </a:bodyPr>
          <a:lstStyle/>
          <a:p>
            <a:r>
              <a:rPr lang="en-US" sz="3200" dirty="0">
                <a:solidFill>
                  <a:schemeClr val="bg1"/>
                </a:solidFill>
                <a:latin typeface="Garamond" panose="02020404030301010803" pitchFamily="18" charset="0"/>
              </a:rPr>
              <a:t>What to do if the case doesn’t fit under Title IX Policy Definitions?</a:t>
            </a:r>
          </a:p>
        </p:txBody>
      </p:sp>
      <p:sp>
        <p:nvSpPr>
          <p:cNvPr id="3" name="Content Placeholder 2">
            <a:extLst>
              <a:ext uri="{FF2B5EF4-FFF2-40B4-BE49-F238E27FC236}">
                <a16:creationId xmlns:a16="http://schemas.microsoft.com/office/drawing/2014/main" id="{BB4B9D55-2394-5649-AA00-BA9A6F82E24B}"/>
              </a:ext>
            </a:extLst>
          </p:cNvPr>
          <p:cNvSpPr>
            <a:spLocks noGrp="1"/>
          </p:cNvSpPr>
          <p:nvPr>
            <p:ph idx="1"/>
          </p:nvPr>
        </p:nvSpPr>
        <p:spPr>
          <a:xfrm>
            <a:off x="262890" y="1005840"/>
            <a:ext cx="10801350" cy="5600699"/>
          </a:xfrm>
        </p:spPr>
        <p:txBody>
          <a:bodyPr>
            <a:normAutofit fontScale="55000" lnSpcReduction="20000"/>
          </a:bodyPr>
          <a:lstStyle/>
          <a:p>
            <a:pPr lvl="1"/>
            <a:r>
              <a:rPr lang="en-US" sz="3200" dirty="0"/>
              <a:t>The Gender Based Misconduct Policy covers everything else.</a:t>
            </a:r>
          </a:p>
          <a:p>
            <a:pPr lvl="1"/>
            <a:endParaRPr lang="en-US" sz="3200" dirty="0"/>
          </a:p>
          <a:p>
            <a:pPr lvl="1"/>
            <a:r>
              <a:rPr lang="en-US" sz="3200" dirty="0"/>
              <a:t>On May 19, 2020, the U.S. Department of Education issued an updated set of regulations under Title IX that:</a:t>
            </a:r>
          </a:p>
          <a:p>
            <a:pPr marL="393192" lvl="1" indent="0">
              <a:buNone/>
            </a:pPr>
            <a:endParaRPr lang="en-US" sz="3200" dirty="0"/>
          </a:p>
          <a:p>
            <a:pPr lvl="2"/>
            <a:r>
              <a:rPr lang="en-US" sz="3200" dirty="0"/>
              <a:t>Defines “sexual harassment” to include certain forms of sexual assault and other gender-based misconduct. This definition limits Title IX’s coverage to cases involving misconduct that is “severe, pervasive and objectively offensive”</a:t>
            </a:r>
          </a:p>
          <a:p>
            <a:pPr lvl="2"/>
            <a:r>
              <a:rPr lang="en-US" sz="3200" dirty="0"/>
              <a:t>Addresses how higher education institutions that receive federal funding (including Columbia University) must respond to reports of misconduct falling within that definition of sexual harassment, and</a:t>
            </a:r>
          </a:p>
          <a:p>
            <a:pPr lvl="2"/>
            <a:r>
              <a:rPr lang="en-US" sz="3200" dirty="0"/>
              <a:t>Sets out a detailed grievance process that higher education institutions (including Columbia University) must follow when investigating, adjudicating and imposing sanctions in cases involving sexual harassment under that definition.      </a:t>
            </a:r>
          </a:p>
          <a:p>
            <a:pPr marL="0" indent="0">
              <a:buNone/>
            </a:pPr>
            <a:r>
              <a:rPr lang="en-US" sz="3200" dirty="0"/>
              <a:t> </a:t>
            </a:r>
          </a:p>
          <a:p>
            <a:r>
              <a:rPr lang="en-US" sz="3200" dirty="0"/>
              <a:t>These new regulations cover some occurrences of sexual assault and other gender-based misconduct.  They do not cover all of the types of misconduct or places in which misconduct occurs that Columbia believes must be addressed in keeping with our own non-discrimination commitment and our obligations under state and local law.  </a:t>
            </a:r>
          </a:p>
          <a:p>
            <a:pPr marL="0" indent="0">
              <a:buNone/>
            </a:pPr>
            <a:r>
              <a:rPr lang="en-US" sz="3200" dirty="0"/>
              <a:t> </a:t>
            </a:r>
          </a:p>
          <a:p>
            <a:r>
              <a:rPr lang="en-US" sz="3200" dirty="0"/>
              <a:t>For this reason, the University now has two policies:  </a:t>
            </a:r>
            <a:r>
              <a:rPr lang="en-US" sz="3200" b="1" dirty="0"/>
              <a:t>the Interim Title IX Policy that addresses cases covered by the new regulations, and the Gender-Based Misconduct Policy </a:t>
            </a:r>
            <a:r>
              <a:rPr lang="en-US" sz="3200" dirty="0"/>
              <a:t>that addresses gender-based misconduct not covered by the new regulations.  Both are included in one document.  </a:t>
            </a:r>
          </a:p>
          <a:p>
            <a:pPr marL="0" indent="0">
              <a:buNone/>
            </a:pPr>
            <a:r>
              <a:rPr lang="en-US" sz="3200" dirty="0"/>
              <a:t> </a:t>
            </a:r>
          </a:p>
          <a:p>
            <a:pPr lvl="0"/>
            <a:endParaRPr lang="en-US" dirty="0"/>
          </a:p>
        </p:txBody>
      </p:sp>
    </p:spTree>
    <p:extLst>
      <p:ext uri="{BB962C8B-B14F-4D97-AF65-F5344CB8AC3E}">
        <p14:creationId xmlns:p14="http://schemas.microsoft.com/office/powerpoint/2010/main" val="680766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DCAF-9A77-0D4C-AD28-79DBAA7B6AD2}"/>
              </a:ext>
            </a:extLst>
          </p:cNvPr>
          <p:cNvSpPr>
            <a:spLocks noGrp="1"/>
          </p:cNvSpPr>
          <p:nvPr>
            <p:ph type="title"/>
          </p:nvPr>
        </p:nvSpPr>
        <p:spPr>
          <a:xfrm>
            <a:off x="762000" y="-438912"/>
            <a:ext cx="10972800" cy="1143000"/>
          </a:xfrm>
        </p:spPr>
        <p:txBody>
          <a:bodyPr>
            <a:normAutofit/>
          </a:bodyPr>
          <a:lstStyle/>
          <a:p>
            <a:br>
              <a:rPr lang="en-US" sz="3600" dirty="0"/>
            </a:br>
            <a:r>
              <a:rPr lang="en-US" sz="3600" dirty="0"/>
              <a:t>What is an educational program or activity?</a:t>
            </a:r>
          </a:p>
        </p:txBody>
      </p:sp>
      <p:sp>
        <p:nvSpPr>
          <p:cNvPr id="3" name="Content Placeholder 2">
            <a:extLst>
              <a:ext uri="{FF2B5EF4-FFF2-40B4-BE49-F238E27FC236}">
                <a16:creationId xmlns:a16="http://schemas.microsoft.com/office/drawing/2014/main" id="{92EC9E88-4CD6-B845-96CF-A272901B4178}"/>
              </a:ext>
            </a:extLst>
          </p:cNvPr>
          <p:cNvSpPr>
            <a:spLocks noGrp="1"/>
          </p:cNvSpPr>
          <p:nvPr>
            <p:ph idx="1"/>
          </p:nvPr>
        </p:nvSpPr>
        <p:spPr>
          <a:xfrm>
            <a:off x="961488" y="925830"/>
            <a:ext cx="10972800" cy="5440680"/>
          </a:xfrm>
        </p:spPr>
        <p:txBody>
          <a:bodyPr>
            <a:normAutofit fontScale="25000" lnSpcReduction="20000"/>
          </a:bodyPr>
          <a:lstStyle/>
          <a:p>
            <a:pPr lvl="0"/>
            <a:endParaRPr lang="en-US" sz="4000" dirty="0"/>
          </a:p>
          <a:p>
            <a:pPr lvl="0"/>
            <a:r>
              <a:rPr lang="en-US" sz="7200" dirty="0"/>
              <a:t>The definitions of </a:t>
            </a:r>
            <a:r>
              <a:rPr lang="en-US" sz="7200" b="1" dirty="0"/>
              <a:t>“program or activity</a:t>
            </a:r>
            <a:r>
              <a:rPr lang="en-US" sz="7200" dirty="0"/>
              <a:t>” state  that  our Title IX obligations extend to sexual harassment incidents that occur off campus only  if any of three conditions are met:</a:t>
            </a:r>
          </a:p>
          <a:p>
            <a:pPr marL="0" lvl="0" indent="0">
              <a:buNone/>
            </a:pPr>
            <a:br>
              <a:rPr lang="en-US" sz="7200" dirty="0"/>
            </a:br>
            <a:r>
              <a:rPr lang="en-US" sz="7200" dirty="0"/>
              <a:t>	– if the off-campus incident occurs as part of our ‘operations’</a:t>
            </a:r>
            <a:br>
              <a:rPr lang="en-US" sz="7200" dirty="0"/>
            </a:br>
            <a:br>
              <a:rPr lang="en-US" sz="7200" dirty="0"/>
            </a:br>
            <a:r>
              <a:rPr lang="en-US" sz="7200" dirty="0"/>
              <a:t>	– if we  exercised substantial control over the respondent</a:t>
            </a:r>
            <a:br>
              <a:rPr lang="en-US" sz="7200" dirty="0"/>
            </a:br>
            <a:r>
              <a:rPr lang="en-US" sz="7200" dirty="0"/>
              <a:t>	and the context of alleged sexual harassment that occurred off</a:t>
            </a:r>
            <a:br>
              <a:rPr lang="en-US" sz="7200" dirty="0"/>
            </a:br>
            <a:r>
              <a:rPr lang="en-US" sz="7200" dirty="0"/>
              <a:t>	campus </a:t>
            </a:r>
          </a:p>
          <a:p>
            <a:pPr marL="0" lvl="0" indent="0">
              <a:buNone/>
            </a:pPr>
            <a:br>
              <a:rPr lang="en-US" sz="7200" dirty="0"/>
            </a:br>
            <a:r>
              <a:rPr lang="en-US" sz="7200" dirty="0"/>
              <a:t>	– if a sexual harassment incident occurs at an off-campus building</a:t>
            </a:r>
            <a:br>
              <a:rPr lang="en-US" sz="7200" dirty="0"/>
            </a:br>
            <a:r>
              <a:rPr lang="en-US" sz="7200" dirty="0"/>
              <a:t>	owned or controlled by a student organization </a:t>
            </a:r>
          </a:p>
          <a:p>
            <a:pPr marL="0" lvl="0" indent="0">
              <a:buNone/>
            </a:pPr>
            <a:endParaRPr lang="en-US" sz="7200" dirty="0"/>
          </a:p>
          <a:p>
            <a:r>
              <a:rPr lang="en-US" sz="8000" dirty="0"/>
              <a:t>At the time of filing a formal complaint, a complainant must be a </a:t>
            </a:r>
            <a:r>
              <a:rPr lang="en-US" sz="8000" b="1" dirty="0"/>
              <a:t>participant or attempting </a:t>
            </a:r>
            <a:r>
              <a:rPr lang="en-US" sz="8000" dirty="0"/>
              <a:t>to participate in the education program or activity of the University.</a:t>
            </a:r>
            <a:endParaRPr lang="en-US" sz="7200" dirty="0"/>
          </a:p>
          <a:p>
            <a:pPr lvl="0"/>
            <a:endParaRPr lang="en-US" sz="4900" dirty="0"/>
          </a:p>
          <a:p>
            <a:pPr lvl="0"/>
            <a:r>
              <a:rPr lang="en-US" sz="7200" dirty="0"/>
              <a:t>The following may constitute “</a:t>
            </a:r>
            <a:r>
              <a:rPr lang="en-US" sz="7200" b="1" dirty="0"/>
              <a:t>attempting to participate</a:t>
            </a:r>
            <a:r>
              <a:rPr lang="en-US" sz="7200" dirty="0"/>
              <a:t>” in the recipient’s education program or activity:</a:t>
            </a:r>
          </a:p>
          <a:p>
            <a:pPr marL="0" lvl="0" indent="0">
              <a:buNone/>
            </a:pPr>
            <a:endParaRPr lang="en-US" sz="7200" dirty="0"/>
          </a:p>
          <a:p>
            <a:pPr lvl="1"/>
            <a:r>
              <a:rPr lang="en-US" sz="7200" dirty="0"/>
              <a:t>Applying (or intending to apply) for admission</a:t>
            </a:r>
          </a:p>
          <a:p>
            <a:pPr lvl="1"/>
            <a:r>
              <a:rPr lang="en-US" sz="7200" dirty="0"/>
              <a:t>Indicating a desire to re-enroll if the recipient appropriately responds to sexual harassment allegations</a:t>
            </a:r>
          </a:p>
          <a:p>
            <a:pPr lvl="1"/>
            <a:r>
              <a:rPr lang="en-US" sz="7200" dirty="0"/>
              <a:t>Intending to remain involved in alumni programs</a:t>
            </a:r>
          </a:p>
          <a:p>
            <a:pPr marL="0" indent="0">
              <a:buNone/>
            </a:pPr>
            <a:r>
              <a:rPr lang="en-US" sz="4900" dirty="0"/>
              <a:t> </a:t>
            </a:r>
          </a:p>
          <a:p>
            <a:endParaRPr lang="en-US" dirty="0"/>
          </a:p>
        </p:txBody>
      </p:sp>
    </p:spTree>
    <p:extLst>
      <p:ext uri="{BB962C8B-B14F-4D97-AF65-F5344CB8AC3E}">
        <p14:creationId xmlns:p14="http://schemas.microsoft.com/office/powerpoint/2010/main" val="146814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7744" y="59409"/>
            <a:ext cx="11244072" cy="910536"/>
          </a:xfrm>
          <a:prstGeom prst="rect">
            <a:avLst/>
          </a:prstGeom>
        </p:spPr>
        <p:txBody>
          <a:bodyPr vert="horz" wrap="square" lIns="0" tIns="11206" rIns="0" bIns="0" rtlCol="0" anchor="b">
            <a:spAutoFit/>
          </a:bodyPr>
          <a:lstStyle/>
          <a:p>
            <a:pPr marL="11206">
              <a:spcBef>
                <a:spcPts val="88"/>
              </a:spcBef>
            </a:pPr>
            <a:r>
              <a:rPr lang="en-US" sz="3200" spc="-128" dirty="0">
                <a:solidFill>
                  <a:schemeClr val="bg1"/>
                </a:solidFill>
              </a:rPr>
              <a:t>Participation in a Hearing is required </a:t>
            </a:r>
            <a:r>
              <a:rPr lang="en-US" sz="3200" spc="-128" dirty="0">
                <a:solidFill>
                  <a:schemeClr val="tx1"/>
                </a:solidFill>
                <a:highlight>
                  <a:srgbClr val="FFFF00"/>
                </a:highlight>
              </a:rPr>
              <a:t>IN SOME Cases  that fit the current definition of Title IX.</a:t>
            </a:r>
            <a:endParaRPr sz="3200" spc="-128" dirty="0">
              <a:solidFill>
                <a:schemeClr val="tx1"/>
              </a:solidFill>
              <a:highlight>
                <a:srgbClr val="FFFF00"/>
              </a:highlight>
            </a:endParaRPr>
          </a:p>
        </p:txBody>
      </p:sp>
      <p:sp>
        <p:nvSpPr>
          <p:cNvPr id="6" name="Content Placeholder 5">
            <a:extLst>
              <a:ext uri="{FF2B5EF4-FFF2-40B4-BE49-F238E27FC236}">
                <a16:creationId xmlns:a16="http://schemas.microsoft.com/office/drawing/2014/main" id="{61BB6F60-9367-0642-8FEA-879E8EDB1AD0}"/>
              </a:ext>
            </a:extLst>
          </p:cNvPr>
          <p:cNvSpPr>
            <a:spLocks noGrp="1"/>
          </p:cNvSpPr>
          <p:nvPr>
            <p:ph idx="1"/>
          </p:nvPr>
        </p:nvSpPr>
        <p:spPr>
          <a:xfrm>
            <a:off x="609600" y="2262554"/>
            <a:ext cx="10972800" cy="4458922"/>
          </a:xfrm>
        </p:spPr>
        <p:txBody>
          <a:bodyPr>
            <a:normAutofit/>
          </a:bodyPr>
          <a:lstStyle/>
          <a:p>
            <a:pPr marL="261111" lvl="0" indent="-250465">
              <a:spcBef>
                <a:spcPts val="684"/>
              </a:spcBef>
              <a:buSzTx/>
              <a:buFontTx/>
              <a:buChar char="•"/>
              <a:tabLst>
                <a:tab pos="261111" algn="l"/>
                <a:tab pos="261671" algn="l"/>
              </a:tabLst>
              <a:defRPr/>
            </a:pPr>
            <a:r>
              <a:rPr lang="en-US" sz="2000" spc="13" dirty="0">
                <a:solidFill>
                  <a:schemeClr val="bg1"/>
                </a:solidFill>
                <a:latin typeface="Constantia" panose="02030602050306030303" pitchFamily="18" charset="0"/>
                <a:cs typeface="Arial"/>
              </a:rPr>
              <a:t>New regulations provide </a:t>
            </a:r>
            <a:r>
              <a:rPr lang="en-US" sz="2000" spc="9" dirty="0">
                <a:solidFill>
                  <a:schemeClr val="bg1"/>
                </a:solidFill>
                <a:latin typeface="Constantia" panose="02030602050306030303" pitchFamily="18" charset="0"/>
                <a:cs typeface="Arial"/>
              </a:rPr>
              <a:t>for </a:t>
            </a:r>
            <a:r>
              <a:rPr lang="en-US" sz="2000" spc="18" dirty="0">
                <a:solidFill>
                  <a:schemeClr val="bg1"/>
                </a:solidFill>
                <a:latin typeface="Constantia" panose="02030602050306030303" pitchFamily="18" charset="0"/>
                <a:cs typeface="Arial"/>
              </a:rPr>
              <a:t>a </a:t>
            </a:r>
            <a:r>
              <a:rPr lang="en-US" sz="2000" spc="9" dirty="0">
                <a:solidFill>
                  <a:schemeClr val="tx1"/>
                </a:solidFill>
                <a:highlight>
                  <a:srgbClr val="FFFF00"/>
                </a:highlight>
                <a:latin typeface="Constantia" panose="02030602050306030303" pitchFamily="18" charset="0"/>
                <a:cs typeface="Arial"/>
              </a:rPr>
              <a:t>live</a:t>
            </a:r>
            <a:r>
              <a:rPr lang="en-US" sz="2000" spc="-26" dirty="0">
                <a:solidFill>
                  <a:schemeClr val="tx1"/>
                </a:solidFill>
                <a:highlight>
                  <a:srgbClr val="FFFF00"/>
                </a:highlight>
                <a:latin typeface="Constantia" panose="02030602050306030303" pitchFamily="18" charset="0"/>
                <a:cs typeface="Arial"/>
              </a:rPr>
              <a:t> </a:t>
            </a:r>
            <a:r>
              <a:rPr lang="en-US" sz="2000" spc="9" dirty="0">
                <a:solidFill>
                  <a:schemeClr val="tx1"/>
                </a:solidFill>
                <a:highlight>
                  <a:srgbClr val="FFFF00"/>
                </a:highlight>
                <a:latin typeface="Constantia" panose="02030602050306030303" pitchFamily="18" charset="0"/>
                <a:cs typeface="Arial"/>
              </a:rPr>
              <a:t>hearing </a:t>
            </a:r>
            <a:r>
              <a:rPr lang="en-US" sz="2000" spc="9" dirty="0">
                <a:solidFill>
                  <a:schemeClr val="bg1"/>
                </a:solidFill>
                <a:latin typeface="Constantia" panose="02030602050306030303" pitchFamily="18" charset="0"/>
                <a:cs typeface="Arial"/>
              </a:rPr>
              <a:t>in cases falling under the definition of Title IX.</a:t>
            </a:r>
            <a:endParaRPr lang="en-US" sz="2000" dirty="0">
              <a:solidFill>
                <a:schemeClr val="bg1"/>
              </a:solidFill>
              <a:latin typeface="Constantia" panose="02030602050306030303" pitchFamily="18" charset="0"/>
              <a:cs typeface="Arial"/>
            </a:endParaRPr>
          </a:p>
          <a:p>
            <a:pPr marL="626871" marR="234776" lvl="1" indent="-250465">
              <a:lnSpc>
                <a:spcPct val="101499"/>
              </a:lnSpc>
              <a:spcBef>
                <a:spcPts val="560"/>
              </a:spcBef>
              <a:buSzTx/>
              <a:buFontTx/>
              <a:buChar char="•"/>
              <a:tabLst>
                <a:tab pos="261111" algn="l"/>
                <a:tab pos="261671" algn="l"/>
              </a:tabLst>
              <a:defRPr/>
            </a:pPr>
            <a:r>
              <a:rPr lang="en-US" sz="2000" spc="13" dirty="0">
                <a:solidFill>
                  <a:schemeClr val="bg1"/>
                </a:solidFill>
                <a:latin typeface="Constantia" panose="02030602050306030303" pitchFamily="18" charset="0"/>
                <a:cs typeface="Arial"/>
              </a:rPr>
              <a:t>Permit each </a:t>
            </a:r>
            <a:r>
              <a:rPr lang="en-US" sz="2000" spc="9" dirty="0">
                <a:solidFill>
                  <a:schemeClr val="bg1"/>
                </a:solidFill>
                <a:latin typeface="Constantia" panose="02030602050306030303" pitchFamily="18" charset="0"/>
                <a:cs typeface="Arial"/>
              </a:rPr>
              <a:t>party’s </a:t>
            </a:r>
            <a:r>
              <a:rPr lang="en-US" sz="2000" spc="13" dirty="0">
                <a:solidFill>
                  <a:schemeClr val="bg1"/>
                </a:solidFill>
                <a:latin typeface="Constantia" panose="02030602050306030303" pitchFamily="18" charset="0"/>
                <a:cs typeface="Arial"/>
              </a:rPr>
              <a:t>advisor </a:t>
            </a:r>
            <a:r>
              <a:rPr lang="en-US" sz="2000" spc="9" dirty="0">
                <a:solidFill>
                  <a:schemeClr val="bg1"/>
                </a:solidFill>
                <a:latin typeface="Constantia" panose="02030602050306030303" pitchFamily="18" charset="0"/>
                <a:cs typeface="Arial"/>
              </a:rPr>
              <a:t>to </a:t>
            </a:r>
            <a:r>
              <a:rPr lang="en-US" sz="2000" spc="13" dirty="0">
                <a:solidFill>
                  <a:schemeClr val="bg1"/>
                </a:solidFill>
                <a:latin typeface="Constantia" panose="02030602050306030303" pitchFamily="18" charset="0"/>
                <a:cs typeface="Arial"/>
              </a:rPr>
              <a:t>ask </a:t>
            </a:r>
            <a:r>
              <a:rPr lang="en-US" sz="2000" spc="9" dirty="0">
                <a:solidFill>
                  <a:schemeClr val="bg1"/>
                </a:solidFill>
                <a:latin typeface="Constantia" panose="02030602050306030303" pitchFamily="18" charset="0"/>
                <a:cs typeface="Arial"/>
              </a:rPr>
              <a:t>the other party </a:t>
            </a:r>
            <a:r>
              <a:rPr lang="en-US" sz="2000" spc="13" dirty="0">
                <a:solidFill>
                  <a:schemeClr val="bg1"/>
                </a:solidFill>
                <a:latin typeface="Constantia" panose="02030602050306030303" pitchFamily="18" charset="0"/>
                <a:cs typeface="Arial"/>
              </a:rPr>
              <a:t>and  any witnesses </a:t>
            </a:r>
            <a:r>
              <a:rPr lang="en-US" sz="2000" spc="9" dirty="0">
                <a:solidFill>
                  <a:schemeClr val="bg1"/>
                </a:solidFill>
                <a:latin typeface="Constantia" panose="02030602050306030303" pitchFamily="18" charset="0"/>
                <a:cs typeface="Arial"/>
              </a:rPr>
              <a:t>all relevant</a:t>
            </a:r>
            <a:r>
              <a:rPr lang="en-US" sz="2000" spc="-18" dirty="0">
                <a:solidFill>
                  <a:schemeClr val="bg1"/>
                </a:solidFill>
                <a:latin typeface="Constantia" panose="02030602050306030303" pitchFamily="18" charset="0"/>
                <a:cs typeface="Arial"/>
              </a:rPr>
              <a:t> </a:t>
            </a:r>
            <a:r>
              <a:rPr lang="en-US" sz="2000" spc="13" dirty="0">
                <a:solidFill>
                  <a:schemeClr val="bg1"/>
                </a:solidFill>
                <a:latin typeface="Constantia" panose="02030602050306030303" pitchFamily="18" charset="0"/>
                <a:cs typeface="Arial"/>
              </a:rPr>
              <a:t>questions</a:t>
            </a:r>
            <a:endParaRPr lang="en-US" sz="2000" dirty="0">
              <a:solidFill>
                <a:schemeClr val="bg1"/>
              </a:solidFill>
              <a:latin typeface="Constantia" panose="02030602050306030303" pitchFamily="18" charset="0"/>
              <a:cs typeface="Arial"/>
            </a:endParaRPr>
          </a:p>
          <a:p>
            <a:pPr marL="626871" marR="4483" lvl="1" indent="-250465">
              <a:lnSpc>
                <a:spcPct val="101499"/>
              </a:lnSpc>
              <a:spcBef>
                <a:spcPts val="552"/>
              </a:spcBef>
              <a:buSzTx/>
              <a:buFontTx/>
              <a:buChar char="•"/>
              <a:tabLst>
                <a:tab pos="261111" algn="l"/>
                <a:tab pos="261671" algn="l"/>
              </a:tabLst>
              <a:defRPr/>
            </a:pPr>
            <a:r>
              <a:rPr lang="en-US" sz="2000" dirty="0">
                <a:solidFill>
                  <a:schemeClr val="bg1"/>
                </a:solidFill>
              </a:rPr>
              <a:t>Advisors — not parties — must perform cross-examination.</a:t>
            </a:r>
          </a:p>
          <a:p>
            <a:pPr marL="626871" marR="4483" lvl="1" indent="-250465">
              <a:lnSpc>
                <a:spcPct val="101499"/>
              </a:lnSpc>
              <a:spcBef>
                <a:spcPts val="552"/>
              </a:spcBef>
              <a:buSzTx/>
              <a:buFontTx/>
              <a:buChar char="•"/>
              <a:tabLst>
                <a:tab pos="261111" algn="l"/>
                <a:tab pos="261671" algn="l"/>
              </a:tabLst>
              <a:defRPr/>
            </a:pPr>
            <a:r>
              <a:rPr lang="en-US" sz="2000" dirty="0">
                <a:solidFill>
                  <a:schemeClr val="bg1"/>
                </a:solidFill>
              </a:rPr>
              <a:t>Witnesses will testify</a:t>
            </a:r>
          </a:p>
          <a:p>
            <a:pPr marL="261111" marR="4483" lvl="0" indent="-250465">
              <a:lnSpc>
                <a:spcPct val="101499"/>
              </a:lnSpc>
              <a:spcBef>
                <a:spcPts val="552"/>
              </a:spcBef>
              <a:buSzTx/>
              <a:buFontTx/>
              <a:buChar char="•"/>
              <a:tabLst>
                <a:tab pos="261111" algn="l"/>
                <a:tab pos="261671" algn="l"/>
              </a:tabLst>
              <a:defRPr/>
            </a:pPr>
            <a:r>
              <a:rPr lang="en-US" sz="2000" spc="13" dirty="0">
                <a:solidFill>
                  <a:schemeClr val="bg1"/>
                </a:solidFill>
                <a:latin typeface="Constantia" panose="02030602050306030303" pitchFamily="18" charset="0"/>
                <a:cs typeface="Arial"/>
              </a:rPr>
              <a:t>Advisors must be provided without </a:t>
            </a:r>
            <a:r>
              <a:rPr lang="en-US" sz="2000" spc="9" dirty="0">
                <a:solidFill>
                  <a:schemeClr val="bg1"/>
                </a:solidFill>
                <a:latin typeface="Constantia" panose="02030602050306030303" pitchFamily="18" charset="0"/>
                <a:cs typeface="Arial"/>
              </a:rPr>
              <a:t>fee or </a:t>
            </a:r>
            <a:r>
              <a:rPr lang="en-US" sz="2000" spc="13" dirty="0">
                <a:solidFill>
                  <a:schemeClr val="bg1"/>
                </a:solidFill>
                <a:latin typeface="Constantia" panose="02030602050306030303" pitchFamily="18" charset="0"/>
                <a:cs typeface="Arial"/>
              </a:rPr>
              <a:t>charge </a:t>
            </a:r>
            <a:r>
              <a:rPr lang="en-US" sz="2000" spc="9" dirty="0">
                <a:solidFill>
                  <a:schemeClr val="bg1"/>
                </a:solidFill>
                <a:latin typeface="Constantia" panose="02030602050306030303" pitchFamily="18" charset="0"/>
                <a:cs typeface="Arial"/>
              </a:rPr>
              <a:t>to</a:t>
            </a:r>
            <a:r>
              <a:rPr lang="en-US" sz="2000" spc="-62" dirty="0">
                <a:solidFill>
                  <a:schemeClr val="bg1"/>
                </a:solidFill>
                <a:latin typeface="Constantia" panose="02030602050306030303" pitchFamily="18" charset="0"/>
                <a:cs typeface="Arial"/>
              </a:rPr>
              <a:t> </a:t>
            </a:r>
            <a:r>
              <a:rPr lang="en-US" sz="2000" spc="13" dirty="0">
                <a:solidFill>
                  <a:schemeClr val="bg1"/>
                </a:solidFill>
                <a:latin typeface="Constantia" panose="02030602050306030303" pitchFamily="18" charset="0"/>
                <a:cs typeface="Arial"/>
              </a:rPr>
              <a:t>conduct cross-examination </a:t>
            </a:r>
            <a:r>
              <a:rPr lang="en-US" sz="2000" spc="9" dirty="0">
                <a:solidFill>
                  <a:schemeClr val="bg1"/>
                </a:solidFill>
                <a:latin typeface="Constantia" panose="02030602050306030303" pitchFamily="18" charset="0"/>
                <a:cs typeface="Arial"/>
              </a:rPr>
              <a:t>at the</a:t>
            </a:r>
            <a:r>
              <a:rPr lang="en-US" sz="2000" spc="-13" dirty="0">
                <a:solidFill>
                  <a:schemeClr val="bg1"/>
                </a:solidFill>
                <a:latin typeface="Constantia" panose="02030602050306030303" pitchFamily="18" charset="0"/>
                <a:cs typeface="Arial"/>
              </a:rPr>
              <a:t> </a:t>
            </a:r>
            <a:r>
              <a:rPr lang="en-US" sz="2000" spc="9" dirty="0">
                <a:solidFill>
                  <a:schemeClr val="bg1"/>
                </a:solidFill>
                <a:latin typeface="Constantia" panose="02030602050306030303" pitchFamily="18" charset="0"/>
                <a:cs typeface="Arial"/>
              </a:rPr>
              <a:t>hearing</a:t>
            </a:r>
          </a:p>
          <a:p>
            <a:pPr marL="261111" marR="4483" lvl="0" indent="-250465">
              <a:lnSpc>
                <a:spcPct val="101499"/>
              </a:lnSpc>
              <a:spcBef>
                <a:spcPts val="552"/>
              </a:spcBef>
              <a:buSzTx/>
              <a:buFontTx/>
              <a:buChar char="•"/>
              <a:tabLst>
                <a:tab pos="261111" algn="l"/>
                <a:tab pos="261671" algn="l"/>
              </a:tabLst>
              <a:defRPr/>
            </a:pPr>
            <a:r>
              <a:rPr lang="en-US" sz="2000" spc="9" dirty="0">
                <a:solidFill>
                  <a:schemeClr val="bg1"/>
                </a:solidFill>
                <a:latin typeface="Constantia" panose="02030602050306030303" pitchFamily="18" charset="0"/>
                <a:cs typeface="Arial"/>
              </a:rPr>
              <a:t>We provide attorneys to all parties at no cost.</a:t>
            </a:r>
            <a:endParaRPr lang="en-US" sz="2000" dirty="0">
              <a:solidFill>
                <a:schemeClr val="bg1"/>
              </a:solidFill>
              <a:latin typeface="Constantia" panose="02030602050306030303" pitchFamily="18" charset="0"/>
              <a:cs typeface="Arial"/>
            </a:endParaRPr>
          </a:p>
          <a:p>
            <a:pPr marL="285750" lvl="0" indent="-285750">
              <a:spcBef>
                <a:spcPts val="15"/>
              </a:spcBef>
              <a:buSzTx/>
              <a:buFont typeface="Arial" panose="020B0604020202020204" pitchFamily="34" charset="0"/>
              <a:buChar char="•"/>
              <a:defRPr/>
            </a:pPr>
            <a:r>
              <a:rPr lang="en-US" sz="2000" dirty="0">
                <a:solidFill>
                  <a:schemeClr val="bg1"/>
                </a:solidFill>
              </a:rPr>
              <a:t>Decision-makers must make and articulate relevance decisions, including with respect to prior sexual history.</a:t>
            </a:r>
          </a:p>
          <a:p>
            <a:pPr marL="0" indent="0">
              <a:buNone/>
            </a:pPr>
            <a:endParaRPr lang="en-US" dirty="0"/>
          </a:p>
        </p:txBody>
      </p:sp>
      <p:sp>
        <p:nvSpPr>
          <p:cNvPr id="5" name="object 5"/>
          <p:cNvSpPr txBox="1">
            <a:spLocks noGrp="1"/>
          </p:cNvSpPr>
          <p:nvPr>
            <p:ph type="sldNum" sz="quarter" idx="12"/>
          </p:nvPr>
        </p:nvSpPr>
        <p:spPr>
          <a:xfrm>
            <a:off x="10566400" y="6356351"/>
            <a:ext cx="1016000" cy="365125"/>
          </a:xfrm>
          <a:prstGeom prst="rect">
            <a:avLst/>
          </a:prstGeom>
        </p:spPr>
        <p:txBody>
          <a:bodyPr vert="horz" wrap="square" lIns="0" tIns="0" rIns="0" bIns="0" rtlCol="0" anchor="b">
            <a:spAutoFit/>
          </a:bodyPr>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619" marR="0" lvl="0" indent="0" algn="l" defTabSz="914400" rtl="0" eaLnBrk="1" fontAlgn="auto" latinLnBrk="0" hangingPunct="1">
              <a:lnSpc>
                <a:spcPts val="1209"/>
              </a:lnSpc>
              <a:spcBef>
                <a:spcPts val="0"/>
              </a:spcBef>
              <a:spcAft>
                <a:spcPts val="0"/>
              </a:spcAft>
              <a:buClrTx/>
              <a:buSzTx/>
              <a:buFontTx/>
              <a:buNone/>
              <a:tabLst/>
              <a:defRPr/>
            </a:pPr>
            <a:fld id="{59DE6EB8-52AB-45EA-A660-3E1EBFA72987}" type="slidenum">
              <a:rPr kumimoji="0" lang="en-US" sz="1200" b="0" i="0" u="none" strike="noStrike" kern="1200" cap="none" spc="0" normalizeH="0" baseline="0" noProof="0" smtClean="0">
                <a:ln>
                  <a:noFill/>
                </a:ln>
                <a:solidFill>
                  <a:srgbClr val="E7E6E6">
                    <a:shade val="90000"/>
                  </a:srgbClr>
                </a:solidFill>
                <a:effectLst/>
                <a:uLnTx/>
                <a:uFillTx/>
                <a:latin typeface="Arial"/>
                <a:ea typeface="+mn-ea"/>
                <a:cs typeface="+mn-cs"/>
              </a:rPr>
              <a:pPr marL="33619" marR="0" lvl="0" indent="0" algn="l" defTabSz="914400" rtl="0" eaLnBrk="1" fontAlgn="auto" latinLnBrk="0" hangingPunct="1">
                <a:lnSpc>
                  <a:spcPts val="1209"/>
                </a:lnSpc>
                <a:spcBef>
                  <a:spcPts val="0"/>
                </a:spcBef>
                <a:spcAft>
                  <a:spcPts val="0"/>
                </a:spcAft>
                <a:buClrTx/>
                <a:buSzTx/>
                <a:buFontTx/>
                <a:buNone/>
                <a:tabLst/>
                <a:defRPr/>
              </a:pPr>
              <a:t>32</a:t>
            </a:fld>
            <a:endParaRPr kumimoji="0" sz="1150" b="0" i="0" u="none" strike="noStrike" kern="1200" cap="none" spc="-4"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524501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A284-60BB-4A47-B03A-FC5AF7DBF642}"/>
              </a:ext>
            </a:extLst>
          </p:cNvPr>
          <p:cNvSpPr>
            <a:spLocks noGrp="1"/>
          </p:cNvSpPr>
          <p:nvPr>
            <p:ph type="title"/>
          </p:nvPr>
        </p:nvSpPr>
        <p:spPr>
          <a:xfrm>
            <a:off x="609600" y="0"/>
            <a:ext cx="10972800" cy="776614"/>
          </a:xfrm>
        </p:spPr>
        <p:txBody>
          <a:bodyPr>
            <a:normAutofit fontScale="90000"/>
          </a:bodyPr>
          <a:lstStyle/>
          <a:p>
            <a:r>
              <a:rPr lang="en-US" sz="5400" b="1" dirty="0">
                <a:solidFill>
                  <a:schemeClr val="tx1"/>
                </a:solidFill>
                <a:highlight>
                  <a:srgbClr val="FFFF00"/>
                </a:highlight>
                <a:latin typeface="Garamond" panose="02020404030301010803" pitchFamily="18" charset="0"/>
              </a:rPr>
              <a:t>What does “cross-examination” mean?</a:t>
            </a:r>
            <a:endParaRPr lang="en-US" dirty="0">
              <a:highlight>
                <a:srgbClr val="FFFF00"/>
              </a:highlight>
            </a:endParaRPr>
          </a:p>
        </p:txBody>
      </p:sp>
      <p:sp>
        <p:nvSpPr>
          <p:cNvPr id="3" name="Content Placeholder 2">
            <a:extLst>
              <a:ext uri="{FF2B5EF4-FFF2-40B4-BE49-F238E27FC236}">
                <a16:creationId xmlns:a16="http://schemas.microsoft.com/office/drawing/2014/main" id="{9FAA06CF-6092-BC41-917B-7C0DFA8FB172}"/>
              </a:ext>
            </a:extLst>
          </p:cNvPr>
          <p:cNvSpPr>
            <a:spLocks noGrp="1"/>
          </p:cNvSpPr>
          <p:nvPr>
            <p:ph sz="half" idx="1"/>
          </p:nvPr>
        </p:nvSpPr>
        <p:spPr/>
        <p:txBody>
          <a:bodyPr>
            <a:normAutofit fontScale="77500" lnSpcReduction="20000"/>
          </a:bodyPr>
          <a:lstStyle/>
          <a:p>
            <a:pPr marL="342900" marR="168910" indent="-285750">
              <a:lnSpc>
                <a:spcPct val="103000"/>
              </a:lnSpc>
              <a:spcBef>
                <a:spcPts val="200"/>
              </a:spcBef>
              <a:buFont typeface="Arial" panose="020B0604020202020204" pitchFamily="34" charset="0"/>
              <a:buChar char="•"/>
              <a:defRPr/>
            </a:pPr>
            <a:r>
              <a:rPr lang="en-US" sz="2800" b="1" dirty="0"/>
              <a:t>Cross-Examination required: </a:t>
            </a:r>
            <a:r>
              <a:rPr lang="en-US" sz="2800" dirty="0"/>
              <a:t>During a hearing to resolve an allegation of misconduct under the Interim Title IX Policy, each Party’s advisor is permitted to ask the other Party and any witnesses relevant questions, including those challenging an individual’s credibility or reliability.</a:t>
            </a:r>
          </a:p>
          <a:p>
            <a:endParaRPr lang="en-US" dirty="0"/>
          </a:p>
        </p:txBody>
      </p:sp>
      <p:sp>
        <p:nvSpPr>
          <p:cNvPr id="4" name="Content Placeholder 3">
            <a:extLst>
              <a:ext uri="{FF2B5EF4-FFF2-40B4-BE49-F238E27FC236}">
                <a16:creationId xmlns:a16="http://schemas.microsoft.com/office/drawing/2014/main" id="{B7EC89ED-CFFD-9141-AA3B-DC1F09F027C7}"/>
              </a:ext>
            </a:extLst>
          </p:cNvPr>
          <p:cNvSpPr>
            <a:spLocks noGrp="1"/>
          </p:cNvSpPr>
          <p:nvPr>
            <p:ph sz="half" idx="2"/>
          </p:nvPr>
        </p:nvSpPr>
        <p:spPr/>
        <p:txBody>
          <a:bodyPr>
            <a:normAutofit fontScale="77500" lnSpcReduction="20000"/>
          </a:bodyPr>
          <a:lstStyle/>
          <a:p>
            <a:pPr marL="0" lvl="0" indent="0">
              <a:spcBef>
                <a:spcPts val="35"/>
              </a:spcBef>
              <a:buNone/>
              <a:defRPr/>
            </a:pPr>
            <a:endParaRPr lang="en-US" sz="2800" dirty="0">
              <a:solidFill>
                <a:prstClr val="black"/>
              </a:solidFill>
            </a:endParaRPr>
          </a:p>
          <a:p>
            <a:pPr marL="342900" marR="168910" indent="-285750">
              <a:lnSpc>
                <a:spcPct val="103000"/>
              </a:lnSpc>
              <a:spcBef>
                <a:spcPts val="200"/>
              </a:spcBef>
              <a:buFont typeface="Arial" panose="020B0604020202020204" pitchFamily="34" charset="0"/>
              <a:buChar char="•"/>
              <a:defRPr/>
            </a:pPr>
            <a:r>
              <a:rPr lang="en-US" sz="2800" dirty="0"/>
              <a:t>This questioning will be monitored by the Hearing Chair and is restricted by rules regarding </a:t>
            </a:r>
            <a:r>
              <a:rPr lang="en-US" sz="2800" b="1" dirty="0"/>
              <a:t>relevance and decorum.  </a:t>
            </a:r>
          </a:p>
          <a:p>
            <a:pPr marL="342900" marR="168910" indent="-285750">
              <a:lnSpc>
                <a:spcPct val="103000"/>
              </a:lnSpc>
              <a:spcBef>
                <a:spcPts val="200"/>
              </a:spcBef>
              <a:buFont typeface="Arial" panose="020B0604020202020204" pitchFamily="34" charset="0"/>
              <a:buChar char="•"/>
              <a:defRPr/>
            </a:pPr>
            <a:endParaRPr lang="en-US" sz="2800" dirty="0"/>
          </a:p>
          <a:p>
            <a:pPr marL="342900" marR="168910" indent="-285750">
              <a:lnSpc>
                <a:spcPct val="103000"/>
              </a:lnSpc>
              <a:spcBef>
                <a:spcPts val="200"/>
              </a:spcBef>
              <a:buFont typeface="Arial" panose="020B0604020202020204" pitchFamily="34" charset="0"/>
              <a:buChar char="•"/>
              <a:defRPr/>
            </a:pPr>
            <a:r>
              <a:rPr lang="en-US" sz="2800" dirty="0"/>
              <a:t>Such questioning must be conducted directly, orally, and in real time by the Party’s advisor and never by a Party personally.  </a:t>
            </a:r>
          </a:p>
          <a:p>
            <a:pPr marL="342900" marR="168910" indent="-285750">
              <a:lnSpc>
                <a:spcPct val="103000"/>
              </a:lnSpc>
              <a:spcBef>
                <a:spcPts val="200"/>
              </a:spcBef>
              <a:buFont typeface="Arial" panose="020B0604020202020204" pitchFamily="34" charset="0"/>
              <a:buChar char="•"/>
              <a:defRPr/>
            </a:pPr>
            <a:endParaRPr lang="en-US" dirty="0"/>
          </a:p>
          <a:p>
            <a:pPr marL="342900" marR="168910" indent="-285750">
              <a:lnSpc>
                <a:spcPct val="103000"/>
              </a:lnSpc>
              <a:spcBef>
                <a:spcPts val="200"/>
              </a:spcBef>
              <a:buFont typeface="Arial" panose="020B0604020202020204" pitchFamily="34" charset="0"/>
              <a:buChar char="•"/>
              <a:defRPr/>
            </a:pPr>
            <a:r>
              <a:rPr lang="en-US" sz="2800" dirty="0"/>
              <a:t>Likely to concern some students who are worried about submitting to such process.</a:t>
            </a:r>
          </a:p>
          <a:p>
            <a:pPr marL="57150" marR="168910">
              <a:lnSpc>
                <a:spcPct val="103000"/>
              </a:lnSpc>
              <a:spcBef>
                <a:spcPts val="200"/>
              </a:spcBef>
              <a:defRPr/>
            </a:pPr>
            <a:endParaRPr lang="en-US" sz="2800" dirty="0"/>
          </a:p>
          <a:p>
            <a:pPr marL="0" lvl="0" indent="0">
              <a:spcBef>
                <a:spcPts val="35"/>
              </a:spcBef>
              <a:buClrTx/>
              <a:buSzTx/>
              <a:buNone/>
              <a:defRPr/>
            </a:pPr>
            <a:endParaRPr lang="en-US" sz="28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7177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8344-84EB-E44B-8351-E3F131355782}"/>
              </a:ext>
            </a:extLst>
          </p:cNvPr>
          <p:cNvSpPr>
            <a:spLocks noGrp="1"/>
          </p:cNvSpPr>
          <p:nvPr>
            <p:ph type="title"/>
          </p:nvPr>
        </p:nvSpPr>
        <p:spPr>
          <a:xfrm>
            <a:off x="609600" y="0"/>
            <a:ext cx="10972800" cy="814192"/>
          </a:xfrm>
        </p:spPr>
        <p:txBody>
          <a:bodyPr/>
          <a:lstStyle/>
          <a:p>
            <a:r>
              <a:rPr lang="en-US" dirty="0"/>
              <a:t>What remains the same?</a:t>
            </a:r>
          </a:p>
        </p:txBody>
      </p:sp>
      <p:sp>
        <p:nvSpPr>
          <p:cNvPr id="3" name="Content Placeholder 2">
            <a:extLst>
              <a:ext uri="{FF2B5EF4-FFF2-40B4-BE49-F238E27FC236}">
                <a16:creationId xmlns:a16="http://schemas.microsoft.com/office/drawing/2014/main" id="{0199B28C-FE8A-A641-8383-35317E46B4CB}"/>
              </a:ext>
            </a:extLst>
          </p:cNvPr>
          <p:cNvSpPr>
            <a:spLocks noGrp="1"/>
          </p:cNvSpPr>
          <p:nvPr>
            <p:ph idx="1"/>
          </p:nvPr>
        </p:nvSpPr>
        <p:spPr>
          <a:xfrm>
            <a:off x="609600" y="1240077"/>
            <a:ext cx="10972800" cy="5084523"/>
          </a:xfrm>
        </p:spPr>
        <p:txBody>
          <a:bodyPr>
            <a:noAutofit/>
          </a:bodyPr>
          <a:lstStyle/>
          <a:p>
            <a:r>
              <a:rPr lang="en-US" sz="2400" dirty="0"/>
              <a:t>Mandatory Reporting</a:t>
            </a:r>
          </a:p>
          <a:p>
            <a:r>
              <a:rPr lang="en-US" sz="2400" dirty="0"/>
              <a:t>Off campus conduct still covered</a:t>
            </a:r>
          </a:p>
          <a:p>
            <a:r>
              <a:rPr lang="en-US" sz="2400" dirty="0"/>
              <a:t>Study Abroad conduct still covered</a:t>
            </a:r>
          </a:p>
          <a:p>
            <a:r>
              <a:rPr lang="en-US" sz="2400" dirty="0"/>
              <a:t>Supportive Measures still offered, whether or not you file a complaint, </a:t>
            </a:r>
            <a:r>
              <a:rPr lang="en-US" sz="2400" dirty="0">
                <a:solidFill>
                  <a:schemeClr val="tx1"/>
                </a:solidFill>
                <a:highlight>
                  <a:srgbClr val="FFFF00"/>
                </a:highlight>
              </a:rPr>
              <a:t>provided to both parties</a:t>
            </a:r>
          </a:p>
          <a:p>
            <a:r>
              <a:rPr lang="en-US" sz="2400" dirty="0"/>
              <a:t>Preponderance of the evidence standard still applies</a:t>
            </a:r>
          </a:p>
          <a:p>
            <a:r>
              <a:rPr lang="en-US" sz="2400" dirty="0"/>
              <a:t>Right of Appeal still available to both parties</a:t>
            </a:r>
          </a:p>
          <a:p>
            <a:r>
              <a:rPr lang="en-US" sz="2400" dirty="0"/>
              <a:t>Informal resolutions offered in lieu of investigations in all types of cases, provided the University believes such option is appropriate and the parties agree.</a:t>
            </a:r>
          </a:p>
          <a:p>
            <a:r>
              <a:rPr lang="en-US" sz="2400" dirty="0"/>
              <a:t>Attorney-advisors provided free of charge for parties in Interim Title IX cases and for those handled under the Gender based Misconduct policy</a:t>
            </a:r>
          </a:p>
        </p:txBody>
      </p:sp>
    </p:spTree>
    <p:extLst>
      <p:ext uri="{BB962C8B-B14F-4D97-AF65-F5344CB8AC3E}">
        <p14:creationId xmlns:p14="http://schemas.microsoft.com/office/powerpoint/2010/main" val="1900053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FAA1-9BD6-1EEE-780C-DCF2FCDD0305}"/>
              </a:ext>
            </a:extLst>
          </p:cNvPr>
          <p:cNvSpPr>
            <a:spLocks noGrp="1"/>
          </p:cNvSpPr>
          <p:nvPr>
            <p:ph type="title"/>
          </p:nvPr>
        </p:nvSpPr>
        <p:spPr/>
        <p:txBody>
          <a:bodyPr/>
          <a:lstStyle/>
          <a:p>
            <a:r>
              <a:rPr lang="en-US" dirty="0"/>
              <a:t>Important Policy Provisions </a:t>
            </a:r>
          </a:p>
        </p:txBody>
      </p:sp>
      <p:sp>
        <p:nvSpPr>
          <p:cNvPr id="3" name="Text Placeholder 2">
            <a:extLst>
              <a:ext uri="{FF2B5EF4-FFF2-40B4-BE49-F238E27FC236}">
                <a16:creationId xmlns:a16="http://schemas.microsoft.com/office/drawing/2014/main" id="{D5F64E87-DBB6-3EDE-5858-80D522DA4905}"/>
              </a:ext>
            </a:extLst>
          </p:cNvPr>
          <p:cNvSpPr>
            <a:spLocks noGrp="1"/>
          </p:cNvSpPr>
          <p:nvPr>
            <p:ph type="body" idx="1"/>
          </p:nvPr>
        </p:nvSpPr>
        <p:spPr/>
        <p:txBody>
          <a:bodyPr/>
          <a:lstStyle/>
          <a:p>
            <a:r>
              <a:rPr lang="en-US" dirty="0"/>
              <a:t>Different Obligations for CSSI and Title IX</a:t>
            </a:r>
          </a:p>
          <a:p>
            <a:r>
              <a:rPr lang="en-US" dirty="0"/>
              <a:t>Supportive Measures</a:t>
            </a:r>
          </a:p>
          <a:p>
            <a:r>
              <a:rPr lang="en-US" dirty="0"/>
              <a:t>Interim Suspension vs. Emergency Removal</a:t>
            </a:r>
          </a:p>
        </p:txBody>
      </p:sp>
    </p:spTree>
    <p:extLst>
      <p:ext uri="{BB962C8B-B14F-4D97-AF65-F5344CB8AC3E}">
        <p14:creationId xmlns:p14="http://schemas.microsoft.com/office/powerpoint/2010/main" val="1855633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28B1-9A4B-161B-F0B4-5718EE3835A5}"/>
              </a:ext>
            </a:extLst>
          </p:cNvPr>
          <p:cNvSpPr>
            <a:spLocks noGrp="1"/>
          </p:cNvSpPr>
          <p:nvPr>
            <p:ph type="title"/>
          </p:nvPr>
        </p:nvSpPr>
        <p:spPr/>
        <p:txBody>
          <a:bodyPr/>
          <a:lstStyle/>
          <a:p>
            <a:r>
              <a:rPr lang="en-US" dirty="0"/>
              <a:t>Supportive Accommodations</a:t>
            </a:r>
          </a:p>
        </p:txBody>
      </p:sp>
      <p:sp>
        <p:nvSpPr>
          <p:cNvPr id="3" name="Text Placeholder 2">
            <a:extLst>
              <a:ext uri="{FF2B5EF4-FFF2-40B4-BE49-F238E27FC236}">
                <a16:creationId xmlns:a16="http://schemas.microsoft.com/office/drawing/2014/main" id="{2E5FFEE0-1527-1B65-6D8B-60A5907291B5}"/>
              </a:ext>
            </a:extLst>
          </p:cNvPr>
          <p:cNvSpPr>
            <a:spLocks noGrp="1"/>
          </p:cNvSpPr>
          <p:nvPr>
            <p:ph type="body" idx="1"/>
          </p:nvPr>
        </p:nvSpPr>
        <p:spPr/>
        <p:txBody>
          <a:bodyPr>
            <a:normAutofit/>
          </a:bodyPr>
          <a:lstStyle/>
          <a:p>
            <a:r>
              <a:rPr lang="en-US" sz="2000" dirty="0">
                <a:effectLst/>
                <a:latin typeface="Garamond" panose="02020404030301010803" pitchFamily="18" charset="0"/>
              </a:rPr>
              <a:t>The Title IX Coordinator and the Office work with all students to promote their safety and promote their well-being throughout their time at the University, including by helping to secure appropriate supportive accommodations. </a:t>
            </a:r>
          </a:p>
          <a:p>
            <a:r>
              <a:rPr lang="en-US" sz="2000" dirty="0">
                <a:effectLst/>
                <a:latin typeface="Garamond" panose="02020404030301010803" pitchFamily="18" charset="0"/>
              </a:rPr>
              <a:t>Students may request supportive accommodations even in cases where an investigation is not undertaken or either Party has declined to participate in the University disciplinary process. </a:t>
            </a:r>
          </a:p>
          <a:p>
            <a:r>
              <a:rPr lang="en-US" sz="2000" dirty="0">
                <a:effectLst/>
                <a:latin typeface="Garamond" panose="02020404030301010803" pitchFamily="18" charset="0"/>
              </a:rPr>
              <a:t>The Title IX Coordinator and the Office evaluate requests for supportive accommodations in light of the circumstances and information available at the time of the request. In some instances, additional information may be required to sufficiently evaluate the need or provide for a requested supportive accommodation. If requested accommodations cannot be granted, the Office will provide an explanation, in writing, to the student. </a:t>
            </a:r>
          </a:p>
          <a:p>
            <a:endParaRPr lang="en-US" dirty="0"/>
          </a:p>
        </p:txBody>
      </p:sp>
    </p:spTree>
    <p:extLst>
      <p:ext uri="{BB962C8B-B14F-4D97-AF65-F5344CB8AC3E}">
        <p14:creationId xmlns:p14="http://schemas.microsoft.com/office/powerpoint/2010/main" val="2516795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8C77-E4FE-220F-9E9B-CBFC7F851BD5}"/>
              </a:ext>
            </a:extLst>
          </p:cNvPr>
          <p:cNvSpPr>
            <a:spLocks noGrp="1"/>
          </p:cNvSpPr>
          <p:nvPr>
            <p:ph type="title"/>
          </p:nvPr>
        </p:nvSpPr>
        <p:spPr/>
        <p:txBody>
          <a:bodyPr>
            <a:normAutofit fontScale="90000"/>
          </a:bodyPr>
          <a:lstStyle/>
          <a:p>
            <a:r>
              <a:rPr lang="en-US" sz="4400" dirty="0">
                <a:effectLst/>
                <a:latin typeface="Garamond" panose="02020404030301010803" pitchFamily="18" charset="0"/>
              </a:rPr>
              <a:t>Supportive accommodations may include, but are not limited to: </a:t>
            </a:r>
            <a:br>
              <a:rPr lang="en-US" dirty="0">
                <a:effectLst/>
              </a:rPr>
            </a:br>
            <a:endParaRPr lang="en-US" dirty="0"/>
          </a:p>
        </p:txBody>
      </p:sp>
      <p:sp>
        <p:nvSpPr>
          <p:cNvPr id="3" name="Text Placeholder 2">
            <a:extLst>
              <a:ext uri="{FF2B5EF4-FFF2-40B4-BE49-F238E27FC236}">
                <a16:creationId xmlns:a16="http://schemas.microsoft.com/office/drawing/2014/main" id="{A837E23C-9CC7-3EE3-3885-8150F91B919F}"/>
              </a:ext>
            </a:extLst>
          </p:cNvPr>
          <p:cNvSpPr>
            <a:spLocks noGrp="1"/>
          </p:cNvSpPr>
          <p:nvPr>
            <p:ph type="body" idx="1"/>
          </p:nvPr>
        </p:nvSpPr>
        <p:spPr/>
        <p:txBody>
          <a:bodyPr>
            <a:normAutofit/>
          </a:bodyPr>
          <a:lstStyle/>
          <a:p>
            <a:pPr>
              <a:buFont typeface="Arial" panose="020B0604020202020204" pitchFamily="34" charset="0"/>
              <a:buChar char="•"/>
            </a:pPr>
            <a:r>
              <a:rPr lang="en-US" sz="2800" dirty="0">
                <a:effectLst/>
                <a:latin typeface="Garamond" panose="02020404030301010803" pitchFamily="18" charset="0"/>
              </a:rPr>
              <a:t>Relocation of a student’s residence (at no cost); </a:t>
            </a:r>
            <a:endParaRPr lang="en-US" dirty="0">
              <a:effectLst/>
              <a:latin typeface="Garamond" panose="02020404030301010803" pitchFamily="18" charset="0"/>
            </a:endParaRPr>
          </a:p>
          <a:p>
            <a:pPr>
              <a:buFont typeface="Arial" panose="020B0604020202020204" pitchFamily="34" charset="0"/>
              <a:buChar char="•"/>
            </a:pPr>
            <a:r>
              <a:rPr lang="en-US" sz="2800" dirty="0">
                <a:effectLst/>
                <a:latin typeface="Garamond" panose="02020404030301010803" pitchFamily="18" charset="0"/>
              </a:rPr>
              <a:t>Adjusting a student’s work schedule for University employment; </a:t>
            </a:r>
            <a:endParaRPr lang="en-US" dirty="0">
              <a:effectLst/>
              <a:latin typeface="Garamond" panose="02020404030301010803" pitchFamily="18" charset="0"/>
            </a:endParaRPr>
          </a:p>
          <a:p>
            <a:pPr>
              <a:buFont typeface="Arial" panose="020B0604020202020204" pitchFamily="34" charset="0"/>
              <a:buChar char="•"/>
            </a:pPr>
            <a:r>
              <a:rPr lang="en-US" sz="2800" dirty="0">
                <a:effectLst/>
                <a:latin typeface="Garamond" panose="02020404030301010803" pitchFamily="18" charset="0"/>
              </a:rPr>
              <a:t>Changing a student’s academic schedule; </a:t>
            </a:r>
            <a:endParaRPr lang="en-US" dirty="0">
              <a:effectLst/>
              <a:latin typeface="Garamond" panose="02020404030301010803" pitchFamily="18" charset="0"/>
            </a:endParaRPr>
          </a:p>
          <a:p>
            <a:pPr>
              <a:buFont typeface="Arial" panose="020B0604020202020204" pitchFamily="34" charset="0"/>
              <a:buChar char="•"/>
            </a:pPr>
            <a:r>
              <a:rPr lang="en-US" sz="2800" dirty="0">
                <a:effectLst/>
                <a:latin typeface="Garamond" panose="02020404030301010803" pitchFamily="18" charset="0"/>
              </a:rPr>
              <a:t>Allowing a student to withdraw from or  retake a class without penalty; and/or </a:t>
            </a:r>
            <a:endParaRPr lang="en-US" dirty="0">
              <a:effectLst/>
              <a:latin typeface="Garamond" panose="02020404030301010803" pitchFamily="18" charset="0"/>
            </a:endParaRPr>
          </a:p>
          <a:p>
            <a:pPr>
              <a:buFont typeface="Arial" panose="020B0604020202020204" pitchFamily="34" charset="0"/>
              <a:buChar char="•"/>
            </a:pPr>
            <a:r>
              <a:rPr lang="en-US" sz="2800" dirty="0">
                <a:effectLst/>
                <a:latin typeface="Garamond" panose="02020404030301010803" pitchFamily="18" charset="0"/>
              </a:rPr>
              <a:t>Providing access to tutoring or other academic support. </a:t>
            </a:r>
            <a:endParaRPr lang="en-US" dirty="0">
              <a:effectLst/>
              <a:latin typeface="Garamond" panose="02020404030301010803" pitchFamily="18" charset="0"/>
            </a:endParaRPr>
          </a:p>
          <a:p>
            <a:pPr>
              <a:buFont typeface="Arial" panose="020B0604020202020204" pitchFamily="34" charset="0"/>
              <a:buChar char="•"/>
            </a:pPr>
            <a:r>
              <a:rPr lang="en-US" sz="2800" dirty="0">
                <a:effectLst/>
                <a:latin typeface="Garamond" panose="02020404030301010803" pitchFamily="18" charset="0"/>
              </a:rPr>
              <a:t>In consultation with the appropriate Title IX Coordinator(s), the Office will work with students to obtain additional supportive accommodations as necessary. </a:t>
            </a:r>
            <a:endParaRPr lang="en-US" dirty="0">
              <a:effectLst/>
              <a:latin typeface="Garamond" panose="02020404030301010803" pitchFamily="18" charset="0"/>
            </a:endParaRPr>
          </a:p>
          <a:p>
            <a:endParaRPr lang="en-US" dirty="0"/>
          </a:p>
        </p:txBody>
      </p:sp>
    </p:spTree>
    <p:extLst>
      <p:ext uri="{BB962C8B-B14F-4D97-AF65-F5344CB8AC3E}">
        <p14:creationId xmlns:p14="http://schemas.microsoft.com/office/powerpoint/2010/main" val="1127413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E5B6F-0ED8-DD77-21CD-6A5B86461F51}"/>
              </a:ext>
            </a:extLst>
          </p:cNvPr>
          <p:cNvSpPr>
            <a:spLocks noGrp="1"/>
          </p:cNvSpPr>
          <p:nvPr>
            <p:ph type="title"/>
          </p:nvPr>
        </p:nvSpPr>
        <p:spPr/>
        <p:txBody>
          <a:bodyPr/>
          <a:lstStyle/>
          <a:p>
            <a:r>
              <a:rPr lang="en-US" dirty="0"/>
              <a:t>Interim Measures</a:t>
            </a:r>
          </a:p>
        </p:txBody>
      </p:sp>
      <p:sp>
        <p:nvSpPr>
          <p:cNvPr id="3" name="Text Placeholder 2">
            <a:extLst>
              <a:ext uri="{FF2B5EF4-FFF2-40B4-BE49-F238E27FC236}">
                <a16:creationId xmlns:a16="http://schemas.microsoft.com/office/drawing/2014/main" id="{D22D6A4E-F133-CB07-8FEE-09D93624571B}"/>
              </a:ext>
            </a:extLst>
          </p:cNvPr>
          <p:cNvSpPr>
            <a:spLocks noGrp="1"/>
          </p:cNvSpPr>
          <p:nvPr>
            <p:ph type="body" idx="1"/>
          </p:nvPr>
        </p:nvSpPr>
        <p:spPr/>
        <p:txBody>
          <a:bodyPr>
            <a:normAutofit/>
          </a:bodyPr>
          <a:lstStyle/>
          <a:p>
            <a:r>
              <a:rPr lang="en-US" sz="1800" dirty="0">
                <a:effectLst/>
                <a:latin typeface="Garamond" panose="02020404030301010803" pitchFamily="18" charset="0"/>
              </a:rPr>
              <a:t>The University may also impose interim measures, based on the totality of facts known at the time, to protect the safety of all Parties involved, to prevent the escalation of conflict, and to protect the integrity of the disciplinary </a:t>
            </a:r>
            <a:r>
              <a:rPr lang="en-US" sz="1800" dirty="0">
                <a:solidFill>
                  <a:srgbClr val="003575"/>
                </a:solidFill>
                <a:effectLst/>
                <a:latin typeface="Garamond" panose="02020404030301010803" pitchFamily="18" charset="0"/>
              </a:rPr>
              <a:t>/</a:t>
            </a:r>
            <a:r>
              <a:rPr lang="en-US" sz="1800" dirty="0">
                <a:solidFill>
                  <a:schemeClr val="bg1"/>
                </a:solidFill>
                <a:effectLst/>
                <a:latin typeface="Garamond" panose="02020404030301010803" pitchFamily="18" charset="0"/>
              </a:rPr>
              <a:t>process</a:t>
            </a:r>
            <a:r>
              <a:rPr lang="en-US" sz="1800" dirty="0">
                <a:effectLst/>
                <a:latin typeface="Garamond" panose="02020404030301010803" pitchFamily="18" charset="0"/>
              </a:rPr>
              <a:t> while the process is ongoing. Interim measures include, but are not limited </a:t>
            </a:r>
            <a:r>
              <a:rPr lang="en-US" sz="1800" dirty="0" err="1">
                <a:effectLst/>
                <a:latin typeface="Garamond" panose="02020404030301010803" pitchFamily="18" charset="0"/>
              </a:rPr>
              <a:t>to:</a:t>
            </a:r>
            <a:r>
              <a:rPr lang="en-US" sz="1800" dirty="0" err="1">
                <a:solidFill>
                  <a:srgbClr val="003575"/>
                </a:solidFill>
                <a:effectLst/>
                <a:latin typeface="Garamond" panose="02020404030301010803" pitchFamily="18" charset="0"/>
              </a:rPr>
              <a:t>ervices</a:t>
            </a:r>
            <a:r>
              <a:rPr lang="en-US" sz="1800" dirty="0">
                <a:solidFill>
                  <a:srgbClr val="003575"/>
                </a:solidFill>
                <a:effectLst/>
                <a:latin typeface="Garamond" panose="02020404030301010803" pitchFamily="18" charset="0"/>
              </a:rPr>
              <a:t>/accordion- 1/general-registration- </a:t>
            </a:r>
            <a:endParaRPr lang="en-US" sz="1800" dirty="0">
              <a:effectLst/>
              <a:latin typeface="Garamond" panose="02020404030301010803" pitchFamily="18" charset="0"/>
            </a:endParaRPr>
          </a:p>
          <a:p>
            <a:pPr lvl="1">
              <a:buFont typeface="Arial" panose="020B0604020202020204" pitchFamily="34" charset="0"/>
              <a:buChar char="•"/>
            </a:pPr>
            <a:r>
              <a:rPr lang="en-US" sz="1800" dirty="0">
                <a:effectLst/>
                <a:latin typeface="Garamond" panose="02020404030301010803" pitchFamily="18" charset="0"/>
              </a:rPr>
              <a:t>No-contact directives; </a:t>
            </a:r>
          </a:p>
          <a:p>
            <a:pPr lvl="1">
              <a:buFont typeface="Arial" panose="020B0604020202020204" pitchFamily="34" charset="0"/>
              <a:buChar char="•"/>
            </a:pPr>
            <a:r>
              <a:rPr lang="en-US" sz="1800" dirty="0">
                <a:effectLst/>
                <a:latin typeface="Garamond" panose="02020404030301010803" pitchFamily="18" charset="0"/>
              </a:rPr>
              <a:t>Restricting a Party’s access to campus buildings and/or University property; </a:t>
            </a:r>
          </a:p>
          <a:p>
            <a:pPr lvl="1">
              <a:buFont typeface="Arial" panose="020B0604020202020204" pitchFamily="34" charset="0"/>
              <a:buChar char="•"/>
            </a:pPr>
            <a:r>
              <a:rPr lang="en-US" sz="1800" dirty="0">
                <a:effectLst/>
                <a:latin typeface="Garamond" panose="02020404030301010803" pitchFamily="18" charset="0"/>
              </a:rPr>
              <a:t>Moving a student’s residence </a:t>
            </a:r>
          </a:p>
          <a:p>
            <a:pPr lvl="1">
              <a:buFont typeface="Arial" panose="020B0604020202020204" pitchFamily="34" charset="0"/>
              <a:buChar char="•"/>
            </a:pPr>
            <a:r>
              <a:rPr lang="en-US" sz="1800" dirty="0">
                <a:effectLst/>
                <a:latin typeface="Garamond" panose="02020404030301010803" pitchFamily="18" charset="0"/>
              </a:rPr>
              <a:t>Indicating on a student’s official transcript that a disciplinary investigation is pending; or </a:t>
            </a:r>
          </a:p>
          <a:p>
            <a:pPr lvl="1">
              <a:buFont typeface="Arial" panose="020B0604020202020204" pitchFamily="34" charset="0"/>
              <a:buChar char="•"/>
            </a:pPr>
            <a:r>
              <a:rPr lang="en-US" sz="1800" dirty="0">
                <a:effectLst/>
                <a:latin typeface="Garamond" panose="02020404030301010803" pitchFamily="18" charset="0"/>
              </a:rPr>
              <a:t>Withholding a student’s transcript, diploma and/or degree, as indicated by an administrative hold. </a:t>
            </a:r>
          </a:p>
          <a:p>
            <a:endParaRPr lang="en-US" dirty="0"/>
          </a:p>
        </p:txBody>
      </p:sp>
    </p:spTree>
    <p:extLst>
      <p:ext uri="{BB962C8B-B14F-4D97-AF65-F5344CB8AC3E}">
        <p14:creationId xmlns:p14="http://schemas.microsoft.com/office/powerpoint/2010/main" val="1073175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35BA-C5E4-6404-6A56-411ABA2AB96C}"/>
              </a:ext>
            </a:extLst>
          </p:cNvPr>
          <p:cNvSpPr>
            <a:spLocks noGrp="1"/>
          </p:cNvSpPr>
          <p:nvPr>
            <p:ph type="title"/>
          </p:nvPr>
        </p:nvSpPr>
        <p:spPr/>
        <p:txBody>
          <a:bodyPr/>
          <a:lstStyle/>
          <a:p>
            <a:r>
              <a:rPr lang="en-US" dirty="0"/>
              <a:t>What about removing respondents from campus during an investigation?</a:t>
            </a:r>
          </a:p>
        </p:txBody>
      </p:sp>
      <p:sp>
        <p:nvSpPr>
          <p:cNvPr id="3" name="Text Placeholder 2">
            <a:extLst>
              <a:ext uri="{FF2B5EF4-FFF2-40B4-BE49-F238E27FC236}">
                <a16:creationId xmlns:a16="http://schemas.microsoft.com/office/drawing/2014/main" id="{F64439F0-F691-F9E2-D55B-717BDC83ED21}"/>
              </a:ext>
            </a:extLst>
          </p:cNvPr>
          <p:cNvSpPr>
            <a:spLocks noGrp="1"/>
          </p:cNvSpPr>
          <p:nvPr>
            <p:ph type="body" idx="1"/>
          </p:nvPr>
        </p:nvSpPr>
        <p:spPr/>
        <p:txBody>
          <a:bodyPr/>
          <a:lstStyle/>
          <a:p>
            <a:r>
              <a:rPr lang="en-US" dirty="0"/>
              <a:t>Or from residence halls?</a:t>
            </a:r>
          </a:p>
          <a:p>
            <a:r>
              <a:rPr lang="en-US" dirty="0"/>
              <a:t>From a team?</a:t>
            </a:r>
          </a:p>
          <a:p>
            <a:r>
              <a:rPr lang="en-US" dirty="0"/>
              <a:t>From a club?</a:t>
            </a:r>
          </a:p>
        </p:txBody>
      </p:sp>
    </p:spTree>
    <p:extLst>
      <p:ext uri="{BB962C8B-B14F-4D97-AF65-F5344CB8AC3E}">
        <p14:creationId xmlns:p14="http://schemas.microsoft.com/office/powerpoint/2010/main" val="419407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DA72-5F84-B341-A30A-8EA834AE6A4B}"/>
              </a:ext>
            </a:extLst>
          </p:cNvPr>
          <p:cNvSpPr>
            <a:spLocks noGrp="1"/>
          </p:cNvSpPr>
          <p:nvPr>
            <p:ph type="title"/>
          </p:nvPr>
        </p:nvSpPr>
        <p:spPr/>
        <p:txBody>
          <a:bodyPr>
            <a:normAutofit/>
          </a:bodyPr>
          <a:lstStyle/>
          <a:p>
            <a:r>
              <a:rPr lang="en-US" sz="2800" dirty="0"/>
              <a:t>Where our worlds intersect…</a:t>
            </a:r>
            <a:br>
              <a:rPr lang="en-US" sz="2800" dirty="0"/>
            </a:br>
            <a:r>
              <a:rPr lang="en-US" sz="2800" dirty="0"/>
              <a:t>We both may see and hear from  parties in a gender-based misconduct case when the cases intersect.</a:t>
            </a:r>
          </a:p>
        </p:txBody>
      </p:sp>
      <p:sp>
        <p:nvSpPr>
          <p:cNvPr id="3" name="Text Placeholder 2">
            <a:extLst>
              <a:ext uri="{FF2B5EF4-FFF2-40B4-BE49-F238E27FC236}">
                <a16:creationId xmlns:a16="http://schemas.microsoft.com/office/drawing/2014/main" id="{0E0E79FE-346D-8348-B77C-9C093DCE1A67}"/>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CA82B22C-9AFB-7045-8620-FD8ED42E6B0B}"/>
              </a:ext>
            </a:extLst>
          </p:cNvPr>
          <p:cNvPicPr>
            <a:picLocks noChangeAspect="1"/>
          </p:cNvPicPr>
          <p:nvPr/>
        </p:nvPicPr>
        <p:blipFill>
          <a:blip r:embed="rId2"/>
          <a:stretch>
            <a:fillRect/>
          </a:stretch>
        </p:blipFill>
        <p:spPr>
          <a:xfrm>
            <a:off x="2285999" y="1922585"/>
            <a:ext cx="7760677" cy="4079630"/>
          </a:xfrm>
          <a:prstGeom prst="rect">
            <a:avLst/>
          </a:prstGeom>
        </p:spPr>
      </p:pic>
    </p:spTree>
    <p:extLst>
      <p:ext uri="{BB962C8B-B14F-4D97-AF65-F5344CB8AC3E}">
        <p14:creationId xmlns:p14="http://schemas.microsoft.com/office/powerpoint/2010/main" val="1836798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5CA3-EA13-194C-B9E6-13440A8441CE}"/>
              </a:ext>
            </a:extLst>
          </p:cNvPr>
          <p:cNvSpPr>
            <a:spLocks noGrp="1"/>
          </p:cNvSpPr>
          <p:nvPr>
            <p:ph type="ctrTitle"/>
          </p:nvPr>
        </p:nvSpPr>
        <p:spPr/>
        <p:txBody>
          <a:bodyPr/>
          <a:lstStyle/>
          <a:p>
            <a:r>
              <a:rPr lang="en-US" dirty="0"/>
              <a:t>Emergency Removal</a:t>
            </a:r>
          </a:p>
        </p:txBody>
      </p:sp>
      <p:sp>
        <p:nvSpPr>
          <p:cNvPr id="3" name="Subtitle 2">
            <a:extLst>
              <a:ext uri="{FF2B5EF4-FFF2-40B4-BE49-F238E27FC236}">
                <a16:creationId xmlns:a16="http://schemas.microsoft.com/office/drawing/2014/main" id="{F8BF2AC5-8541-8545-B4F8-01A9924575CA}"/>
              </a:ext>
            </a:extLst>
          </p:cNvPr>
          <p:cNvSpPr>
            <a:spLocks noGrp="1"/>
          </p:cNvSpPr>
          <p:nvPr>
            <p:ph type="subTitle" idx="1"/>
          </p:nvPr>
        </p:nvSpPr>
        <p:spPr/>
        <p:txBody>
          <a:bodyPr>
            <a:normAutofit/>
          </a:bodyPr>
          <a:lstStyle/>
          <a:p>
            <a:r>
              <a:rPr lang="en-US" sz="2400" dirty="0">
                <a:solidFill>
                  <a:schemeClr val="bg1"/>
                </a:solidFill>
              </a:rPr>
              <a:t>Title IX Regulations § 106.44(c)</a:t>
            </a:r>
          </a:p>
        </p:txBody>
      </p:sp>
    </p:spTree>
    <p:extLst>
      <p:ext uri="{BB962C8B-B14F-4D97-AF65-F5344CB8AC3E}">
        <p14:creationId xmlns:p14="http://schemas.microsoft.com/office/powerpoint/2010/main" val="3679110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540D056-E7D1-BC49-96EC-7421738824CA}"/>
              </a:ext>
            </a:extLst>
          </p:cNvPr>
          <p:cNvSpPr>
            <a:spLocks noGrp="1"/>
          </p:cNvSpPr>
          <p:nvPr>
            <p:ph type="title"/>
          </p:nvPr>
        </p:nvSpPr>
        <p:spPr>
          <a:xfrm>
            <a:off x="115503" y="1"/>
            <a:ext cx="11238297" cy="1690688"/>
          </a:xfrm>
        </p:spPr>
        <p:txBody>
          <a:bodyPr>
            <a:normAutofit fontScale="90000"/>
          </a:bodyPr>
          <a:lstStyle/>
          <a:p>
            <a:r>
              <a:rPr lang="en-US" dirty="0"/>
              <a:t>What did DeVos do about teams, clubs and orgs removing members before there is a University finding of responsibility? </a:t>
            </a:r>
          </a:p>
        </p:txBody>
      </p:sp>
      <p:sp>
        <p:nvSpPr>
          <p:cNvPr id="14" name="Text Placeholder 13">
            <a:extLst>
              <a:ext uri="{FF2B5EF4-FFF2-40B4-BE49-F238E27FC236}">
                <a16:creationId xmlns:a16="http://schemas.microsoft.com/office/drawing/2014/main" id="{9FD73869-A421-D145-BC96-CE6E687ED912}"/>
              </a:ext>
            </a:extLst>
          </p:cNvPr>
          <p:cNvSpPr>
            <a:spLocks noGrp="1"/>
          </p:cNvSpPr>
          <p:nvPr>
            <p:ph type="body" idx="1"/>
          </p:nvPr>
        </p:nvSpPr>
        <p:spPr/>
        <p:txBody>
          <a:bodyPr/>
          <a:lstStyle/>
          <a:p>
            <a:endParaRPr lang="en-US" dirty="0"/>
          </a:p>
        </p:txBody>
      </p:sp>
      <p:sp>
        <p:nvSpPr>
          <p:cNvPr id="15" name="Text Placeholder 14">
            <a:extLst>
              <a:ext uri="{FF2B5EF4-FFF2-40B4-BE49-F238E27FC236}">
                <a16:creationId xmlns:a16="http://schemas.microsoft.com/office/drawing/2014/main" id="{07B430B0-04CC-B048-87DF-9763B84587C6}"/>
              </a:ext>
            </a:extLst>
          </p:cNvPr>
          <p:cNvSpPr>
            <a:spLocks noGrp="1"/>
          </p:cNvSpPr>
          <p:nvPr>
            <p:ph type="body" idx="2"/>
          </p:nvPr>
        </p:nvSpPr>
        <p:spPr/>
        <p:txBody>
          <a:bodyPr/>
          <a:lstStyle/>
          <a:p>
            <a:endParaRPr lang="en-US" dirty="0"/>
          </a:p>
        </p:txBody>
      </p:sp>
      <p:pic>
        <p:nvPicPr>
          <p:cNvPr id="12" name="Content Placeholder 11">
            <a:extLst>
              <a:ext uri="{FF2B5EF4-FFF2-40B4-BE49-F238E27FC236}">
                <a16:creationId xmlns:a16="http://schemas.microsoft.com/office/drawing/2014/main" id="{96B6DE26-E733-014A-9AF3-62DE289F3B76}"/>
              </a:ext>
            </a:extLst>
          </p:cNvPr>
          <p:cNvPicPr>
            <a:picLocks noGrp="1" noChangeAspect="1"/>
          </p:cNvPicPr>
          <p:nvPr>
            <p:ph sz="quarter" idx="4294967295"/>
          </p:nvPr>
        </p:nvPicPr>
        <p:blipFill>
          <a:blip r:embed="rId2"/>
          <a:stretch>
            <a:fillRect/>
          </a:stretch>
        </p:blipFill>
        <p:spPr>
          <a:xfrm>
            <a:off x="838200" y="1854994"/>
            <a:ext cx="4818063" cy="379413"/>
          </a:xfrm>
        </p:spPr>
      </p:pic>
      <p:pic>
        <p:nvPicPr>
          <p:cNvPr id="10" name="Content Placeholder 9">
            <a:extLst>
              <a:ext uri="{FF2B5EF4-FFF2-40B4-BE49-F238E27FC236}">
                <a16:creationId xmlns:a16="http://schemas.microsoft.com/office/drawing/2014/main" id="{14627593-A70C-F347-8E60-46C5F1779EA4}"/>
              </a:ext>
            </a:extLst>
          </p:cNvPr>
          <p:cNvPicPr>
            <a:picLocks noGrp="1" noChangeAspect="1"/>
          </p:cNvPicPr>
          <p:nvPr>
            <p:ph sz="quarter" idx="4294967295"/>
          </p:nvPr>
        </p:nvPicPr>
        <p:blipFill>
          <a:blip r:embed="rId3"/>
          <a:stretch>
            <a:fillRect/>
          </a:stretch>
        </p:blipFill>
        <p:spPr>
          <a:xfrm>
            <a:off x="838199" y="2234407"/>
            <a:ext cx="4818063" cy="3044825"/>
          </a:xfrm>
        </p:spPr>
      </p:pic>
      <p:pic>
        <p:nvPicPr>
          <p:cNvPr id="17" name="Picture 16">
            <a:extLst>
              <a:ext uri="{FF2B5EF4-FFF2-40B4-BE49-F238E27FC236}">
                <a16:creationId xmlns:a16="http://schemas.microsoft.com/office/drawing/2014/main" id="{9BD037D8-1F04-1149-A82B-C860A4B83357}"/>
              </a:ext>
            </a:extLst>
          </p:cNvPr>
          <p:cNvPicPr>
            <a:picLocks noChangeAspect="1"/>
          </p:cNvPicPr>
          <p:nvPr/>
        </p:nvPicPr>
        <p:blipFill>
          <a:blip r:embed="rId4"/>
          <a:stretch>
            <a:fillRect/>
          </a:stretch>
        </p:blipFill>
        <p:spPr>
          <a:xfrm>
            <a:off x="6731000" y="2845248"/>
            <a:ext cx="4064000" cy="2006600"/>
          </a:xfrm>
          <a:prstGeom prst="rect">
            <a:avLst/>
          </a:prstGeom>
        </p:spPr>
      </p:pic>
    </p:spTree>
    <p:extLst>
      <p:ext uri="{BB962C8B-B14F-4D97-AF65-F5344CB8AC3E}">
        <p14:creationId xmlns:p14="http://schemas.microsoft.com/office/powerpoint/2010/main" val="1003568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6AA7-3070-E14A-8DB3-9511D9C85DCE}"/>
              </a:ext>
            </a:extLst>
          </p:cNvPr>
          <p:cNvSpPr>
            <a:spLocks noGrp="1"/>
          </p:cNvSpPr>
          <p:nvPr>
            <p:ph type="title"/>
          </p:nvPr>
        </p:nvSpPr>
        <p:spPr>
          <a:xfrm>
            <a:off x="609600" y="0"/>
            <a:ext cx="10972800" cy="822960"/>
          </a:xfrm>
        </p:spPr>
        <p:txBody>
          <a:bodyPr>
            <a:normAutofit/>
          </a:bodyPr>
          <a:lstStyle/>
          <a:p>
            <a:r>
              <a:rPr lang="en-US" sz="2800" b="1" u="sng" dirty="0">
                <a:solidFill>
                  <a:schemeClr val="bg1"/>
                </a:solidFill>
                <a:latin typeface="Garamond" panose="02020404030301010803" pitchFamily="18" charset="0"/>
              </a:rPr>
              <a:t>Emergency Removal § 106.44(c)</a:t>
            </a:r>
          </a:p>
        </p:txBody>
      </p:sp>
      <p:sp>
        <p:nvSpPr>
          <p:cNvPr id="4" name="TextBox 3">
            <a:extLst>
              <a:ext uri="{FF2B5EF4-FFF2-40B4-BE49-F238E27FC236}">
                <a16:creationId xmlns:a16="http://schemas.microsoft.com/office/drawing/2014/main" id="{B58A8236-4654-164F-8AF7-6054856B0AA2}"/>
              </a:ext>
            </a:extLst>
          </p:cNvPr>
          <p:cNvSpPr txBox="1"/>
          <p:nvPr/>
        </p:nvSpPr>
        <p:spPr>
          <a:xfrm>
            <a:off x="757237" y="936938"/>
            <a:ext cx="10677525" cy="6169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119380" lvl="0" indent="-285750" algn="l" defTabSz="914400" rtl="0" eaLnBrk="1" fontAlgn="auto" latinLnBrk="0" hangingPunct="1">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Garamond" panose="02020404030301010803"/>
                <a:ea typeface="+mn-ea"/>
                <a:cs typeface="+mn-cs"/>
              </a:rPr>
              <a:t>Respondent may be removed from </a:t>
            </a:r>
            <a:r>
              <a:rPr kumimoji="0" lang="en-US" sz="2800" b="0" i="0" u="none" strike="noStrike" kern="1200" cap="none" spc="0" normalizeH="0" baseline="0" noProof="0" dirty="0">
                <a:ln>
                  <a:noFill/>
                </a:ln>
                <a:solidFill>
                  <a:srgbClr val="FF0000"/>
                </a:solidFill>
                <a:effectLst/>
                <a:uLnTx/>
                <a:uFillTx/>
                <a:latin typeface="Garamond" panose="02020404030301010803"/>
                <a:ea typeface="+mn-ea"/>
                <a:cs typeface="+mn-cs"/>
              </a:rPr>
              <a:t>a club, team or </a:t>
            </a:r>
            <a:r>
              <a:rPr lang="en-US" sz="2800" dirty="0">
                <a:solidFill>
                  <a:srgbClr val="FF0000"/>
                </a:solidFill>
                <a:latin typeface="Garamond" panose="02020404030301010803"/>
              </a:rPr>
              <a:t>off-campus entirely </a:t>
            </a:r>
            <a:r>
              <a:rPr kumimoji="0" lang="en-US" sz="2800" b="0" i="0" u="none" strike="noStrike" kern="1200" cap="none" spc="0" normalizeH="0" baseline="0" noProof="0" dirty="0">
                <a:ln>
                  <a:noFill/>
                </a:ln>
                <a:solidFill>
                  <a:srgbClr val="FF0000"/>
                </a:solidFill>
                <a:effectLst/>
                <a:uLnTx/>
                <a:uFillTx/>
                <a:latin typeface="Garamond" panose="02020404030301010803"/>
                <a:ea typeface="+mn-ea"/>
                <a:cs typeface="+mn-cs"/>
              </a:rPr>
              <a:t>on an emergency basis (prior to adjudication/completion of the grievance process) “provided that the [University's] undertakes an individualized safety and risk analysis, determines that an immediate threat to the physical health or safety of any student or other individual arising from the allegations of sexual  harassment justifies removal</a:t>
            </a:r>
            <a:r>
              <a:rPr kumimoji="0" lang="en-US" sz="2800" b="0" i="0" u="none" strike="noStrike" kern="1200" cap="none" spc="0" normalizeH="0" baseline="0" noProof="0" dirty="0">
                <a:ln>
                  <a:noFill/>
                </a:ln>
                <a:solidFill>
                  <a:schemeClr val="bg1"/>
                </a:solidFill>
                <a:effectLst/>
                <a:uLnTx/>
                <a:uFillTx/>
                <a:latin typeface="Garamond" panose="02020404030301010803"/>
                <a:ea typeface="+mn-ea"/>
                <a:cs typeface="+mn-cs"/>
              </a:rPr>
              <a:t>, and provides the respondent with notice and an opportunity to challenge the decision immediately following removal.”</a:t>
            </a:r>
          </a:p>
          <a:p>
            <a:pPr marL="800100" marR="154940" lvl="1" indent="-285750">
              <a:lnSpc>
                <a:spcPct val="103000"/>
              </a:lnSpc>
              <a:spcBef>
                <a:spcPts val="20"/>
              </a:spcBef>
              <a:buFont typeface="Arial" panose="020B0604020202020204" pitchFamily="34" charset="0"/>
              <a:buChar char="•"/>
              <a:defRPr/>
            </a:pPr>
            <a:endParaRPr kumimoji="0" lang="en-US" b="0" i="0" u="none" strike="noStrike" kern="1200" cap="none" spc="0" normalizeH="0" baseline="0" noProof="0" dirty="0">
              <a:ln>
                <a:noFill/>
              </a:ln>
              <a:solidFill>
                <a:schemeClr val="bg1"/>
              </a:solidFill>
              <a:effectLst/>
              <a:uLnTx/>
              <a:uFillTx/>
              <a:latin typeface="Garamond" panose="02020404030301010803"/>
              <a:ea typeface="+mn-ea"/>
              <a:cs typeface="+mn-cs"/>
            </a:endParaRPr>
          </a:p>
          <a:p>
            <a:pPr marL="800100" marR="246380" lvl="1" indent="-285750">
              <a:lnSpc>
                <a:spcPct val="103000"/>
              </a:lnSpc>
              <a:spcBef>
                <a:spcPts val="20"/>
              </a:spcBef>
              <a:buFont typeface="Arial" panose="020B0604020202020204" pitchFamily="34" charset="0"/>
              <a:buChar char="•"/>
              <a:defRPr/>
            </a:pPr>
            <a:r>
              <a:rPr kumimoji="0" lang="en-US" sz="2000" b="0" i="0" u="none" strike="noStrike" kern="1200" cap="none" spc="0" normalizeH="0" baseline="0" noProof="0" dirty="0">
                <a:ln>
                  <a:noFill/>
                </a:ln>
                <a:solidFill>
                  <a:schemeClr val="bg1"/>
                </a:solidFill>
                <a:effectLst/>
                <a:uLnTx/>
                <a:uFillTx/>
                <a:latin typeface="Garamond" panose="02020404030301010803"/>
                <a:ea typeface="Arial" panose="020B0604020202020204" pitchFamily="34" charset="0"/>
                <a:cs typeface="Times New Roman" panose="02020603050405020304" pitchFamily="18" charset="0"/>
              </a:rPr>
              <a:t>Cannot remove someone any longer where threat is that a complainant will suffer emotional harm.</a:t>
            </a:r>
          </a:p>
          <a:p>
            <a:pPr marL="800100" marR="246380" lvl="1" indent="-285750">
              <a:lnSpc>
                <a:spcPct val="103000"/>
              </a:lnSpc>
              <a:spcBef>
                <a:spcPts val="20"/>
              </a:spcBef>
              <a:buFont typeface="Arial" panose="020B0604020202020204" pitchFamily="34" charset="0"/>
              <a:buChar char="•"/>
              <a:defRPr/>
            </a:pPr>
            <a:endParaRPr kumimoji="0" lang="en-US" sz="2000" b="0" i="0" u="none" strike="noStrike" kern="1200" cap="none" spc="0" normalizeH="0" baseline="0" noProof="0" dirty="0">
              <a:ln>
                <a:noFill/>
              </a:ln>
              <a:solidFill>
                <a:schemeClr val="bg1"/>
              </a:solidFill>
              <a:effectLst/>
              <a:uLnTx/>
              <a:uFillTx/>
              <a:latin typeface="Garamond" panose="02020404030301010803"/>
              <a:ea typeface="Arial" panose="020B0604020202020204" pitchFamily="34" charset="0"/>
              <a:cs typeface="Times New Roman" panose="02020603050405020304" pitchFamily="18" charset="0"/>
            </a:endParaRPr>
          </a:p>
          <a:p>
            <a:pPr marL="514350" marR="246380" lvl="1">
              <a:lnSpc>
                <a:spcPct val="103000"/>
              </a:lnSpc>
              <a:spcBef>
                <a:spcPts val="20"/>
              </a:spcBef>
              <a:defRPr/>
            </a:pPr>
            <a:endParaRPr kumimoji="0" lang="en-US" b="0" i="0" u="none" strike="noStrike" kern="1200" cap="none" spc="0" normalizeH="0" baseline="0" noProof="0" dirty="0">
              <a:ln>
                <a:noFill/>
              </a:ln>
              <a:solidFill>
                <a:schemeClr val="bg1"/>
              </a:solidFill>
              <a:effectLst/>
              <a:uLnTx/>
              <a:uFillTx/>
              <a:latin typeface="Garamond" panose="02020404030301010803"/>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25668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5B34-781C-9347-AE38-383BC1E92092}"/>
              </a:ext>
            </a:extLst>
          </p:cNvPr>
          <p:cNvSpPr>
            <a:spLocks noGrp="1"/>
          </p:cNvSpPr>
          <p:nvPr>
            <p:ph type="title"/>
          </p:nvPr>
        </p:nvSpPr>
        <p:spPr/>
        <p:txBody>
          <a:bodyPr>
            <a:normAutofit fontScale="90000"/>
          </a:bodyPr>
          <a:lstStyle/>
          <a:p>
            <a:pPr algn="ctr"/>
            <a:r>
              <a:rPr lang="en-US" sz="3600" dirty="0"/>
              <a:t>Emergency Removal: How do we determine immediate risk?</a:t>
            </a:r>
            <a:br>
              <a:rPr lang="en-US" dirty="0"/>
            </a:br>
            <a:endParaRPr lang="en-US" dirty="0"/>
          </a:p>
        </p:txBody>
      </p:sp>
      <p:sp>
        <p:nvSpPr>
          <p:cNvPr id="4" name="Text Placeholder 3">
            <a:extLst>
              <a:ext uri="{FF2B5EF4-FFF2-40B4-BE49-F238E27FC236}">
                <a16:creationId xmlns:a16="http://schemas.microsoft.com/office/drawing/2014/main" id="{9BC726DC-1AB9-F84E-A4D2-4DB004BA7A5E}"/>
              </a:ext>
            </a:extLst>
          </p:cNvPr>
          <p:cNvSpPr>
            <a:spLocks noGrp="1"/>
          </p:cNvSpPr>
          <p:nvPr>
            <p:ph type="body" idx="1"/>
          </p:nvPr>
        </p:nvSpPr>
        <p:spPr/>
        <p:txBody>
          <a:bodyPr>
            <a:normAutofit/>
          </a:bodyPr>
          <a:lstStyle/>
          <a:p>
            <a:r>
              <a:rPr lang="en-US" sz="2400" i="1" dirty="0"/>
              <a:t>Nothing precludes a  University from removing a respondent from the recipient’s education program or activity on an emergency basis, provided that the recipient </a:t>
            </a:r>
            <a:r>
              <a:rPr lang="en-US" sz="2400" i="1" dirty="0">
                <a:solidFill>
                  <a:srgbClr val="FFFF00"/>
                </a:solidFill>
              </a:rPr>
              <a:t>undertakes an individualized safety and risk analysis, determines that an immediate threat to the physical health or safety of any student or other individual arising from the allegations of sexual harassment justifies removal, and provides the respondent with notice and an opportunity to challenge the decision immediately </a:t>
            </a:r>
            <a:r>
              <a:rPr lang="en-US" sz="2400" i="1" dirty="0"/>
              <a:t>following the removal. </a:t>
            </a:r>
            <a:r>
              <a:rPr lang="en-US" sz="2400" dirty="0"/>
              <a:t> </a:t>
            </a:r>
          </a:p>
          <a:p>
            <a:endParaRPr lang="en-US" sz="2400" dirty="0"/>
          </a:p>
          <a:p>
            <a:endParaRPr lang="en-US" dirty="0"/>
          </a:p>
        </p:txBody>
      </p:sp>
    </p:spTree>
    <p:extLst>
      <p:ext uri="{BB962C8B-B14F-4D97-AF65-F5344CB8AC3E}">
        <p14:creationId xmlns:p14="http://schemas.microsoft.com/office/powerpoint/2010/main" val="1670232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E6999D-5286-D94D-A102-64D4845F2D51}"/>
              </a:ext>
            </a:extLst>
          </p:cNvPr>
          <p:cNvSpPr>
            <a:spLocks noGrp="1"/>
          </p:cNvSpPr>
          <p:nvPr>
            <p:ph type="title"/>
          </p:nvPr>
        </p:nvSpPr>
        <p:spPr/>
        <p:txBody>
          <a:bodyPr>
            <a:normAutofit fontScale="90000"/>
          </a:bodyPr>
          <a:lstStyle/>
          <a:p>
            <a:r>
              <a:rPr lang="en-US" sz="2700" dirty="0"/>
              <a:t>The preamble to the final rule elaborates that this analysis must consider the particular respondent and examine the circumstances specific to the situation. </a:t>
            </a:r>
            <a:br>
              <a:rPr lang="en-US" dirty="0"/>
            </a:br>
            <a:endParaRPr lang="en-US" dirty="0"/>
          </a:p>
        </p:txBody>
      </p:sp>
      <p:sp>
        <p:nvSpPr>
          <p:cNvPr id="6" name="Text Placeholder 5">
            <a:extLst>
              <a:ext uri="{FF2B5EF4-FFF2-40B4-BE49-F238E27FC236}">
                <a16:creationId xmlns:a16="http://schemas.microsoft.com/office/drawing/2014/main" id="{DEB67DC2-3D83-D747-9935-F40908D33058}"/>
              </a:ext>
            </a:extLst>
          </p:cNvPr>
          <p:cNvSpPr>
            <a:spLocks noGrp="1"/>
          </p:cNvSpPr>
          <p:nvPr>
            <p:ph type="body" idx="1"/>
          </p:nvPr>
        </p:nvSpPr>
        <p:spPr/>
        <p:txBody>
          <a:bodyPr>
            <a:normAutofit fontScale="70000" lnSpcReduction="20000"/>
          </a:bodyPr>
          <a:lstStyle/>
          <a:p>
            <a:pPr lvl="1"/>
            <a:r>
              <a:rPr lang="en-US" sz="3000" dirty="0">
                <a:solidFill>
                  <a:srgbClr val="FFFF00"/>
                </a:solidFill>
              </a:rPr>
              <a:t>These circumstances can include “factors such as whether violence was allegedly involved in the conduct constituting sexual harassment, but could also include circumstances that ‘arise from’ the allegations yet do not constitute the alleged conduct itself; for example, a respondent could pose an immediate threat of physical self-harm in reaction to being accused of sexual harassment…</a:t>
            </a:r>
          </a:p>
          <a:p>
            <a:pPr lvl="1"/>
            <a:endParaRPr lang="en-US" sz="3000" dirty="0">
              <a:solidFill>
                <a:srgbClr val="FFFF00"/>
              </a:solidFill>
            </a:endParaRPr>
          </a:p>
          <a:p>
            <a:pPr lvl="1"/>
            <a:r>
              <a:rPr lang="en-US" sz="3000" dirty="0"/>
              <a:t>Ultimately, to make an emergency removal, the preamble explains, this individualized safety and risk assessment must yield “more than a generalized, hypothetical, or speculative belief that the respondent may pose a risk to someone’s physical health or safety.” </a:t>
            </a:r>
            <a:r>
              <a:rPr lang="en-US" sz="3000" i="1" dirty="0"/>
              <a:t>Id.</a:t>
            </a:r>
            <a:r>
              <a:rPr lang="en-US" sz="3000" dirty="0"/>
              <a:t> </a:t>
            </a:r>
          </a:p>
          <a:p>
            <a:pPr marL="571500" lvl="1" indent="0">
              <a:buNone/>
            </a:pPr>
            <a:endParaRPr lang="en-US" sz="3000" dirty="0"/>
          </a:p>
          <a:p>
            <a:r>
              <a:rPr lang="en-US" sz="3400" dirty="0"/>
              <a:t>The Department stated its belief </a:t>
            </a:r>
            <a:r>
              <a:rPr lang="en-US" sz="3400" dirty="0">
                <a:solidFill>
                  <a:srgbClr val="FF0000"/>
                </a:solidFill>
              </a:rPr>
              <a:t>“that further describing what might constitute an emergency would undermine the purpose of this provision, which is to set a high threshold for emergency removal yet ensure that the provision will apply to the variety of circumstances that could present such an emergency.”</a:t>
            </a:r>
          </a:p>
          <a:p>
            <a:endParaRPr lang="en-US" dirty="0"/>
          </a:p>
        </p:txBody>
      </p:sp>
    </p:spTree>
    <p:extLst>
      <p:ext uri="{BB962C8B-B14F-4D97-AF65-F5344CB8AC3E}">
        <p14:creationId xmlns:p14="http://schemas.microsoft.com/office/powerpoint/2010/main" val="3827862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D1AA-07A2-9447-9441-1943CE43006A}"/>
              </a:ext>
            </a:extLst>
          </p:cNvPr>
          <p:cNvSpPr>
            <a:spLocks noGrp="1"/>
          </p:cNvSpPr>
          <p:nvPr>
            <p:ph type="title"/>
          </p:nvPr>
        </p:nvSpPr>
        <p:spPr>
          <a:xfrm>
            <a:off x="609600" y="0"/>
            <a:ext cx="10972800" cy="1000125"/>
          </a:xfrm>
        </p:spPr>
        <p:txBody>
          <a:bodyPr>
            <a:normAutofit fontScale="90000"/>
          </a:bodyPr>
          <a:lstStyle/>
          <a:p>
            <a:r>
              <a:rPr lang="en-US" u="sng" dirty="0"/>
              <a:t>When is an emergency removal allowed?</a:t>
            </a:r>
            <a:br>
              <a:rPr lang="en-US" dirty="0"/>
            </a:br>
            <a:endParaRPr lang="en-US" dirty="0"/>
          </a:p>
        </p:txBody>
      </p:sp>
      <p:sp>
        <p:nvSpPr>
          <p:cNvPr id="3" name="Content Placeholder 2">
            <a:extLst>
              <a:ext uri="{FF2B5EF4-FFF2-40B4-BE49-F238E27FC236}">
                <a16:creationId xmlns:a16="http://schemas.microsoft.com/office/drawing/2014/main" id="{CFD5CF26-38A3-564D-80C6-D423CE7502E8}"/>
              </a:ext>
            </a:extLst>
          </p:cNvPr>
          <p:cNvSpPr>
            <a:spLocks noGrp="1"/>
          </p:cNvSpPr>
          <p:nvPr>
            <p:ph idx="1"/>
          </p:nvPr>
        </p:nvSpPr>
        <p:spPr>
          <a:xfrm>
            <a:off x="838200" y="667657"/>
            <a:ext cx="10515600" cy="5509168"/>
          </a:xfrm>
        </p:spPr>
        <p:txBody>
          <a:bodyPr>
            <a:normAutofit fontScale="85000" lnSpcReduction="20000"/>
          </a:bodyPr>
          <a:lstStyle/>
          <a:p>
            <a:pPr lvl="0"/>
            <a:r>
              <a:rPr lang="en-US" b="1" dirty="0"/>
              <a:t>When there is an emergency situation that constitutes an immediate threat to the physical health or safety of any student or individual, and that threat arises from alleged conduct that could constitute sexual harassment as defined by the Regs. </a:t>
            </a:r>
          </a:p>
          <a:p>
            <a:pPr lvl="0"/>
            <a:endParaRPr lang="en-US" dirty="0"/>
          </a:p>
          <a:p>
            <a:pPr lvl="0"/>
            <a:r>
              <a:rPr lang="en-US" dirty="0"/>
              <a:t>No temporal restriction because risks arising from sexual harassment can occur at any time. </a:t>
            </a:r>
          </a:p>
          <a:p>
            <a:pPr lvl="0"/>
            <a:endParaRPr lang="en-US" dirty="0"/>
          </a:p>
          <a:p>
            <a:pPr lvl="0"/>
            <a:r>
              <a:rPr lang="en-US" dirty="0"/>
              <a:t>Identification of immediate risk is not limited to the details of the alleged sexual harassment itself — can also be related to the respondent’s post-incident actions or behaviors.</a:t>
            </a:r>
          </a:p>
          <a:p>
            <a:pPr lvl="0"/>
            <a:endParaRPr lang="en-US" dirty="0"/>
          </a:p>
          <a:p>
            <a:pPr lvl="0"/>
            <a:r>
              <a:rPr lang="en-US" dirty="0"/>
              <a:t>If a respondent’s actions pose an immediate and identified threat, but do not “arise from” allegations of sexual harassment as defined by the Regs (i.e. if they bring a weapon to school but unrelated to any sexual harassment allegations), § 106.44(c) does not apply and the university can respond under its regular code of conduct or applicable laws.</a:t>
            </a:r>
          </a:p>
          <a:p>
            <a:endParaRPr lang="en-US" dirty="0"/>
          </a:p>
        </p:txBody>
      </p:sp>
    </p:spTree>
    <p:extLst>
      <p:ext uri="{BB962C8B-B14F-4D97-AF65-F5344CB8AC3E}">
        <p14:creationId xmlns:p14="http://schemas.microsoft.com/office/powerpoint/2010/main" val="382026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47C40B-6EC5-4942-B5AE-E4C8BF49A26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DCF504C-969A-494B-9EA4-5EA04CCCE86C}"/>
              </a:ext>
            </a:extLst>
          </p:cNvPr>
          <p:cNvSpPr>
            <a:spLocks noGrp="1"/>
          </p:cNvSpPr>
          <p:nvPr>
            <p:ph type="body" idx="1"/>
          </p:nvPr>
        </p:nvSpPr>
        <p:spPr>
          <a:xfrm>
            <a:off x="838200" y="457200"/>
            <a:ext cx="10515600" cy="5719625"/>
          </a:xfrm>
        </p:spPr>
        <p:txBody>
          <a:bodyPr>
            <a:normAutofit/>
          </a:bodyPr>
          <a:lstStyle/>
          <a:p>
            <a:pPr lvl="0"/>
            <a:r>
              <a:rPr lang="en-US" dirty="0"/>
              <a:t>Whereas changing a respondent’s class schedule, housing, or dining hall assignment may constitute a permissible “supportive measure” depending on the circumstances, </a:t>
            </a:r>
            <a:r>
              <a:rPr lang="en-US" dirty="0">
                <a:solidFill>
                  <a:srgbClr val="FF0000"/>
                </a:solidFill>
              </a:rPr>
              <a:t>removing a respondent from the entirety of an institution’s education programs and activities — or even just one or more (such as removal from a team, club, or extracurricular activity) — would likely constitute an unreasonable burden on the respondent or be deemed disciplinary or punitive, and therefore wouldn’t qualify as a supportive measure</a:t>
            </a:r>
            <a:r>
              <a:rPr lang="en-US" dirty="0"/>
              <a:t>. </a:t>
            </a:r>
          </a:p>
          <a:p>
            <a:pPr lvl="0"/>
            <a:endParaRPr lang="en-US" dirty="0"/>
          </a:p>
          <a:p>
            <a:pPr lvl="0"/>
            <a:r>
              <a:rPr lang="en-US" b="1" dirty="0"/>
              <a:t>Until and unless the grievance process has been completed, removals of the respondent from an institution’s education program or activity need to meet the standards for emergency removals under § 106.44(c).</a:t>
            </a:r>
            <a:r>
              <a:rPr lang="en-US" dirty="0"/>
              <a:t> </a:t>
            </a:r>
          </a:p>
        </p:txBody>
      </p:sp>
    </p:spTree>
    <p:extLst>
      <p:ext uri="{BB962C8B-B14F-4D97-AF65-F5344CB8AC3E}">
        <p14:creationId xmlns:p14="http://schemas.microsoft.com/office/powerpoint/2010/main" val="2838380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87A8-7481-56A1-2517-3499FA717FE6}"/>
              </a:ext>
            </a:extLst>
          </p:cNvPr>
          <p:cNvSpPr>
            <a:spLocks noGrp="1"/>
          </p:cNvSpPr>
          <p:nvPr>
            <p:ph type="title"/>
          </p:nvPr>
        </p:nvSpPr>
        <p:spPr/>
        <p:txBody>
          <a:bodyPr/>
          <a:lstStyle/>
          <a:p>
            <a:r>
              <a:rPr lang="en-US" dirty="0"/>
              <a:t>Reality?</a:t>
            </a:r>
          </a:p>
        </p:txBody>
      </p:sp>
      <p:sp>
        <p:nvSpPr>
          <p:cNvPr id="5" name="Text Placeholder 4">
            <a:extLst>
              <a:ext uri="{FF2B5EF4-FFF2-40B4-BE49-F238E27FC236}">
                <a16:creationId xmlns:a16="http://schemas.microsoft.com/office/drawing/2014/main" id="{7965CDB3-70BB-5ECE-814C-958842A97727}"/>
              </a:ext>
            </a:extLst>
          </p:cNvPr>
          <p:cNvSpPr>
            <a:spLocks noGrp="1"/>
          </p:cNvSpPr>
          <p:nvPr>
            <p:ph type="body" idx="1"/>
          </p:nvPr>
        </p:nvSpPr>
        <p:spPr/>
        <p:txBody>
          <a:bodyPr/>
          <a:lstStyle/>
          <a:p>
            <a:endParaRPr lang="en-US" dirty="0"/>
          </a:p>
        </p:txBody>
      </p:sp>
      <p:sp>
        <p:nvSpPr>
          <p:cNvPr id="6" name="Text Placeholder 5">
            <a:extLst>
              <a:ext uri="{FF2B5EF4-FFF2-40B4-BE49-F238E27FC236}">
                <a16:creationId xmlns:a16="http://schemas.microsoft.com/office/drawing/2014/main" id="{3C190894-A7F0-3195-DA07-3BD179260E88}"/>
              </a:ext>
            </a:extLst>
          </p:cNvPr>
          <p:cNvSpPr>
            <a:spLocks noGrp="1"/>
          </p:cNvSpPr>
          <p:nvPr>
            <p:ph type="body" idx="2"/>
          </p:nvPr>
        </p:nvSpPr>
        <p:spPr/>
        <p:txBody>
          <a:bodyPr/>
          <a:lstStyle/>
          <a:p>
            <a:r>
              <a:rPr lang="en-US" dirty="0"/>
              <a:t>Proving </a:t>
            </a:r>
            <a:r>
              <a:rPr lang="en-US" sz="2800" i="1" dirty="0">
                <a:solidFill>
                  <a:srgbClr val="FFFF00"/>
                </a:solidFill>
              </a:rPr>
              <a:t>an immediate threat to the physical health or safety of any student or other individual arising from the allegations of sexual harassment</a:t>
            </a:r>
            <a:r>
              <a:rPr lang="en-US" dirty="0"/>
              <a:t> is likely almost impossible.</a:t>
            </a:r>
          </a:p>
          <a:p>
            <a:r>
              <a:rPr lang="en-US" dirty="0"/>
              <a:t>So most people accused of a sexual assault will likely remain on campus while investigation is happening.</a:t>
            </a:r>
          </a:p>
          <a:p>
            <a:pPr marL="114300" indent="0">
              <a:buNone/>
            </a:pPr>
            <a:endParaRPr lang="en-US" dirty="0"/>
          </a:p>
        </p:txBody>
      </p:sp>
      <p:pic>
        <p:nvPicPr>
          <p:cNvPr id="4" name="Picture 3">
            <a:extLst>
              <a:ext uri="{FF2B5EF4-FFF2-40B4-BE49-F238E27FC236}">
                <a16:creationId xmlns:a16="http://schemas.microsoft.com/office/drawing/2014/main" id="{1134EB44-1CEE-94B7-1E20-52C852F24EFF}"/>
              </a:ext>
            </a:extLst>
          </p:cNvPr>
          <p:cNvPicPr>
            <a:picLocks noChangeAspect="1"/>
          </p:cNvPicPr>
          <p:nvPr/>
        </p:nvPicPr>
        <p:blipFill>
          <a:blip r:embed="rId2"/>
          <a:stretch>
            <a:fillRect/>
          </a:stretch>
        </p:blipFill>
        <p:spPr>
          <a:xfrm>
            <a:off x="1488688" y="2486722"/>
            <a:ext cx="3880624" cy="2375210"/>
          </a:xfrm>
          <a:prstGeom prst="rect">
            <a:avLst/>
          </a:prstGeom>
        </p:spPr>
      </p:pic>
    </p:spTree>
    <p:extLst>
      <p:ext uri="{BB962C8B-B14F-4D97-AF65-F5344CB8AC3E}">
        <p14:creationId xmlns:p14="http://schemas.microsoft.com/office/powerpoint/2010/main" val="1782197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97527" y="2133600"/>
            <a:ext cx="10158153" cy="1905000"/>
          </a:xfrm>
        </p:spPr>
        <p:txBody>
          <a:bodyPr>
            <a:noAutofit/>
          </a:bodyPr>
          <a:lstStyle/>
          <a:p>
            <a:pPr marL="0" indent="0" algn="ctr">
              <a:buNone/>
            </a:pPr>
            <a:r>
              <a:rPr lang="en-US" sz="4800" b="1" dirty="0">
                <a:latin typeface="Garamond" panose="02020404030301010803" pitchFamily="18" charset="0"/>
              </a:rPr>
              <a:t>The Duty to Report</a:t>
            </a:r>
          </a:p>
          <a:p>
            <a:pPr marL="0" indent="0" algn="ctr">
              <a:buNone/>
            </a:pPr>
            <a:r>
              <a:rPr lang="en-US" sz="4800" b="1" dirty="0">
                <a:latin typeface="Garamond" panose="02020404030301010803" pitchFamily="18" charset="0"/>
              </a:rPr>
              <a:t>  </a:t>
            </a:r>
            <a:r>
              <a:rPr lang="en-US" sz="4800" b="1" i="1" dirty="0">
                <a:latin typeface="Garamond" panose="02020404030301010803" pitchFamily="18" charset="0"/>
              </a:rPr>
              <a:t>What You Need to Know</a:t>
            </a:r>
            <a:endParaRPr lang="en-US" sz="4800" b="1" dirty="0">
              <a:latin typeface="Garamond" panose="02020404030301010803" pitchFamily="18" charset="0"/>
            </a:endParaRPr>
          </a:p>
        </p:txBody>
      </p:sp>
      <p:pic>
        <p:nvPicPr>
          <p:cNvPr id="3" name="Picture 2">
            <a:extLst>
              <a:ext uri="{FF2B5EF4-FFF2-40B4-BE49-F238E27FC236}">
                <a16:creationId xmlns:a16="http://schemas.microsoft.com/office/drawing/2014/main" id="{61E4D490-100F-4FC1-A976-3FF0097FFA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010648" y="6172714"/>
            <a:ext cx="3014443" cy="516155"/>
          </a:xfrm>
          <a:prstGeom prst="rect">
            <a:avLst/>
          </a:prstGeom>
        </p:spPr>
      </p:pic>
    </p:spTree>
    <p:extLst>
      <p:ext uri="{BB962C8B-B14F-4D97-AF65-F5344CB8AC3E}">
        <p14:creationId xmlns:p14="http://schemas.microsoft.com/office/powerpoint/2010/main" val="670564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774371" y="476967"/>
            <a:ext cx="9414560" cy="658963"/>
          </a:xfrm>
        </p:spPr>
        <p:txBody>
          <a:bodyPr>
            <a:noAutofit/>
          </a:bodyPr>
          <a:lstStyle/>
          <a:p>
            <a:pPr algn="ctr"/>
            <a:r>
              <a:rPr lang="en-US" altLang="en-US" sz="3200" b="1" dirty="0">
                <a:solidFill>
                  <a:schemeClr val="bg1"/>
                </a:solidFill>
                <a:latin typeface="Garamond"/>
                <a:cs typeface="Garamond"/>
              </a:rPr>
              <a:t>Columbia’s Policy:  </a:t>
            </a:r>
            <a:br>
              <a:rPr lang="en-US" altLang="en-US" sz="3200" b="1" dirty="0">
                <a:solidFill>
                  <a:schemeClr val="bg1"/>
                </a:solidFill>
                <a:latin typeface="Garamond"/>
                <a:cs typeface="Garamond"/>
              </a:rPr>
            </a:br>
            <a:r>
              <a:rPr lang="en-US" altLang="en-US" sz="3200" b="1" dirty="0">
                <a:solidFill>
                  <a:schemeClr val="bg1"/>
                </a:solidFill>
                <a:latin typeface="Garamond"/>
                <a:cs typeface="Garamond"/>
              </a:rPr>
              <a:t>Reporting Misconduct when Students are Involved </a:t>
            </a:r>
          </a:p>
        </p:txBody>
      </p:sp>
      <p:sp>
        <p:nvSpPr>
          <p:cNvPr id="67587" name="Content Placeholder 2"/>
          <p:cNvSpPr>
            <a:spLocks noGrp="1"/>
          </p:cNvSpPr>
          <p:nvPr>
            <p:ph type="body" idx="1"/>
          </p:nvPr>
        </p:nvSpPr>
        <p:spPr>
          <a:xfrm>
            <a:off x="365759" y="1368778"/>
            <a:ext cx="11538065" cy="4876800"/>
          </a:xfrm>
        </p:spPr>
        <p:txBody>
          <a:bodyPr>
            <a:noAutofit/>
          </a:bodyPr>
          <a:lstStyle/>
          <a:p>
            <a:r>
              <a:rPr lang="en-US" altLang="en-US" dirty="0">
                <a:latin typeface="Garamond" panose="02020404030301010803" pitchFamily="18" charset="0"/>
              </a:rPr>
              <a:t>When prohibited conduct involves students, there are additional reporting obligations. </a:t>
            </a:r>
          </a:p>
          <a:p>
            <a:r>
              <a:rPr lang="en-US" altLang="en-US" dirty="0">
                <a:latin typeface="Garamond" panose="02020404030301010803" pitchFamily="18" charset="0"/>
              </a:rPr>
              <a:t>The following employees have a duty to report any instance or allegation of prohibited conduct involving a student that is disclosed to, observed, or otherwise known by them whether the student is a Complainant or a Respondent:</a:t>
            </a:r>
          </a:p>
          <a:p>
            <a:pPr lvl="1">
              <a:buFont typeface="Wingdings" panose="05000000000000000000" pitchFamily="2" charset="2"/>
              <a:buChar char="q"/>
            </a:pPr>
            <a:r>
              <a:rPr lang="en-US" altLang="en-US" sz="2800" dirty="0">
                <a:latin typeface="Garamond" panose="02020404030301010803" pitchFamily="18" charset="0"/>
              </a:rPr>
              <a:t>Staff who work directly with students, including: teaching assistants, </a:t>
            </a:r>
            <a:r>
              <a:rPr lang="en-US" altLang="en-US" sz="2800" dirty="0">
                <a:solidFill>
                  <a:schemeClr val="bg1"/>
                </a:solidFill>
                <a:latin typeface="Garamond" panose="02020404030301010803" pitchFamily="18" charset="0"/>
              </a:rPr>
              <a:t>advising and residential program staff (including residence assistants and student affairs staff).</a:t>
            </a:r>
          </a:p>
          <a:p>
            <a:pPr lvl="1">
              <a:buFont typeface="Wingdings" panose="05000000000000000000" pitchFamily="2" charset="2"/>
              <a:buChar char="q"/>
            </a:pPr>
            <a:r>
              <a:rPr lang="en-US" altLang="en-US" sz="2800" dirty="0">
                <a:latin typeface="Garamond" panose="02020404030301010803" pitchFamily="18" charset="0"/>
              </a:rPr>
              <a:t>Faculty, Officers of Administration, Research, the Libraries and the Coaching Staff. </a:t>
            </a:r>
          </a:p>
          <a:p>
            <a:pPr lvl="1">
              <a:buClrTx/>
              <a:buFont typeface="Wingdings" charset="2"/>
              <a:buChar char="§"/>
            </a:pPr>
            <a:endParaRPr lang="en-US" altLang="en-US" sz="2200" dirty="0"/>
          </a:p>
        </p:txBody>
      </p:sp>
      <p:pic>
        <p:nvPicPr>
          <p:cNvPr id="4" name="Picture 3">
            <a:extLst>
              <a:ext uri="{FF2B5EF4-FFF2-40B4-BE49-F238E27FC236}">
                <a16:creationId xmlns:a16="http://schemas.microsoft.com/office/drawing/2014/main" id="{7B1E0AD6-DA97-4A7C-8AD7-2248D488860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010648" y="6172714"/>
            <a:ext cx="3014443" cy="516155"/>
          </a:xfrm>
          <a:prstGeom prst="rect">
            <a:avLst/>
          </a:prstGeom>
        </p:spPr>
      </p:pic>
    </p:spTree>
    <p:extLst>
      <p:ext uri="{BB962C8B-B14F-4D97-AF65-F5344CB8AC3E}">
        <p14:creationId xmlns:p14="http://schemas.microsoft.com/office/powerpoint/2010/main" val="3972907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722F9-9688-9148-BFDE-146414361F9A}"/>
              </a:ext>
            </a:extLst>
          </p:cNvPr>
          <p:cNvSpPr>
            <a:spLocks noGrp="1"/>
          </p:cNvSpPr>
          <p:nvPr>
            <p:ph type="title"/>
          </p:nvPr>
        </p:nvSpPr>
        <p:spPr>
          <a:xfrm>
            <a:off x="838200" y="365126"/>
            <a:ext cx="10515600" cy="1026976"/>
          </a:xfrm>
        </p:spPr>
        <p:txBody>
          <a:bodyPr/>
          <a:lstStyle/>
          <a:p>
            <a:r>
              <a:rPr lang="en-US" dirty="0"/>
              <a:t>A roadmap?</a:t>
            </a:r>
          </a:p>
        </p:txBody>
      </p:sp>
      <p:sp>
        <p:nvSpPr>
          <p:cNvPr id="5" name="Text Placeholder 4">
            <a:extLst>
              <a:ext uri="{FF2B5EF4-FFF2-40B4-BE49-F238E27FC236}">
                <a16:creationId xmlns:a16="http://schemas.microsoft.com/office/drawing/2014/main" id="{74AD5AA5-EA8E-8745-BBA0-E6AD340DA5DC}"/>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829A4284-ECA4-7E40-BA90-78D7934D6840}"/>
              </a:ext>
            </a:extLst>
          </p:cNvPr>
          <p:cNvPicPr>
            <a:picLocks noChangeAspect="1"/>
          </p:cNvPicPr>
          <p:nvPr/>
        </p:nvPicPr>
        <p:blipFill>
          <a:blip r:embed="rId2"/>
          <a:stretch>
            <a:fillRect/>
          </a:stretch>
        </p:blipFill>
        <p:spPr>
          <a:xfrm>
            <a:off x="927100" y="1512276"/>
            <a:ext cx="10337800" cy="5098073"/>
          </a:xfrm>
          <a:prstGeom prst="rect">
            <a:avLst/>
          </a:prstGeom>
        </p:spPr>
      </p:pic>
    </p:spTree>
    <p:extLst>
      <p:ext uri="{BB962C8B-B14F-4D97-AF65-F5344CB8AC3E}">
        <p14:creationId xmlns:p14="http://schemas.microsoft.com/office/powerpoint/2010/main" val="804195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157664" y="618116"/>
            <a:ext cx="8386159" cy="381000"/>
          </a:xfrm>
        </p:spPr>
        <p:txBody>
          <a:bodyPr>
            <a:noAutofit/>
          </a:bodyPr>
          <a:lstStyle/>
          <a:p>
            <a:r>
              <a:rPr lang="en-US" altLang="en-US" sz="4000" b="1" dirty="0">
                <a:solidFill>
                  <a:schemeClr val="bg1"/>
                </a:solidFill>
                <a:latin typeface="Garamond"/>
                <a:cs typeface="Garamond"/>
              </a:rPr>
              <a:t>Who are Responsible Employees?</a:t>
            </a:r>
          </a:p>
        </p:txBody>
      </p:sp>
      <p:sp>
        <p:nvSpPr>
          <p:cNvPr id="5" name="Content Placeholder 4"/>
          <p:cNvSpPr>
            <a:spLocks noGrp="1"/>
          </p:cNvSpPr>
          <p:nvPr>
            <p:ph type="body" idx="1"/>
          </p:nvPr>
        </p:nvSpPr>
        <p:spPr>
          <a:xfrm>
            <a:off x="3082609" y="1391355"/>
            <a:ext cx="6026781" cy="4389120"/>
          </a:xfrm>
        </p:spPr>
        <p:txBody>
          <a:bodyPr>
            <a:normAutofit lnSpcReduction="10000"/>
          </a:bodyPr>
          <a:lstStyle/>
          <a:p>
            <a:pPr lvl="0"/>
            <a:r>
              <a:rPr lang="en-US" dirty="0">
                <a:latin typeface="Garamond" panose="02020404030301010803" pitchFamily="18" charset="0"/>
              </a:rPr>
              <a:t>Academic Advisors</a:t>
            </a:r>
          </a:p>
          <a:p>
            <a:pPr lvl="0"/>
            <a:r>
              <a:rPr lang="en-US" dirty="0">
                <a:latin typeface="Garamond" panose="02020404030301010803" pitchFamily="18" charset="0"/>
              </a:rPr>
              <a:t>Student Affairs staff</a:t>
            </a:r>
          </a:p>
          <a:p>
            <a:pPr lvl="0"/>
            <a:r>
              <a:rPr lang="en-US" b="1" dirty="0">
                <a:latin typeface="Garamond" panose="02020404030301010803" pitchFamily="18" charset="0"/>
              </a:rPr>
              <a:t>Resident Advisors</a:t>
            </a:r>
          </a:p>
          <a:p>
            <a:pPr lvl="0"/>
            <a:r>
              <a:rPr lang="en-US" dirty="0">
                <a:latin typeface="Garamond" panose="02020404030301010803" pitchFamily="18" charset="0"/>
              </a:rPr>
              <a:t>Peer Leaders</a:t>
            </a:r>
          </a:p>
          <a:p>
            <a:pPr lvl="0"/>
            <a:r>
              <a:rPr lang="en-US" dirty="0">
                <a:latin typeface="Garamond" panose="02020404030301010803" pitchFamily="18" charset="0"/>
              </a:rPr>
              <a:t>Orientation Leaders </a:t>
            </a:r>
          </a:p>
          <a:p>
            <a:pPr lvl="0"/>
            <a:r>
              <a:rPr lang="en-US" dirty="0">
                <a:latin typeface="Garamond" panose="02020404030301010803" pitchFamily="18" charset="0"/>
              </a:rPr>
              <a:t>Admissions Staff</a:t>
            </a:r>
          </a:p>
          <a:p>
            <a:pPr lvl="0"/>
            <a:r>
              <a:rPr lang="en-US" dirty="0">
                <a:latin typeface="Garamond" panose="02020404030301010803" pitchFamily="18" charset="0"/>
              </a:rPr>
              <a:t>Deans</a:t>
            </a:r>
          </a:p>
          <a:p>
            <a:pPr lvl="0"/>
            <a:r>
              <a:rPr lang="en-US" dirty="0">
                <a:latin typeface="Garamond" panose="02020404030301010803" pitchFamily="18" charset="0"/>
              </a:rPr>
              <a:t>Officers of the institution </a:t>
            </a:r>
          </a:p>
          <a:p>
            <a:pPr lvl="0"/>
            <a:r>
              <a:rPr lang="en-US" dirty="0">
                <a:latin typeface="Garamond" panose="02020404030301010803" pitchFamily="18" charset="0"/>
              </a:rPr>
              <a:t>Faculty and TAs</a:t>
            </a:r>
          </a:p>
        </p:txBody>
      </p:sp>
      <p:pic>
        <p:nvPicPr>
          <p:cNvPr id="4" name="Picture 3">
            <a:extLst>
              <a:ext uri="{FF2B5EF4-FFF2-40B4-BE49-F238E27FC236}">
                <a16:creationId xmlns:a16="http://schemas.microsoft.com/office/drawing/2014/main" id="{727368AF-C687-4CDD-BA36-7DD13F791B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010648" y="6172714"/>
            <a:ext cx="3014443" cy="516155"/>
          </a:xfrm>
          <a:prstGeom prst="rect">
            <a:avLst/>
          </a:prstGeom>
        </p:spPr>
      </p:pic>
    </p:spTree>
    <p:extLst>
      <p:ext uri="{BB962C8B-B14F-4D97-AF65-F5344CB8AC3E}">
        <p14:creationId xmlns:p14="http://schemas.microsoft.com/office/powerpoint/2010/main" val="4032109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687" y="508053"/>
            <a:ext cx="5572626" cy="210312"/>
          </a:xfrm>
        </p:spPr>
        <p:txBody>
          <a:bodyPr>
            <a:noAutofit/>
          </a:bodyPr>
          <a:lstStyle/>
          <a:p>
            <a:r>
              <a:rPr lang="en-US" sz="4000" b="1" dirty="0">
                <a:solidFill>
                  <a:schemeClr val="bg1"/>
                </a:solidFill>
                <a:latin typeface="Garamond" charset="0"/>
                <a:ea typeface="Garamond" charset="0"/>
                <a:cs typeface="Garamond" charset="0"/>
              </a:rPr>
              <a:t>What must be reported?</a:t>
            </a:r>
          </a:p>
        </p:txBody>
      </p:sp>
      <p:sp>
        <p:nvSpPr>
          <p:cNvPr id="3" name="Content Placeholder 2"/>
          <p:cNvSpPr>
            <a:spLocks noGrp="1"/>
          </p:cNvSpPr>
          <p:nvPr>
            <p:ph type="body" idx="1"/>
          </p:nvPr>
        </p:nvSpPr>
        <p:spPr>
          <a:xfrm>
            <a:off x="897775" y="1258848"/>
            <a:ext cx="10075025" cy="4684265"/>
          </a:xfrm>
        </p:spPr>
        <p:txBody>
          <a:bodyPr>
            <a:noAutofit/>
          </a:bodyPr>
          <a:lstStyle/>
          <a:p>
            <a:r>
              <a:rPr lang="en-US" b="1" dirty="0">
                <a:latin typeface="Garamond" panose="02020404030301010803" pitchFamily="18" charset="0"/>
              </a:rPr>
              <a:t>Any of the following cases involving students:</a:t>
            </a:r>
          </a:p>
          <a:p>
            <a:endParaRPr lang="en-US" b="1" dirty="0">
              <a:latin typeface="Garamond" panose="02020404030301010803" pitchFamily="18" charset="0"/>
            </a:endParaRPr>
          </a:p>
          <a:p>
            <a:pPr lvl="1">
              <a:buFont typeface="Wingdings" panose="05000000000000000000" pitchFamily="2" charset="2"/>
              <a:buChar char="§"/>
            </a:pPr>
            <a:r>
              <a:rPr lang="en-US" sz="2800" b="1" dirty="0">
                <a:latin typeface="Garamond" panose="02020404030301010803" pitchFamily="18" charset="0"/>
              </a:rPr>
              <a:t>Sexual Assault </a:t>
            </a:r>
          </a:p>
          <a:p>
            <a:pPr lvl="2" indent="246888">
              <a:spcBef>
                <a:spcPts val="0"/>
              </a:spcBef>
              <a:buFont typeface="Wingdings" panose="05000000000000000000" pitchFamily="2" charset="2"/>
              <a:buChar char="§"/>
            </a:pPr>
            <a:r>
              <a:rPr lang="en-US" sz="2800" b="1" dirty="0">
                <a:latin typeface="Garamond" panose="02020404030301010803" pitchFamily="18" charset="0"/>
              </a:rPr>
              <a:t>Without affirmative consent</a:t>
            </a:r>
          </a:p>
          <a:p>
            <a:pPr lvl="2" indent="246888">
              <a:spcBef>
                <a:spcPts val="0"/>
              </a:spcBef>
              <a:buFont typeface="Wingdings" panose="05000000000000000000" pitchFamily="2" charset="2"/>
              <a:buChar char="§"/>
            </a:pPr>
            <a:r>
              <a:rPr lang="en-US" sz="2800" b="1" dirty="0">
                <a:latin typeface="Garamond" panose="02020404030301010803" pitchFamily="18" charset="0"/>
              </a:rPr>
              <a:t>When someone is incapacitated and unable to consent</a:t>
            </a:r>
          </a:p>
          <a:p>
            <a:pPr lvl="1">
              <a:buFont typeface="Wingdings" panose="05000000000000000000" pitchFamily="2" charset="2"/>
              <a:buChar char="§"/>
            </a:pPr>
            <a:r>
              <a:rPr lang="en-US" sz="2800" b="1" dirty="0">
                <a:latin typeface="Garamond" panose="02020404030301010803" pitchFamily="18" charset="0"/>
              </a:rPr>
              <a:t>Gender-Based Violence  </a:t>
            </a:r>
          </a:p>
          <a:p>
            <a:pPr lvl="1">
              <a:buFont typeface="Wingdings" panose="05000000000000000000" pitchFamily="2" charset="2"/>
              <a:buChar char="§"/>
            </a:pPr>
            <a:r>
              <a:rPr lang="en-US" sz="2800" b="1" dirty="0">
                <a:latin typeface="Garamond" panose="02020404030301010803" pitchFamily="18" charset="0"/>
              </a:rPr>
              <a:t>Domestic Violence, dating violence, stalking.</a:t>
            </a:r>
          </a:p>
          <a:p>
            <a:pPr lvl="1">
              <a:buFont typeface="Wingdings" panose="05000000000000000000" pitchFamily="2" charset="2"/>
              <a:buChar char="§"/>
            </a:pPr>
            <a:r>
              <a:rPr lang="en-US" sz="2800" b="1" dirty="0">
                <a:latin typeface="Garamond" panose="02020404030301010803" pitchFamily="18" charset="0"/>
              </a:rPr>
              <a:t>Any kind of discrimination</a:t>
            </a:r>
          </a:p>
          <a:p>
            <a:pPr lvl="1">
              <a:buFont typeface="Wingdings" panose="05000000000000000000" pitchFamily="2" charset="2"/>
              <a:buChar char="§"/>
            </a:pPr>
            <a:endParaRPr lang="en-US" sz="2800" b="1" dirty="0">
              <a:latin typeface="Garamond" panose="02020404030301010803" pitchFamily="18" charset="0"/>
            </a:endParaRPr>
          </a:p>
          <a:p>
            <a:r>
              <a:rPr lang="en-US" b="1" dirty="0">
                <a:latin typeface="Garamond" panose="02020404030301010803" pitchFamily="18" charset="0"/>
              </a:rPr>
              <a:t>You are responsible employees and as such, you must refer these cases immediately to the University.</a:t>
            </a:r>
            <a:endParaRPr lang="en-US" b="1" dirty="0"/>
          </a:p>
        </p:txBody>
      </p:sp>
      <p:pic>
        <p:nvPicPr>
          <p:cNvPr id="4" name="Picture 3">
            <a:extLst>
              <a:ext uri="{FF2B5EF4-FFF2-40B4-BE49-F238E27FC236}">
                <a16:creationId xmlns:a16="http://schemas.microsoft.com/office/drawing/2014/main" id="{AEE201E9-F9D3-4D3C-8882-1D109F03941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010648" y="6172714"/>
            <a:ext cx="3014443" cy="516155"/>
          </a:xfrm>
          <a:prstGeom prst="rect">
            <a:avLst/>
          </a:prstGeom>
        </p:spPr>
      </p:pic>
    </p:spTree>
    <p:extLst>
      <p:ext uri="{BB962C8B-B14F-4D97-AF65-F5344CB8AC3E}">
        <p14:creationId xmlns:p14="http://schemas.microsoft.com/office/powerpoint/2010/main" val="2952321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749F-C10D-2E42-8406-A8A96F443363}"/>
              </a:ext>
            </a:extLst>
          </p:cNvPr>
          <p:cNvSpPr>
            <a:spLocks noGrp="1"/>
          </p:cNvSpPr>
          <p:nvPr>
            <p:ph type="title"/>
          </p:nvPr>
        </p:nvSpPr>
        <p:spPr>
          <a:xfrm>
            <a:off x="609600" y="299804"/>
            <a:ext cx="10972800" cy="674558"/>
          </a:xfrm>
        </p:spPr>
        <p:txBody>
          <a:bodyPr>
            <a:noAutofit/>
          </a:bodyPr>
          <a:lstStyle/>
          <a:p>
            <a:pPr algn="ctr"/>
            <a:r>
              <a:rPr lang="en-US" sz="3600" dirty="0">
                <a:solidFill>
                  <a:schemeClr val="bg1"/>
                </a:solidFill>
                <a:latin typeface="Garamond" panose="02020404030301010803" pitchFamily="18" charset="0"/>
              </a:rPr>
              <a:t>What do you need to know if something is reportable?</a:t>
            </a:r>
          </a:p>
        </p:txBody>
      </p:sp>
      <p:sp>
        <p:nvSpPr>
          <p:cNvPr id="3" name="Content Placeholder 2">
            <a:extLst>
              <a:ext uri="{FF2B5EF4-FFF2-40B4-BE49-F238E27FC236}">
                <a16:creationId xmlns:a16="http://schemas.microsoft.com/office/drawing/2014/main" id="{8441256E-377D-1843-8917-64A1CC8CACC6}"/>
              </a:ext>
            </a:extLst>
          </p:cNvPr>
          <p:cNvSpPr>
            <a:spLocks noGrp="1"/>
          </p:cNvSpPr>
          <p:nvPr>
            <p:ph type="body" idx="1"/>
          </p:nvPr>
        </p:nvSpPr>
        <p:spPr>
          <a:xfrm>
            <a:off x="838200" y="839450"/>
            <a:ext cx="10972800" cy="5849420"/>
          </a:xfrm>
        </p:spPr>
        <p:txBody>
          <a:bodyPr>
            <a:normAutofit fontScale="77500" lnSpcReduction="20000"/>
          </a:bodyPr>
          <a:lstStyle/>
          <a:p>
            <a:pPr marL="0" indent="0" algn="ctr">
              <a:buNone/>
              <a:defRPr/>
            </a:pPr>
            <a:r>
              <a:rPr lang="en-US" sz="2800" b="1" dirty="0">
                <a:solidFill>
                  <a:schemeClr val="bg1"/>
                </a:solidFill>
                <a:latin typeface="Garamond" panose="02020404030301010803" pitchFamily="18" charset="0"/>
                <a:ea typeface="ＭＳ Ｐゴシック" pitchFamily="-111" charset="-128"/>
              </a:rPr>
              <a:t>Affirmative Consent = Yes means Yes</a:t>
            </a:r>
          </a:p>
          <a:p>
            <a:pPr marL="0" indent="0" algn="ctr">
              <a:buNone/>
              <a:defRPr/>
            </a:pPr>
            <a:endParaRPr lang="en-US" sz="2800" b="1" dirty="0">
              <a:solidFill>
                <a:schemeClr val="bg1"/>
              </a:solidFill>
              <a:latin typeface="Garamond" panose="02020404030301010803" pitchFamily="18" charset="0"/>
              <a:ea typeface="ＭＳ Ｐゴシック" pitchFamily="-111" charset="-128"/>
            </a:endParaRPr>
          </a:p>
          <a:p>
            <a:pPr marL="0" lvl="0" indent="0" algn="l" rtl="0">
              <a:lnSpc>
                <a:spcPct val="90000"/>
              </a:lnSpc>
              <a:spcBef>
                <a:spcPts val="0"/>
              </a:spcBef>
              <a:spcAft>
                <a:spcPts val="0"/>
              </a:spcAft>
              <a:buClr>
                <a:schemeClr val="lt1"/>
              </a:buClr>
              <a:buSzPts val="2800"/>
              <a:buNone/>
            </a:pPr>
            <a:r>
              <a:rPr lang="en-US" sz="3200" b="1" dirty="0">
                <a:solidFill>
                  <a:schemeClr val="accent2"/>
                </a:solidFill>
              </a:rPr>
              <a:t>Columbia policy (and New York State Legislation) states:</a:t>
            </a:r>
          </a:p>
          <a:p>
            <a:pPr indent="-457200">
              <a:buSzPts val="2800"/>
            </a:pPr>
            <a:r>
              <a:rPr lang="en-US" sz="2800" dirty="0">
                <a:latin typeface="Garamond"/>
                <a:ea typeface="Garamond"/>
                <a:cs typeface="Garamond"/>
                <a:sym typeface="Garamond"/>
              </a:rPr>
              <a:t>Affirmative consent is a knowing, voluntary, and mutual decision among all participants to engage in sexual activity. </a:t>
            </a:r>
          </a:p>
          <a:p>
            <a:pPr indent="-457200">
              <a:buSzPts val="2800"/>
            </a:pPr>
            <a:r>
              <a:rPr lang="en-US" sz="2800" dirty="0">
                <a:latin typeface="Garamond"/>
                <a:ea typeface="Garamond"/>
                <a:cs typeface="Garamond"/>
                <a:sym typeface="Garamond"/>
              </a:rPr>
              <a:t>Consent can be given by words or actions, as long as those words or actions create clear permission regarding willingness to engage in the sexual activity. </a:t>
            </a:r>
            <a:r>
              <a:rPr lang="en-US" sz="2800" dirty="0"/>
              <a:t>It is important not to make assumptions about consent.</a:t>
            </a:r>
          </a:p>
          <a:p>
            <a:pPr indent="-457200">
              <a:buSzPts val="2800"/>
            </a:pPr>
            <a:r>
              <a:rPr lang="en-US" sz="2800" dirty="0"/>
              <a:t>If there is confusion or ambiguity, participants need to stop sexual activity and communicate about each person’s willingness to continue. </a:t>
            </a:r>
          </a:p>
          <a:p>
            <a:pPr indent="-457200">
              <a:buSzPts val="2800"/>
            </a:pPr>
            <a:r>
              <a:rPr lang="en-US" sz="2800" dirty="0"/>
              <a:t>Consent to one form of sexual activity does not imply consent to other forms of sexual activity. </a:t>
            </a:r>
          </a:p>
          <a:p>
            <a:pPr indent="-457200">
              <a:buSzPts val="2800"/>
            </a:pPr>
            <a:r>
              <a:rPr lang="en-US" sz="2800" dirty="0"/>
              <a:t>Consent to engage in sexual conduct with one person does not imply consent to engage in sexual conduct with another person. </a:t>
            </a:r>
          </a:p>
          <a:p>
            <a:pPr indent="-457200">
              <a:buSzPts val="2800"/>
            </a:pPr>
            <a:r>
              <a:rPr lang="en-US" sz="2800" dirty="0"/>
              <a:t>Consent can be withdrawn at any time, including after it is initially given. </a:t>
            </a:r>
          </a:p>
          <a:p>
            <a:pPr indent="-457200">
              <a:buSzPts val="2800"/>
            </a:pPr>
            <a:r>
              <a:rPr lang="en-US" sz="2800" dirty="0"/>
              <a:t>Previous relationships or previous consent for sexual activity is not consent to sexual activity at another time. </a:t>
            </a:r>
          </a:p>
          <a:p>
            <a:pPr indent="-457200">
              <a:buSzPts val="2800"/>
            </a:pPr>
            <a:r>
              <a:rPr lang="en-US" sz="2800" dirty="0">
                <a:latin typeface="Garamond"/>
                <a:ea typeface="Garamond"/>
                <a:cs typeface="Garamond"/>
                <a:sym typeface="Garamond"/>
              </a:rPr>
              <a:t>The definition of consent does not vary based upon a participant's sex, sexual orientation, gender identity, or gender expression.</a:t>
            </a:r>
            <a:endParaRPr lang="en-US" sz="2800" dirty="0"/>
          </a:p>
          <a:p>
            <a:endParaRPr lang="en-US" dirty="0">
              <a:solidFill>
                <a:schemeClr val="bg1"/>
              </a:solidFill>
            </a:endParaRPr>
          </a:p>
        </p:txBody>
      </p:sp>
      <p:pic>
        <p:nvPicPr>
          <p:cNvPr id="4" name="Picture 3">
            <a:extLst>
              <a:ext uri="{FF2B5EF4-FFF2-40B4-BE49-F238E27FC236}">
                <a16:creationId xmlns:a16="http://schemas.microsoft.com/office/drawing/2014/main" id="{A42686F9-8B31-4FCC-B854-A21D2EB079F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010648" y="6172714"/>
            <a:ext cx="3014443" cy="516155"/>
          </a:xfrm>
          <a:prstGeom prst="rect">
            <a:avLst/>
          </a:prstGeom>
        </p:spPr>
      </p:pic>
    </p:spTree>
    <p:extLst>
      <p:ext uri="{BB962C8B-B14F-4D97-AF65-F5344CB8AC3E}">
        <p14:creationId xmlns:p14="http://schemas.microsoft.com/office/powerpoint/2010/main" val="3693649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A42E12-821A-4CE6-BD37-6F6F43AD512B}"/>
              </a:ext>
            </a:extLst>
          </p:cNvPr>
          <p:cNvSpPr>
            <a:spLocks noGrp="1"/>
          </p:cNvSpPr>
          <p:nvPr>
            <p:ph type="body" idx="1"/>
          </p:nvPr>
        </p:nvSpPr>
        <p:spPr>
          <a:xfrm>
            <a:off x="0" y="1"/>
            <a:ext cx="12192000" cy="6600304"/>
          </a:xfrm>
        </p:spPr>
        <p:txBody>
          <a:bodyPr>
            <a:normAutofit fontScale="92500" lnSpcReduction="20000"/>
          </a:bodyPr>
          <a:lstStyle/>
          <a:p>
            <a:pPr marL="50800" indent="0" algn="ctr">
              <a:buNone/>
            </a:pPr>
            <a:r>
              <a:rPr lang="en-US" sz="3600" b="1" dirty="0"/>
              <a:t>Guidelines for Affirmative Consent:  </a:t>
            </a:r>
            <a:br>
              <a:rPr lang="en-US" sz="3600" b="1" dirty="0"/>
            </a:br>
            <a:r>
              <a:rPr lang="en-US" sz="3600" b="1" dirty="0"/>
              <a:t>Apply to everyone in the Columbia Community</a:t>
            </a:r>
          </a:p>
          <a:p>
            <a:pPr marL="50800" indent="0" algn="ctr">
              <a:buNone/>
            </a:pPr>
            <a:endParaRPr lang="en-US" sz="3600" b="1" dirty="0"/>
          </a:p>
          <a:p>
            <a:pPr marL="50800" indent="0">
              <a:buNone/>
            </a:pPr>
            <a:r>
              <a:rPr lang="en-US" b="1" dirty="0"/>
              <a:t>You CANNOT get consent through:</a:t>
            </a:r>
          </a:p>
          <a:p>
            <a:pPr lvl="1" indent="-336550">
              <a:spcBef>
                <a:spcPts val="1000"/>
              </a:spcBef>
              <a:spcAft>
                <a:spcPts val="600"/>
              </a:spcAft>
              <a:buSzPts val="1700"/>
            </a:pPr>
            <a:r>
              <a:rPr lang="en-US" sz="2800" dirty="0"/>
              <a:t>physical force, </a:t>
            </a:r>
          </a:p>
          <a:p>
            <a:pPr lvl="1" indent="-336550">
              <a:spcBef>
                <a:spcPts val="1000"/>
              </a:spcBef>
              <a:spcAft>
                <a:spcPts val="600"/>
              </a:spcAft>
              <a:buSzPts val="1700"/>
            </a:pPr>
            <a:r>
              <a:rPr lang="en-US" sz="2800" dirty="0"/>
              <a:t>compulsion, </a:t>
            </a:r>
          </a:p>
          <a:p>
            <a:pPr lvl="1" indent="-336550">
              <a:spcBef>
                <a:spcPts val="1000"/>
              </a:spcBef>
              <a:spcAft>
                <a:spcPts val="600"/>
              </a:spcAft>
              <a:buSzPts val="1700"/>
            </a:pPr>
            <a:r>
              <a:rPr lang="en-US" sz="2800" dirty="0"/>
              <a:t>threats, </a:t>
            </a:r>
          </a:p>
          <a:p>
            <a:pPr lvl="1" indent="-336550">
              <a:spcBef>
                <a:spcPts val="1000"/>
              </a:spcBef>
              <a:spcAft>
                <a:spcPts val="600"/>
              </a:spcAft>
              <a:buSzPts val="1700"/>
            </a:pPr>
            <a:r>
              <a:rPr lang="en-US" sz="2800" dirty="0"/>
              <a:t>intimidating behavior, </a:t>
            </a:r>
          </a:p>
          <a:p>
            <a:pPr lvl="1" indent="-336550">
              <a:spcBef>
                <a:spcPts val="1000"/>
              </a:spcBef>
              <a:spcAft>
                <a:spcPts val="600"/>
              </a:spcAft>
              <a:buSzPts val="1700"/>
            </a:pPr>
            <a:r>
              <a:rPr lang="en-US" sz="2800" dirty="0"/>
              <a:t>or from a person who is “incapacitated.”</a:t>
            </a:r>
          </a:p>
          <a:p>
            <a:pPr lvl="0" indent="-336550">
              <a:spcAft>
                <a:spcPts val="600"/>
              </a:spcAft>
              <a:buSzPts val="1700"/>
            </a:pPr>
            <a:r>
              <a:rPr lang="en-US" dirty="0"/>
              <a:t>Consent to one form of sexual activity does not mean consent to other forms of sexual activity.</a:t>
            </a:r>
          </a:p>
          <a:p>
            <a:pPr lvl="0" indent="-336550">
              <a:spcAft>
                <a:spcPts val="600"/>
              </a:spcAft>
              <a:buSzPts val="1700"/>
            </a:pPr>
            <a:r>
              <a:rPr lang="en-US" dirty="0"/>
              <a:t>Silence does not equal consent.</a:t>
            </a:r>
          </a:p>
          <a:p>
            <a:r>
              <a:rPr lang="en-US" dirty="0"/>
              <a:t>Don’t make is make assumptions.</a:t>
            </a:r>
          </a:p>
          <a:p>
            <a:r>
              <a:rPr lang="en-US" dirty="0"/>
              <a:t>Consent may be initially given, but can be withdrawn at any time. When consent is withdrawn or can no longer be given, sexual activity must stop.</a:t>
            </a:r>
          </a:p>
          <a:p>
            <a:endParaRPr lang="en-US" dirty="0"/>
          </a:p>
          <a:p>
            <a:pPr marL="50800" indent="0">
              <a:buNone/>
            </a:pPr>
            <a:endParaRPr lang="en-US" b="1" dirty="0"/>
          </a:p>
        </p:txBody>
      </p:sp>
    </p:spTree>
    <p:extLst>
      <p:ext uri="{BB962C8B-B14F-4D97-AF65-F5344CB8AC3E}">
        <p14:creationId xmlns:p14="http://schemas.microsoft.com/office/powerpoint/2010/main" val="2369972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077453" y="130744"/>
            <a:ext cx="8229600" cy="687405"/>
          </a:xfrm>
        </p:spPr>
        <p:txBody>
          <a:bodyPr>
            <a:normAutofit fontScale="40000" lnSpcReduction="20000"/>
          </a:bodyPr>
          <a:lstStyle/>
          <a:p>
            <a:pPr marL="0" indent="0" algn="ctr">
              <a:buNone/>
            </a:pPr>
            <a:r>
              <a:rPr lang="en-US" sz="4000" b="1" dirty="0">
                <a:latin typeface="Garamond" panose="02020404030301010803" pitchFamily="18" charset="0"/>
              </a:rPr>
              <a:t>Questions and Answers</a:t>
            </a:r>
          </a:p>
          <a:p>
            <a:pPr marL="0" indent="0" algn="ctr">
              <a:buNone/>
            </a:pPr>
            <a:r>
              <a:rPr lang="en-US" sz="4000" b="1" dirty="0">
                <a:latin typeface="Garamond" panose="02020404030301010803" pitchFamily="18" charset="0"/>
              </a:rPr>
              <a:t>TitleIX@Columbia.edu</a:t>
            </a:r>
          </a:p>
          <a:p>
            <a:endParaRPr lang="en-US" dirty="0"/>
          </a:p>
        </p:txBody>
      </p:sp>
      <p:pic>
        <p:nvPicPr>
          <p:cNvPr id="2050" name="Picture 2" descr="C:\Users\jdm2218\Desktop\Qa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12520"/>
            <a:ext cx="7032458" cy="472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643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1872343" y="2382417"/>
            <a:ext cx="7924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US" sz="3600" dirty="0">
                <a:solidFill>
                  <a:schemeClr val="lt1"/>
                </a:solidFill>
                <a:latin typeface="Constantia"/>
                <a:ea typeface="Constantia"/>
                <a:cs typeface="Constantia"/>
                <a:sym typeface="Constantia"/>
              </a:rPr>
              <a:t>The law and our policy: The Response to  Sexual Assault, Sexual Harassment and Dating Violence on Campus</a:t>
            </a:r>
            <a:br>
              <a:rPr lang="en-US" sz="1800" dirty="0">
                <a:solidFill>
                  <a:schemeClr val="lt1"/>
                </a:solidFill>
                <a:latin typeface="Arial"/>
                <a:ea typeface="Arial"/>
                <a:cs typeface="Arial"/>
                <a:sym typeface="Arial"/>
              </a:rPr>
            </a:br>
            <a:endParaRPr sz="1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93847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5"/>
          <p:cNvSpPr txBox="1">
            <a:spLocks noGrp="1"/>
          </p:cNvSpPr>
          <p:nvPr>
            <p:ph type="title"/>
          </p:nvPr>
        </p:nvSpPr>
        <p:spPr>
          <a:xfrm>
            <a:off x="2333625" y="1752600"/>
            <a:ext cx="752475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US" sz="3959" b="1" dirty="0">
                <a:solidFill>
                  <a:schemeClr val="lt1"/>
                </a:solidFill>
                <a:latin typeface="Garamond"/>
                <a:ea typeface="Garamond"/>
                <a:cs typeface="Garamond"/>
                <a:sym typeface="Garamond"/>
              </a:rPr>
              <a:t>Anyone know what Title IX is?</a:t>
            </a:r>
            <a:br>
              <a:rPr lang="en-US" sz="3959" b="1" dirty="0">
                <a:solidFill>
                  <a:schemeClr val="lt1"/>
                </a:solidFill>
                <a:latin typeface="Garamond"/>
                <a:ea typeface="Garamond"/>
                <a:cs typeface="Garamond"/>
                <a:sym typeface="Garamond"/>
              </a:rPr>
            </a:br>
            <a:r>
              <a:rPr lang="en-US" sz="3959" b="1" dirty="0">
                <a:solidFill>
                  <a:schemeClr val="lt1"/>
                </a:solidFill>
                <a:latin typeface="Garamond"/>
                <a:ea typeface="Garamond"/>
                <a:cs typeface="Garamond"/>
                <a:sym typeface="Garamond"/>
              </a:rPr>
              <a:t>A brief history lesson…</a:t>
            </a:r>
            <a:endParaRPr dirty="0"/>
          </a:p>
        </p:txBody>
      </p:sp>
    </p:spTree>
    <p:extLst>
      <p:ext uri="{BB962C8B-B14F-4D97-AF65-F5344CB8AC3E}">
        <p14:creationId xmlns:p14="http://schemas.microsoft.com/office/powerpoint/2010/main" val="695105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6" descr="Displaying scrn-1-cropped.png"/>
          <p:cNvSpPr/>
          <p:nvPr/>
        </p:nvSpPr>
        <p:spPr>
          <a:xfrm>
            <a:off x="2799160" y="-182563"/>
            <a:ext cx="2286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94" name="Google Shape;94;p6"/>
          <p:cNvPicPr preferRelativeResize="0">
            <a:picLocks noGrp="1"/>
          </p:cNvPicPr>
          <p:nvPr>
            <p:ph type="body" idx="1"/>
          </p:nvPr>
        </p:nvPicPr>
        <p:blipFill rotWithShape="1">
          <a:blip r:embed="rId3">
            <a:alphaModFix/>
          </a:blip>
          <a:srcRect/>
          <a:stretch/>
        </p:blipFill>
        <p:spPr>
          <a:xfrm>
            <a:off x="1949830" y="1367423"/>
            <a:ext cx="2213099" cy="4785079"/>
          </a:xfrm>
          <a:prstGeom prst="rect">
            <a:avLst/>
          </a:prstGeom>
          <a:noFill/>
          <a:ln>
            <a:noFill/>
          </a:ln>
        </p:spPr>
      </p:pic>
      <p:pic>
        <p:nvPicPr>
          <p:cNvPr id="95" name="Google Shape;95;p6"/>
          <p:cNvPicPr preferRelativeResize="0">
            <a:picLocks noGrp="1"/>
          </p:cNvPicPr>
          <p:nvPr>
            <p:ph type="body" idx="2"/>
          </p:nvPr>
        </p:nvPicPr>
        <p:blipFill rotWithShape="1">
          <a:blip r:embed="rId4">
            <a:alphaModFix/>
          </a:blip>
          <a:srcRect/>
          <a:stretch/>
        </p:blipFill>
        <p:spPr>
          <a:xfrm>
            <a:off x="5233737" y="1614774"/>
            <a:ext cx="4559968" cy="3886214"/>
          </a:xfrm>
          <a:prstGeom prst="rect">
            <a:avLst/>
          </a:prstGeom>
          <a:noFill/>
          <a:ln>
            <a:noFill/>
          </a:ln>
        </p:spPr>
      </p:pic>
      <p:sp>
        <p:nvSpPr>
          <p:cNvPr id="96" name="Google Shape;96;p6"/>
          <p:cNvSpPr txBox="1"/>
          <p:nvPr/>
        </p:nvSpPr>
        <p:spPr>
          <a:xfrm>
            <a:off x="413657" y="160055"/>
            <a:ext cx="5906740"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uLnTx/>
                <a:uFillTx/>
                <a:latin typeface="Garamond"/>
                <a:ea typeface="Garamond"/>
                <a:cs typeface="Garamond"/>
                <a:sym typeface="Garamond"/>
              </a:rPr>
              <a:t>Title IX. . .</a:t>
            </a:r>
            <a:r>
              <a:rPr kumimoji="0" lang="en-US" sz="3200" b="1" i="1" u="none" strike="noStrike" kern="0" cap="none" spc="0" normalizeH="0" baseline="0" noProof="0" dirty="0">
                <a:ln>
                  <a:noFill/>
                </a:ln>
                <a:solidFill>
                  <a:srgbClr val="FFFFFF"/>
                </a:solidFill>
                <a:effectLst/>
                <a:uLnTx/>
                <a:uFillTx/>
                <a:latin typeface="Garamond"/>
                <a:ea typeface="Garamond"/>
                <a:cs typeface="Garamond"/>
                <a:sym typeface="Garamond"/>
              </a:rPr>
              <a:t>The Beginning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337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7"/>
          <p:cNvSpPr txBox="1"/>
          <p:nvPr/>
        </p:nvSpPr>
        <p:spPr>
          <a:xfrm>
            <a:off x="2019300" y="914401"/>
            <a:ext cx="8343900" cy="2616101"/>
          </a:xfrm>
          <a:prstGeom prst="rect">
            <a:avLst/>
          </a:prstGeom>
          <a:noFill/>
          <a:ln>
            <a:noFill/>
          </a:ln>
        </p:spPr>
        <p:txBody>
          <a:bodyPr spcFirstLastPara="1" wrap="square" lIns="91425" tIns="45700" rIns="91425" bIns="45700" anchor="t" anchorCtr="0">
            <a:spAutoFit/>
          </a:bodyPr>
          <a:lstStyle/>
          <a:p>
            <a:pPr marL="0" marR="0" lvl="2"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0" marR="0" lvl="2"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285750" marR="0" lvl="0" indent="-18415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285750" marR="0" lvl="0" indent="-18415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1200150" marR="0" lvl="2"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742950" marR="0" lvl="1" indent="-13335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000000"/>
              </a:solidFill>
              <a:effectLst/>
              <a:uLnTx/>
              <a:uFillTx/>
              <a:latin typeface="Garamond"/>
              <a:ea typeface="Garamond"/>
              <a:cs typeface="Garamond"/>
              <a:sym typeface="Garamond"/>
            </a:endParaRPr>
          </a:p>
          <a:p>
            <a:pPr marL="457200" marR="0" lvl="0" indent="-228600" algn="l" defTabSz="914400" rtl="0" eaLnBrk="1" fontAlgn="auto" latinLnBrk="0" hangingPunct="1">
              <a:lnSpc>
                <a:spcPct val="100000"/>
              </a:lnSpc>
              <a:spcBef>
                <a:spcPts val="0"/>
              </a:spcBef>
              <a:spcAft>
                <a:spcPts val="0"/>
              </a:spcAft>
              <a:buClr>
                <a:srgbClr val="000000"/>
              </a:buClr>
              <a:buSzPts val="3600"/>
              <a:buFont typeface="Arial"/>
              <a:buNone/>
              <a:tabLst/>
              <a:defRPr/>
            </a:pPr>
            <a:endParaRPr kumimoji="0" sz="3600" b="0" i="0" u="none" strike="noStrike" kern="0" cap="none" spc="0" normalizeH="0" baseline="0" noProof="0" dirty="0">
              <a:ln>
                <a:noFill/>
              </a:ln>
              <a:solidFill>
                <a:srgbClr val="000000"/>
              </a:solidFill>
              <a:effectLst/>
              <a:uLnTx/>
              <a:uFillTx/>
              <a:latin typeface="Garamond"/>
              <a:ea typeface="Garamond"/>
              <a:cs typeface="Garamond"/>
              <a:sym typeface="Garamond"/>
            </a:endParaRPr>
          </a:p>
        </p:txBody>
      </p:sp>
      <p:sp>
        <p:nvSpPr>
          <p:cNvPr id="103" name="Google Shape;103;p7"/>
          <p:cNvSpPr txBox="1"/>
          <p:nvPr/>
        </p:nvSpPr>
        <p:spPr>
          <a:xfrm>
            <a:off x="489099" y="168276"/>
            <a:ext cx="11259878" cy="97472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FFFFFF"/>
                </a:solidFill>
                <a:effectLst/>
                <a:uLnTx/>
                <a:uFillTx/>
                <a:latin typeface="Garamond"/>
                <a:ea typeface="Garamond"/>
                <a:cs typeface="Garamond"/>
                <a:sym typeface="Garamond"/>
              </a:rPr>
              <a:t>Title IX and the Women’s World Cup in Soccer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4" name="Google Shape;104;p7" descr="Captivated by the U.S. womenâs soccer team victory? Thank Title IX"/>
          <p:cNvPicPr preferRelativeResize="0"/>
          <p:nvPr/>
        </p:nvPicPr>
        <p:blipFill rotWithShape="1">
          <a:blip r:embed="rId3">
            <a:alphaModFix/>
          </a:blip>
          <a:srcRect/>
          <a:stretch/>
        </p:blipFill>
        <p:spPr>
          <a:xfrm>
            <a:off x="3030279" y="1201640"/>
            <a:ext cx="8280396" cy="4657724"/>
          </a:xfrm>
          <a:prstGeom prst="rect">
            <a:avLst/>
          </a:prstGeom>
          <a:noFill/>
          <a:ln>
            <a:noFill/>
          </a:ln>
        </p:spPr>
      </p:pic>
      <p:sp>
        <p:nvSpPr>
          <p:cNvPr id="105" name="Google Shape;105;p7"/>
          <p:cNvSpPr/>
          <p:nvPr/>
        </p:nvSpPr>
        <p:spPr>
          <a:xfrm>
            <a:off x="584462" y="4873658"/>
            <a:ext cx="7871381" cy="1338606"/>
          </a:xfrm>
          <a:prstGeom prst="rect">
            <a:avLst/>
          </a:prstGeom>
          <a:solidFill>
            <a:schemeClr val="lt1">
              <a:alpha val="75686"/>
            </a:schemeClr>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06" name="Google Shape;106;p7"/>
          <p:cNvSpPr txBox="1"/>
          <p:nvPr/>
        </p:nvSpPr>
        <p:spPr>
          <a:xfrm>
            <a:off x="678730" y="5020269"/>
            <a:ext cx="7777113"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0" i="0" u="none" strike="noStrike" kern="0" cap="none" spc="0" normalizeH="0" baseline="0" noProof="0" dirty="0">
                <a:ln>
                  <a:noFill/>
                </a:ln>
                <a:solidFill>
                  <a:srgbClr val="000000"/>
                </a:solidFill>
                <a:effectLst/>
                <a:uLnTx/>
                <a:uFillTx/>
                <a:latin typeface="Garamond" panose="02020404030301010803" pitchFamily="18" charset="0"/>
                <a:ea typeface="+mn-ea"/>
                <a:cs typeface="Arial"/>
                <a:sym typeface="Arial"/>
              </a:rPr>
              <a:t>Between the year Title IX was passed (1972) and the first Women’s World Cup (1991), the sport saw a 17,000% increase in U.S. girls playing on high school soccer teams, according to the National Federation of High School Assns.</a:t>
            </a:r>
            <a:endParaRPr kumimoji="0" sz="1800" b="0" i="0" u="none" strike="noStrike" kern="0" cap="none" spc="0" normalizeH="0" baseline="0" noProof="0" dirty="0">
              <a:ln>
                <a:noFill/>
              </a:ln>
              <a:solidFill>
                <a:srgbClr val="000000"/>
              </a:solidFill>
              <a:effectLst/>
              <a:uLnTx/>
              <a:uFillTx/>
              <a:latin typeface="Garamond" panose="02020404030301010803" pitchFamily="18" charset="0"/>
              <a:ea typeface="+mn-ea"/>
              <a:cs typeface="Arial"/>
              <a:sym typeface="Arial"/>
            </a:endParaRPr>
          </a:p>
        </p:txBody>
      </p:sp>
      <p:pic>
        <p:nvPicPr>
          <p:cNvPr id="107" name="Google Shape;107;p7" descr="Image result for la times logo"/>
          <p:cNvPicPr preferRelativeResize="0"/>
          <p:nvPr/>
        </p:nvPicPr>
        <p:blipFill rotWithShape="1">
          <a:blip r:embed="rId4">
            <a:alphaModFix/>
          </a:blip>
          <a:srcRect/>
          <a:stretch/>
        </p:blipFill>
        <p:spPr>
          <a:xfrm>
            <a:off x="8826666" y="6212264"/>
            <a:ext cx="2922311" cy="365289"/>
          </a:xfrm>
          <a:prstGeom prst="rect">
            <a:avLst/>
          </a:prstGeom>
          <a:noFill/>
          <a:ln>
            <a:noFill/>
          </a:ln>
        </p:spPr>
      </p:pic>
    </p:spTree>
    <p:extLst>
      <p:ext uri="{BB962C8B-B14F-4D97-AF65-F5344CB8AC3E}">
        <p14:creationId xmlns:p14="http://schemas.microsoft.com/office/powerpoint/2010/main" val="2715486897"/>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5401</Words>
  <Application>Microsoft Macintosh PowerPoint</Application>
  <PresentationFormat>Widescreen</PresentationFormat>
  <Paragraphs>374</Paragraphs>
  <Slides>54</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Constantia</vt:lpstr>
      <vt:lpstr>Garamond</vt:lpstr>
      <vt:lpstr>Noto Sans Symbols</vt:lpstr>
      <vt:lpstr>Wingdings</vt:lpstr>
      <vt:lpstr>1_Office Theme</vt:lpstr>
      <vt:lpstr> CSSI and Title IX at Columbia University: Title IX and Gender-Based Misconduct</vt:lpstr>
      <vt:lpstr>PowerPoint Presentation</vt:lpstr>
      <vt:lpstr>What do I hope to share with you today?</vt:lpstr>
      <vt:lpstr>Where our worlds intersect… We both may see and hear from  parties in a gender-based misconduct case when the cases intersect.</vt:lpstr>
      <vt:lpstr>A roadmap?</vt:lpstr>
      <vt:lpstr>The law and our policy: The Response to  Sexual Assault, Sexual Harassment and Dating Violence on Campus </vt:lpstr>
      <vt:lpstr>Anyone know what Title IX is? A brief history lesson…</vt:lpstr>
      <vt:lpstr>PowerPoint Presentation</vt:lpstr>
      <vt:lpstr>PowerPoint Presentation</vt:lpstr>
      <vt:lpstr>PowerPoint Presentation</vt:lpstr>
      <vt:lpstr>No More…SVU</vt:lpstr>
      <vt:lpstr>What’s Next? She’s GONE, But her rules are still  here!! </vt:lpstr>
      <vt:lpstr>What’s next?  </vt:lpstr>
      <vt:lpstr>PowerPoint Presentation</vt:lpstr>
      <vt:lpstr>Title IX Now : Two University Policies</vt:lpstr>
      <vt:lpstr>And, New York’s Enough is Enough Defines prohibited behavior on all campuses in New York State.</vt:lpstr>
      <vt:lpstr>Scope of the policy </vt:lpstr>
      <vt:lpstr>PowerPoint Presentation</vt:lpstr>
      <vt:lpstr>Policy Definitions of Gender-Based Misconduct</vt:lpstr>
      <vt:lpstr>Affirmative Consent:  The Bedrock of Columbia’s Policy </vt:lpstr>
      <vt:lpstr>Affirmative Consent: Alcohol and other Drugs </vt:lpstr>
      <vt:lpstr>PowerPoint Presentation</vt:lpstr>
      <vt:lpstr>Affirmative Consent: Alcohol and other Drugs </vt:lpstr>
      <vt:lpstr>What we tell students when they arrive here:   Guidelines for Affirmative Consent</vt:lpstr>
      <vt:lpstr>What does this really mean?</vt:lpstr>
      <vt:lpstr>Dating Violence. Domestic Violence. Stalking. Sexual Exploitation.</vt:lpstr>
      <vt:lpstr>PowerPoint Presentation</vt:lpstr>
      <vt:lpstr>Yeardley Love, UVA</vt:lpstr>
      <vt:lpstr>How did the DeVos rules change this Process?</vt:lpstr>
      <vt:lpstr>What to do if the case doesn’t fit under Title IX Policy Definitions?</vt:lpstr>
      <vt:lpstr> What is an educational program or activity?</vt:lpstr>
      <vt:lpstr>Participation in a Hearing is required IN SOME Cases  that fit the current definition of Title IX.</vt:lpstr>
      <vt:lpstr>What does “cross-examination” mean?</vt:lpstr>
      <vt:lpstr>What remains the same?</vt:lpstr>
      <vt:lpstr>Important Policy Provisions </vt:lpstr>
      <vt:lpstr>Supportive Accommodations</vt:lpstr>
      <vt:lpstr>Supportive accommodations may include, but are not limited to:  </vt:lpstr>
      <vt:lpstr>Interim Measures</vt:lpstr>
      <vt:lpstr>What about removing respondents from campus during an investigation?</vt:lpstr>
      <vt:lpstr>Emergency Removal</vt:lpstr>
      <vt:lpstr>What did DeVos do about teams, clubs and orgs removing members before there is a University finding of responsibility? </vt:lpstr>
      <vt:lpstr>Emergency Removal § 106.44(c)</vt:lpstr>
      <vt:lpstr>Emergency Removal: How do we determine immediate risk? </vt:lpstr>
      <vt:lpstr>The preamble to the final rule elaborates that this analysis must consider the particular respondent and examine the circumstances specific to the situation.  </vt:lpstr>
      <vt:lpstr>When is an emergency removal allowed? </vt:lpstr>
      <vt:lpstr>PowerPoint Presentation</vt:lpstr>
      <vt:lpstr>Reality?</vt:lpstr>
      <vt:lpstr>PowerPoint Presentation</vt:lpstr>
      <vt:lpstr>Columbia’s Policy:   Reporting Misconduct when Students are Involved </vt:lpstr>
      <vt:lpstr>Who are Responsible Employees?</vt:lpstr>
      <vt:lpstr>What must be reported?</vt:lpstr>
      <vt:lpstr>What do you need to know if something is reportable?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CSSI and Title IX at Columbia University: Title IX and Gender-Based Misconduct</dc:title>
  <dc:creator>Marjory D. Fisher</dc:creator>
  <cp:lastModifiedBy>Marjory D. Fisher</cp:lastModifiedBy>
  <cp:revision>1</cp:revision>
  <dcterms:created xsi:type="dcterms:W3CDTF">2023-09-20T02:44:00Z</dcterms:created>
  <dcterms:modified xsi:type="dcterms:W3CDTF">2023-09-20T03:19:09Z</dcterms:modified>
</cp:coreProperties>
</file>