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4"/>
  </p:notesMasterIdLst>
  <p:sldIdLst>
    <p:sldId id="1329" r:id="rId2"/>
    <p:sldId id="258" r:id="rId3"/>
    <p:sldId id="1315" r:id="rId4"/>
    <p:sldId id="1299" r:id="rId5"/>
    <p:sldId id="1338" r:id="rId6"/>
    <p:sldId id="1326" r:id="rId7"/>
    <p:sldId id="1340" r:id="rId8"/>
    <p:sldId id="378" r:id="rId9"/>
    <p:sldId id="377" r:id="rId10"/>
    <p:sldId id="374" r:id="rId11"/>
    <p:sldId id="1286" r:id="rId12"/>
    <p:sldId id="1324" r:id="rId13"/>
    <p:sldId id="1313" r:id="rId14"/>
    <p:sldId id="1107" r:id="rId15"/>
    <p:sldId id="1317" r:id="rId16"/>
    <p:sldId id="379" r:id="rId17"/>
    <p:sldId id="1341" r:id="rId18"/>
    <p:sldId id="1335" r:id="rId19"/>
    <p:sldId id="376" r:id="rId20"/>
    <p:sldId id="383" r:id="rId21"/>
    <p:sldId id="1337" r:id="rId22"/>
    <p:sldId id="380" r:id="rId23"/>
    <p:sldId id="1339" r:id="rId24"/>
    <p:sldId id="262" r:id="rId25"/>
    <p:sldId id="619" r:id="rId26"/>
    <p:sldId id="635" r:id="rId27"/>
    <p:sldId id="3457" r:id="rId28"/>
    <p:sldId id="2222" r:id="rId29"/>
    <p:sldId id="599" r:id="rId30"/>
    <p:sldId id="1302" r:id="rId31"/>
    <p:sldId id="1333" r:id="rId32"/>
    <p:sldId id="1288" r:id="rId33"/>
    <p:sldId id="526" r:id="rId34"/>
    <p:sldId id="1336" r:id="rId35"/>
    <p:sldId id="265" r:id="rId36"/>
    <p:sldId id="267" r:id="rId37"/>
    <p:sldId id="359" r:id="rId38"/>
    <p:sldId id="271" r:id="rId39"/>
    <p:sldId id="272" r:id="rId40"/>
    <p:sldId id="527" r:id="rId41"/>
    <p:sldId id="408" r:id="rId42"/>
    <p:sldId id="409" r:id="rId43"/>
    <p:sldId id="410" r:id="rId44"/>
    <p:sldId id="411" r:id="rId45"/>
    <p:sldId id="412" r:id="rId46"/>
    <p:sldId id="416" r:id="rId47"/>
    <p:sldId id="1331" r:id="rId48"/>
    <p:sldId id="1332" r:id="rId49"/>
    <p:sldId id="381" r:id="rId50"/>
    <p:sldId id="454" r:id="rId51"/>
    <p:sldId id="451" r:id="rId52"/>
    <p:sldId id="570" r:id="rId53"/>
    <p:sldId id="433" r:id="rId54"/>
    <p:sldId id="292" r:id="rId55"/>
    <p:sldId id="434" r:id="rId56"/>
    <p:sldId id="435" r:id="rId57"/>
    <p:sldId id="436" r:id="rId58"/>
    <p:sldId id="437" r:id="rId59"/>
    <p:sldId id="441" r:id="rId60"/>
    <p:sldId id="446" r:id="rId61"/>
    <p:sldId id="1294" r:id="rId62"/>
    <p:sldId id="1295" r:id="rId63"/>
    <p:sldId id="1305" r:id="rId64"/>
    <p:sldId id="367" r:id="rId65"/>
    <p:sldId id="1271" r:id="rId66"/>
    <p:sldId id="1178" r:id="rId67"/>
    <p:sldId id="594" r:id="rId68"/>
    <p:sldId id="1205" r:id="rId69"/>
    <p:sldId id="449" r:id="rId70"/>
    <p:sldId id="1160" r:id="rId71"/>
    <p:sldId id="1088" r:id="rId72"/>
    <p:sldId id="109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5EDACE-D17A-AE45-8EEE-C1965EE0A4EB}">
          <p14:sldIdLst/>
        </p14:section>
        <p14:section name="Default Section" id="{14D5E6ED-84D9-F348-B6A3-5179DBD95355}">
          <p14:sldIdLst>
            <p14:sldId id="1329"/>
            <p14:sldId id="258"/>
            <p14:sldId id="1315"/>
            <p14:sldId id="1299"/>
            <p14:sldId id="1338"/>
            <p14:sldId id="1326"/>
            <p14:sldId id="1340"/>
            <p14:sldId id="378"/>
            <p14:sldId id="377"/>
            <p14:sldId id="374"/>
            <p14:sldId id="1286"/>
            <p14:sldId id="1324"/>
            <p14:sldId id="1313"/>
            <p14:sldId id="1107"/>
            <p14:sldId id="1317"/>
            <p14:sldId id="379"/>
            <p14:sldId id="1341"/>
            <p14:sldId id="1335"/>
            <p14:sldId id="376"/>
            <p14:sldId id="383"/>
            <p14:sldId id="1337"/>
            <p14:sldId id="380"/>
            <p14:sldId id="1339"/>
            <p14:sldId id="262"/>
            <p14:sldId id="619"/>
            <p14:sldId id="635"/>
            <p14:sldId id="3457"/>
            <p14:sldId id="2222"/>
            <p14:sldId id="599"/>
            <p14:sldId id="1302"/>
            <p14:sldId id="1333"/>
            <p14:sldId id="1288"/>
            <p14:sldId id="526"/>
            <p14:sldId id="1336"/>
            <p14:sldId id="265"/>
            <p14:sldId id="267"/>
            <p14:sldId id="359"/>
            <p14:sldId id="271"/>
            <p14:sldId id="272"/>
            <p14:sldId id="527"/>
            <p14:sldId id="408"/>
            <p14:sldId id="409"/>
            <p14:sldId id="410"/>
            <p14:sldId id="411"/>
            <p14:sldId id="412"/>
            <p14:sldId id="416"/>
            <p14:sldId id="1331"/>
            <p14:sldId id="1332"/>
            <p14:sldId id="381"/>
            <p14:sldId id="454"/>
            <p14:sldId id="451"/>
            <p14:sldId id="570"/>
            <p14:sldId id="433"/>
            <p14:sldId id="292"/>
            <p14:sldId id="434"/>
            <p14:sldId id="435"/>
            <p14:sldId id="436"/>
            <p14:sldId id="437"/>
            <p14:sldId id="441"/>
            <p14:sldId id="446"/>
            <p14:sldId id="1294"/>
            <p14:sldId id="1295"/>
            <p14:sldId id="1305"/>
            <p14:sldId id="367"/>
            <p14:sldId id="1271"/>
            <p14:sldId id="1178"/>
            <p14:sldId id="594"/>
            <p14:sldId id="1205"/>
            <p14:sldId id="449"/>
            <p14:sldId id="1160"/>
            <p14:sldId id="1088"/>
          </p14:sldIdLst>
        </p14:section>
        <p14:section name="Untitled Section" id="{F79C3670-2145-B64A-9D21-1BB1A6567707}">
          <p14:sldIdLst>
            <p14:sldId id="10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5716"/>
  </p:normalViewPr>
  <p:slideViewPr>
    <p:cSldViewPr snapToGrid="0">
      <p:cViewPr varScale="1">
        <p:scale>
          <a:sx n="112" d="100"/>
          <a:sy n="112"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83358-BA88-A84B-A025-3F0A246229DD}" type="doc">
      <dgm:prSet loTypeId="urn:microsoft.com/office/officeart/2005/8/layout/default" loCatId="" qsTypeId="urn:microsoft.com/office/officeart/2005/8/quickstyle/simple2" qsCatId="simple" csTypeId="urn:microsoft.com/office/officeart/2005/8/colors/colorful1" csCatId="colorful" phldr="1"/>
      <dgm:spPr/>
      <dgm:t>
        <a:bodyPr/>
        <a:lstStyle/>
        <a:p>
          <a:endParaRPr lang="en-US"/>
        </a:p>
      </dgm:t>
    </dgm:pt>
    <dgm:pt modelId="{4DDBB4E1-157C-CC43-9F52-EF0489A310B8}">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Testimony</a:t>
          </a:r>
        </a:p>
      </dgm:t>
    </dgm:pt>
    <dgm:pt modelId="{B85053C6-8D4A-3D45-BC13-6A0589277424}" type="parTrans" cxnId="{034C8692-368D-AF48-8B30-E29D5F2EDF22}">
      <dgm:prSet/>
      <dgm:spPr/>
      <dgm:t>
        <a:bodyPr/>
        <a:lstStyle/>
        <a:p>
          <a:endParaRPr lang="en-US" sz="2200"/>
        </a:p>
      </dgm:t>
    </dgm:pt>
    <dgm:pt modelId="{427092E4-8875-774C-BD87-79B7B3DA438C}" type="sibTrans" cxnId="{034C8692-368D-AF48-8B30-E29D5F2EDF22}">
      <dgm:prSet/>
      <dgm:spPr/>
      <dgm:t>
        <a:bodyPr/>
        <a:lstStyle/>
        <a:p>
          <a:endParaRPr lang="en-US" sz="2200"/>
        </a:p>
      </dgm:t>
    </dgm:pt>
    <dgm:pt modelId="{BFB83558-D537-A24E-899A-DE6AF6BBD241}">
      <dgm:prSet phldrT="[Text]" custT="1"/>
      <dgm:spPr/>
      <dgm:t>
        <a:bodyPr/>
        <a:lstStyle/>
        <a:p>
          <a:r>
            <a:rPr lang="en-US" sz="1800" dirty="0">
              <a:latin typeface="Garamond" panose="02020404030301010803" pitchFamily="18" charset="0"/>
              <a:ea typeface="Open Sans" panose="020B0606030504020204" pitchFamily="34" charset="0"/>
              <a:cs typeface="Open Sans" panose="020B0606030504020204" pitchFamily="34" charset="0"/>
            </a:rPr>
            <a:t>Social Media Posts and messages</a:t>
          </a:r>
        </a:p>
      </dgm:t>
    </dgm:pt>
    <dgm:pt modelId="{5CB9894E-9ACC-3248-AE31-C33E632B023F}" type="parTrans" cxnId="{84EF5E0E-B901-184F-980D-1C79A1EA16B9}">
      <dgm:prSet/>
      <dgm:spPr/>
      <dgm:t>
        <a:bodyPr/>
        <a:lstStyle/>
        <a:p>
          <a:endParaRPr lang="en-US" sz="2200"/>
        </a:p>
      </dgm:t>
    </dgm:pt>
    <dgm:pt modelId="{DB3CD8BF-CABE-C44F-B7B2-D65717E24227}" type="sibTrans" cxnId="{84EF5E0E-B901-184F-980D-1C79A1EA16B9}">
      <dgm:prSet/>
      <dgm:spPr/>
      <dgm:t>
        <a:bodyPr/>
        <a:lstStyle/>
        <a:p>
          <a:endParaRPr lang="en-US" sz="2200"/>
        </a:p>
      </dgm:t>
    </dgm:pt>
    <dgm:pt modelId="{520D340D-BFCC-A642-9414-71F343C91946}">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Emails</a:t>
          </a:r>
        </a:p>
      </dgm:t>
    </dgm:pt>
    <dgm:pt modelId="{C850454D-0BB2-F74B-AF7E-83E592E7D9FA}" type="parTrans" cxnId="{E2EF1E12-9F8A-4F45-8363-73E8E46B697E}">
      <dgm:prSet/>
      <dgm:spPr/>
      <dgm:t>
        <a:bodyPr/>
        <a:lstStyle/>
        <a:p>
          <a:endParaRPr lang="en-US" sz="2200"/>
        </a:p>
      </dgm:t>
    </dgm:pt>
    <dgm:pt modelId="{201EB56A-1A11-6B4C-A410-C2BA447B25E0}" type="sibTrans" cxnId="{E2EF1E12-9F8A-4F45-8363-73E8E46B697E}">
      <dgm:prSet/>
      <dgm:spPr/>
      <dgm:t>
        <a:bodyPr/>
        <a:lstStyle/>
        <a:p>
          <a:endParaRPr lang="en-US" sz="2200"/>
        </a:p>
      </dgm:t>
    </dgm:pt>
    <dgm:pt modelId="{6F3C8DB8-8336-1A4B-989D-F3C42C6E493B}">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Videos</a:t>
          </a:r>
        </a:p>
      </dgm:t>
    </dgm:pt>
    <dgm:pt modelId="{BFB42125-761D-4E4D-974D-A0530528DF9B}" type="parTrans" cxnId="{939DD2AF-C1CC-8141-B75A-7AFA65EE3542}">
      <dgm:prSet/>
      <dgm:spPr/>
      <dgm:t>
        <a:bodyPr/>
        <a:lstStyle/>
        <a:p>
          <a:endParaRPr lang="en-US" sz="2200"/>
        </a:p>
      </dgm:t>
    </dgm:pt>
    <dgm:pt modelId="{E44B09D2-235F-A646-B6AE-80B11C0BAC19}" type="sibTrans" cxnId="{939DD2AF-C1CC-8141-B75A-7AFA65EE3542}">
      <dgm:prSet/>
      <dgm:spPr/>
      <dgm:t>
        <a:bodyPr/>
        <a:lstStyle/>
        <a:p>
          <a:endParaRPr lang="en-US" sz="2200"/>
        </a:p>
      </dgm:t>
    </dgm:pt>
    <dgm:pt modelId="{11D4E55E-81A7-314B-B8EC-0C03BBB91CC8}">
      <dgm:prSet phldrT="[Text]" custT="1"/>
      <dgm:spPr/>
      <dgm:t>
        <a:bodyPr/>
        <a:lstStyle/>
        <a:p>
          <a:r>
            <a:rPr lang="en-US" sz="2000" dirty="0">
              <a:latin typeface="Garamond" panose="02020404030301010803" pitchFamily="18" charset="0"/>
              <a:ea typeface="Open Sans" panose="020B0606030504020204" pitchFamily="34" charset="0"/>
              <a:cs typeface="Open Sans" panose="020B0606030504020204" pitchFamily="34" charset="0"/>
            </a:rPr>
            <a:t>Surveillance</a:t>
          </a:r>
        </a:p>
      </dgm:t>
    </dgm:pt>
    <dgm:pt modelId="{8D68560B-D9DE-4B42-8F53-CC9B716621F1}" type="parTrans" cxnId="{EC9D15AA-3E6E-B443-BFC1-3B41CE50FCC5}">
      <dgm:prSet/>
      <dgm:spPr/>
      <dgm:t>
        <a:bodyPr/>
        <a:lstStyle/>
        <a:p>
          <a:endParaRPr lang="en-US" sz="2200"/>
        </a:p>
      </dgm:t>
    </dgm:pt>
    <dgm:pt modelId="{77A76984-9FB7-B341-9687-47B017211857}" type="sibTrans" cxnId="{EC9D15AA-3E6E-B443-BFC1-3B41CE50FCC5}">
      <dgm:prSet/>
      <dgm:spPr/>
      <dgm:t>
        <a:bodyPr/>
        <a:lstStyle/>
        <a:p>
          <a:endParaRPr lang="en-US" sz="2200"/>
        </a:p>
      </dgm:t>
    </dgm:pt>
    <dgm:pt modelId="{33B2DC90-550C-3740-A2C1-B616F5730652}">
      <dgm:prSet phldrT="[Text]" custT="1"/>
      <dgm:spPr/>
      <dgm:t>
        <a:bodyPr/>
        <a:lstStyle/>
        <a:p>
          <a:r>
            <a:rPr lang="en-US" sz="1800" dirty="0">
              <a:highlight>
                <a:srgbClr val="800000"/>
              </a:highlight>
              <a:latin typeface="Garamond" panose="02020404030301010803" pitchFamily="18" charset="0"/>
              <a:ea typeface="Open Sans" panose="020B0606030504020204" pitchFamily="34" charset="0"/>
              <a:cs typeface="Open Sans" panose="020B0606030504020204" pitchFamily="34" charset="0"/>
            </a:rPr>
            <a:t>Photographs</a:t>
          </a:r>
        </a:p>
      </dgm:t>
    </dgm:pt>
    <dgm:pt modelId="{F40E5A86-7CA0-834C-92C2-26355E692A87}" type="parTrans" cxnId="{782613A7-9B2E-3849-8A93-50FC400142DF}">
      <dgm:prSet/>
      <dgm:spPr/>
      <dgm:t>
        <a:bodyPr/>
        <a:lstStyle/>
        <a:p>
          <a:endParaRPr lang="en-US" sz="2200"/>
        </a:p>
      </dgm:t>
    </dgm:pt>
    <dgm:pt modelId="{888F60C1-A3DC-7341-9704-8D2F1FFFC5E0}" type="sibTrans" cxnId="{782613A7-9B2E-3849-8A93-50FC400142DF}">
      <dgm:prSet/>
      <dgm:spPr/>
      <dgm:t>
        <a:bodyPr/>
        <a:lstStyle/>
        <a:p>
          <a:endParaRPr lang="en-US" sz="2200"/>
        </a:p>
      </dgm:t>
    </dgm:pt>
    <dgm:pt modelId="{9C479B23-F8E5-A148-8754-A2D1DD55205B}">
      <dgm:prSet phldrT="[Text]" custT="1"/>
      <dgm:spPr/>
      <dgm:t>
        <a:bodyPr/>
        <a:lstStyle/>
        <a:p>
          <a:r>
            <a:rPr lang="en-US" sz="1800" dirty="0">
              <a:latin typeface="Garamond" panose="02020404030301010803" pitchFamily="18" charset="0"/>
              <a:ea typeface="Open Sans" panose="020B0606030504020204" pitchFamily="34" charset="0"/>
              <a:cs typeface="Open Sans" panose="020B0606030504020204" pitchFamily="34" charset="0"/>
            </a:rPr>
            <a:t>Police Body Camera Footage</a:t>
          </a:r>
        </a:p>
      </dgm:t>
    </dgm:pt>
    <dgm:pt modelId="{3AFDA544-9F9B-7347-97EC-11936051911C}" type="parTrans" cxnId="{95F4D6A3-6D5D-A949-B80D-D35ABD7305B0}">
      <dgm:prSet/>
      <dgm:spPr/>
      <dgm:t>
        <a:bodyPr/>
        <a:lstStyle/>
        <a:p>
          <a:endParaRPr lang="en-US" sz="2200"/>
        </a:p>
      </dgm:t>
    </dgm:pt>
    <dgm:pt modelId="{20791050-DEDE-A344-9200-E94E0D9B5BFB}" type="sibTrans" cxnId="{95F4D6A3-6D5D-A949-B80D-D35ABD7305B0}">
      <dgm:prSet/>
      <dgm:spPr/>
      <dgm:t>
        <a:bodyPr/>
        <a:lstStyle/>
        <a:p>
          <a:endParaRPr lang="en-US" sz="2200"/>
        </a:p>
      </dgm:t>
    </dgm:pt>
    <dgm:pt modelId="{698436C0-C597-6849-BC32-968F75347519}">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Swipe Records</a:t>
          </a:r>
        </a:p>
      </dgm:t>
    </dgm:pt>
    <dgm:pt modelId="{05E8909B-44B1-D54D-8ACA-E7D5592FD684}" type="parTrans" cxnId="{39707C49-CF43-8A4A-A493-8FA81F85824E}">
      <dgm:prSet/>
      <dgm:spPr/>
      <dgm:t>
        <a:bodyPr/>
        <a:lstStyle/>
        <a:p>
          <a:endParaRPr lang="en-US" sz="2200"/>
        </a:p>
      </dgm:t>
    </dgm:pt>
    <dgm:pt modelId="{34F7971E-AC0B-0141-9540-02FF23FEC9CA}" type="sibTrans" cxnId="{39707C49-CF43-8A4A-A493-8FA81F85824E}">
      <dgm:prSet/>
      <dgm:spPr/>
      <dgm:t>
        <a:bodyPr/>
        <a:lstStyle/>
        <a:p>
          <a:endParaRPr lang="en-US" sz="2200"/>
        </a:p>
      </dgm:t>
    </dgm:pt>
    <dgm:pt modelId="{5C251A22-9958-5A44-8343-993D038DEC5F}">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Medical Records</a:t>
          </a:r>
        </a:p>
      </dgm:t>
    </dgm:pt>
    <dgm:pt modelId="{BC765F48-E165-CD41-B199-DF4A8395135A}" type="parTrans" cxnId="{9E5EC0D6-6FEA-854A-8505-80A652A33C8C}">
      <dgm:prSet/>
      <dgm:spPr/>
      <dgm:t>
        <a:bodyPr/>
        <a:lstStyle/>
        <a:p>
          <a:endParaRPr lang="en-US" sz="2200"/>
        </a:p>
      </dgm:t>
    </dgm:pt>
    <dgm:pt modelId="{EBFE300E-004A-F048-AA94-49C329405A5B}" type="sibTrans" cxnId="{9E5EC0D6-6FEA-854A-8505-80A652A33C8C}">
      <dgm:prSet/>
      <dgm:spPr/>
      <dgm:t>
        <a:bodyPr/>
        <a:lstStyle/>
        <a:p>
          <a:endParaRPr lang="en-US" sz="2200"/>
        </a:p>
      </dgm:t>
    </dgm:pt>
    <dgm:pt modelId="{1E55B90B-CD6F-4340-8FF0-589261B92810}">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Phone Records</a:t>
          </a:r>
        </a:p>
      </dgm:t>
    </dgm:pt>
    <dgm:pt modelId="{9E9E5C6F-063D-7F4E-B1B5-9910CC9952D7}" type="parTrans" cxnId="{1528B46F-527F-CD40-A55B-01EB7C0B4C8E}">
      <dgm:prSet/>
      <dgm:spPr/>
      <dgm:t>
        <a:bodyPr/>
        <a:lstStyle/>
        <a:p>
          <a:endParaRPr lang="en-US" sz="2200"/>
        </a:p>
      </dgm:t>
    </dgm:pt>
    <dgm:pt modelId="{09689E66-2998-A248-9F3C-2925F6075117}" type="sibTrans" cxnId="{1528B46F-527F-CD40-A55B-01EB7C0B4C8E}">
      <dgm:prSet/>
      <dgm:spPr/>
      <dgm:t>
        <a:bodyPr/>
        <a:lstStyle/>
        <a:p>
          <a:endParaRPr lang="en-US" sz="2200"/>
        </a:p>
      </dgm:t>
    </dgm:pt>
    <dgm:pt modelId="{A46B6F7A-A3A0-6547-9990-B5B2A01777C0}">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Audio Recordings</a:t>
          </a:r>
        </a:p>
      </dgm:t>
    </dgm:pt>
    <dgm:pt modelId="{FB1438B3-69AF-3442-B1FC-D95BCDB7630A}" type="parTrans" cxnId="{DCF56B34-4A6B-9D40-A6B5-32C146AB30D7}">
      <dgm:prSet/>
      <dgm:spPr/>
      <dgm:t>
        <a:bodyPr/>
        <a:lstStyle/>
        <a:p>
          <a:endParaRPr lang="en-US" sz="2200"/>
        </a:p>
      </dgm:t>
    </dgm:pt>
    <dgm:pt modelId="{5D8A4B2B-BC41-3842-A8CA-F3D89BA72BFA}" type="sibTrans" cxnId="{DCF56B34-4A6B-9D40-A6B5-32C146AB30D7}">
      <dgm:prSet/>
      <dgm:spPr/>
      <dgm:t>
        <a:bodyPr/>
        <a:lstStyle/>
        <a:p>
          <a:endParaRPr lang="en-US" sz="2200"/>
        </a:p>
      </dgm:t>
    </dgm:pt>
    <dgm:pt modelId="{A1BF9352-157E-A84E-9577-926341CBA979}">
      <dgm:prSet phldrT="[Text]" custT="1"/>
      <dgm:spPr/>
      <dgm:t>
        <a:bodyPr/>
        <a:lstStyle/>
        <a:p>
          <a:r>
            <a:rPr lang="en-US" sz="2000" dirty="0">
              <a:highlight>
                <a:srgbClr val="800000"/>
              </a:highlight>
              <a:latin typeface="Garamond" panose="02020404030301010803" pitchFamily="18" charset="0"/>
              <a:ea typeface="Open Sans" panose="020B0606030504020204" pitchFamily="34" charset="0"/>
              <a:cs typeface="Open Sans" panose="020B0606030504020204" pitchFamily="34" charset="0"/>
            </a:rPr>
            <a:t>Text Messages</a:t>
          </a:r>
        </a:p>
      </dgm:t>
    </dgm:pt>
    <dgm:pt modelId="{771B9721-5B86-484B-8364-4A64020F7BC5}" type="parTrans" cxnId="{22C4B0C3-DF86-6544-B4F7-C5820B9918B5}">
      <dgm:prSet/>
      <dgm:spPr/>
      <dgm:t>
        <a:bodyPr/>
        <a:lstStyle/>
        <a:p>
          <a:endParaRPr lang="en-US"/>
        </a:p>
      </dgm:t>
    </dgm:pt>
    <dgm:pt modelId="{80E26938-D49E-194F-B20B-B08AF2398130}" type="sibTrans" cxnId="{22C4B0C3-DF86-6544-B4F7-C5820B9918B5}">
      <dgm:prSet/>
      <dgm:spPr/>
      <dgm:t>
        <a:bodyPr/>
        <a:lstStyle/>
        <a:p>
          <a:endParaRPr lang="en-US"/>
        </a:p>
      </dgm:t>
    </dgm:pt>
    <dgm:pt modelId="{DFF322C7-4076-CB4A-8688-61F1C32298FE}" type="pres">
      <dgm:prSet presAssocID="{92183358-BA88-A84B-A025-3F0A246229DD}" presName="diagram" presStyleCnt="0">
        <dgm:presLayoutVars>
          <dgm:dir/>
          <dgm:resizeHandles val="exact"/>
        </dgm:presLayoutVars>
      </dgm:prSet>
      <dgm:spPr/>
    </dgm:pt>
    <dgm:pt modelId="{50A1E55A-4D7E-A44B-B2B5-80D1558F4877}" type="pres">
      <dgm:prSet presAssocID="{4DDBB4E1-157C-CC43-9F52-EF0489A310B8}" presName="node" presStyleLbl="node1" presStyleIdx="0" presStyleCnt="12">
        <dgm:presLayoutVars>
          <dgm:bulletEnabled val="1"/>
        </dgm:presLayoutVars>
      </dgm:prSet>
      <dgm:spPr/>
    </dgm:pt>
    <dgm:pt modelId="{0DC22C76-7294-D74A-ADEA-41E782A753FD}" type="pres">
      <dgm:prSet presAssocID="{427092E4-8875-774C-BD87-79B7B3DA438C}" presName="sibTrans" presStyleCnt="0"/>
      <dgm:spPr/>
    </dgm:pt>
    <dgm:pt modelId="{E57A3E42-9493-DE4E-B128-2D38C7DC498B}" type="pres">
      <dgm:prSet presAssocID="{A1BF9352-157E-A84E-9577-926341CBA979}" presName="node" presStyleLbl="node1" presStyleIdx="1" presStyleCnt="12">
        <dgm:presLayoutVars>
          <dgm:bulletEnabled val="1"/>
        </dgm:presLayoutVars>
      </dgm:prSet>
      <dgm:spPr/>
    </dgm:pt>
    <dgm:pt modelId="{3E470FAC-A9BC-9A40-B2BB-D826469BA1FA}" type="pres">
      <dgm:prSet presAssocID="{80E26938-D49E-194F-B20B-B08AF2398130}" presName="sibTrans" presStyleCnt="0"/>
      <dgm:spPr/>
    </dgm:pt>
    <dgm:pt modelId="{6238BEC5-84F7-BD4E-857D-871B43FBB4C8}" type="pres">
      <dgm:prSet presAssocID="{BFB83558-D537-A24E-899A-DE6AF6BBD241}" presName="node" presStyleLbl="node1" presStyleIdx="2" presStyleCnt="12" custLinFactNeighborX="268" custLinFactNeighborY="-6140">
        <dgm:presLayoutVars>
          <dgm:bulletEnabled val="1"/>
        </dgm:presLayoutVars>
      </dgm:prSet>
      <dgm:spPr/>
    </dgm:pt>
    <dgm:pt modelId="{5E1CDFA9-3DD4-EB4D-8794-3508524F9619}" type="pres">
      <dgm:prSet presAssocID="{DB3CD8BF-CABE-C44F-B7B2-D65717E24227}" presName="sibTrans" presStyleCnt="0"/>
      <dgm:spPr/>
    </dgm:pt>
    <dgm:pt modelId="{958C3E42-C564-3440-A96E-CF32C84FBD21}" type="pres">
      <dgm:prSet presAssocID="{520D340D-BFCC-A642-9414-71F343C91946}" presName="node" presStyleLbl="node1" presStyleIdx="3" presStyleCnt="12">
        <dgm:presLayoutVars>
          <dgm:bulletEnabled val="1"/>
        </dgm:presLayoutVars>
      </dgm:prSet>
      <dgm:spPr/>
    </dgm:pt>
    <dgm:pt modelId="{67580928-C521-9E47-A016-9CD8BD909776}" type="pres">
      <dgm:prSet presAssocID="{201EB56A-1A11-6B4C-A410-C2BA447B25E0}" presName="sibTrans" presStyleCnt="0"/>
      <dgm:spPr/>
    </dgm:pt>
    <dgm:pt modelId="{ADA2EA20-F610-FB43-8894-35EB2DDE6C79}" type="pres">
      <dgm:prSet presAssocID="{11D4E55E-81A7-314B-B8EC-0C03BBB91CC8}" presName="node" presStyleLbl="node1" presStyleIdx="4" presStyleCnt="12">
        <dgm:presLayoutVars>
          <dgm:bulletEnabled val="1"/>
        </dgm:presLayoutVars>
      </dgm:prSet>
      <dgm:spPr/>
    </dgm:pt>
    <dgm:pt modelId="{87B75A3F-54BC-6441-B9BF-606635B575C9}" type="pres">
      <dgm:prSet presAssocID="{77A76984-9FB7-B341-9687-47B017211857}" presName="sibTrans" presStyleCnt="0"/>
      <dgm:spPr/>
    </dgm:pt>
    <dgm:pt modelId="{E397A161-D607-0445-909E-81C14BA8CEDD}" type="pres">
      <dgm:prSet presAssocID="{6F3C8DB8-8336-1A4B-989D-F3C42C6E493B}" presName="node" presStyleLbl="node1" presStyleIdx="5" presStyleCnt="12">
        <dgm:presLayoutVars>
          <dgm:bulletEnabled val="1"/>
        </dgm:presLayoutVars>
      </dgm:prSet>
      <dgm:spPr/>
    </dgm:pt>
    <dgm:pt modelId="{FF8DAA68-64F2-C549-B596-A7E16BE4814F}" type="pres">
      <dgm:prSet presAssocID="{E44B09D2-235F-A646-B6AE-80B11C0BAC19}" presName="sibTrans" presStyleCnt="0"/>
      <dgm:spPr/>
    </dgm:pt>
    <dgm:pt modelId="{380DB381-9EA4-A243-9AFF-BFB9DC6EA40B}" type="pres">
      <dgm:prSet presAssocID="{33B2DC90-550C-3740-A2C1-B616F5730652}" presName="node" presStyleLbl="node1" presStyleIdx="6" presStyleCnt="12">
        <dgm:presLayoutVars>
          <dgm:bulletEnabled val="1"/>
        </dgm:presLayoutVars>
      </dgm:prSet>
      <dgm:spPr/>
    </dgm:pt>
    <dgm:pt modelId="{B12D5217-CC54-6D49-A3F7-3E6A2D1CD1F2}" type="pres">
      <dgm:prSet presAssocID="{888F60C1-A3DC-7341-9704-8D2F1FFFC5E0}" presName="sibTrans" presStyleCnt="0"/>
      <dgm:spPr/>
    </dgm:pt>
    <dgm:pt modelId="{6E13DA7D-F665-274B-AB81-8FC259578977}" type="pres">
      <dgm:prSet presAssocID="{9C479B23-F8E5-A148-8754-A2D1DD55205B}" presName="node" presStyleLbl="node1" presStyleIdx="7" presStyleCnt="12">
        <dgm:presLayoutVars>
          <dgm:bulletEnabled val="1"/>
        </dgm:presLayoutVars>
      </dgm:prSet>
      <dgm:spPr/>
    </dgm:pt>
    <dgm:pt modelId="{8E08FC3B-EC92-7F41-8251-B05313DA3B94}" type="pres">
      <dgm:prSet presAssocID="{20791050-DEDE-A344-9200-E94E0D9B5BFB}" presName="sibTrans" presStyleCnt="0"/>
      <dgm:spPr/>
    </dgm:pt>
    <dgm:pt modelId="{C1D05086-DE28-9D49-9FC5-B77DA5E8D185}" type="pres">
      <dgm:prSet presAssocID="{698436C0-C597-6849-BC32-968F75347519}" presName="node" presStyleLbl="node1" presStyleIdx="8" presStyleCnt="12">
        <dgm:presLayoutVars>
          <dgm:bulletEnabled val="1"/>
        </dgm:presLayoutVars>
      </dgm:prSet>
      <dgm:spPr/>
    </dgm:pt>
    <dgm:pt modelId="{A0DCA860-D594-3D4D-8869-4366CC381847}" type="pres">
      <dgm:prSet presAssocID="{34F7971E-AC0B-0141-9540-02FF23FEC9CA}" presName="sibTrans" presStyleCnt="0"/>
      <dgm:spPr/>
    </dgm:pt>
    <dgm:pt modelId="{580F055D-EEFE-DF44-9EA4-E4DDEE77F54E}" type="pres">
      <dgm:prSet presAssocID="{5C251A22-9958-5A44-8343-993D038DEC5F}" presName="node" presStyleLbl="node1" presStyleIdx="9" presStyleCnt="12">
        <dgm:presLayoutVars>
          <dgm:bulletEnabled val="1"/>
        </dgm:presLayoutVars>
      </dgm:prSet>
      <dgm:spPr/>
    </dgm:pt>
    <dgm:pt modelId="{CD41FBC3-37ED-6744-BF4D-A8CE83C9F69B}" type="pres">
      <dgm:prSet presAssocID="{EBFE300E-004A-F048-AA94-49C329405A5B}" presName="sibTrans" presStyleCnt="0"/>
      <dgm:spPr/>
    </dgm:pt>
    <dgm:pt modelId="{B6AA4C02-0043-9B49-90A3-2A9B6784DBA9}" type="pres">
      <dgm:prSet presAssocID="{1E55B90B-CD6F-4340-8FF0-589261B92810}" presName="node" presStyleLbl="node1" presStyleIdx="10" presStyleCnt="12">
        <dgm:presLayoutVars>
          <dgm:bulletEnabled val="1"/>
        </dgm:presLayoutVars>
      </dgm:prSet>
      <dgm:spPr/>
    </dgm:pt>
    <dgm:pt modelId="{43A3AE81-C99F-414E-BCAD-B5CA9B84FEA2}" type="pres">
      <dgm:prSet presAssocID="{09689E66-2998-A248-9F3C-2925F6075117}" presName="sibTrans" presStyleCnt="0"/>
      <dgm:spPr/>
    </dgm:pt>
    <dgm:pt modelId="{E91B06D5-28C7-5F4C-B638-299AC84BA70C}" type="pres">
      <dgm:prSet presAssocID="{A46B6F7A-A3A0-6547-9990-B5B2A01777C0}" presName="node" presStyleLbl="node1" presStyleIdx="11" presStyleCnt="12">
        <dgm:presLayoutVars>
          <dgm:bulletEnabled val="1"/>
        </dgm:presLayoutVars>
      </dgm:prSet>
      <dgm:spPr/>
    </dgm:pt>
  </dgm:ptLst>
  <dgm:cxnLst>
    <dgm:cxn modelId="{84EF5E0E-B901-184F-980D-1C79A1EA16B9}" srcId="{92183358-BA88-A84B-A025-3F0A246229DD}" destId="{BFB83558-D537-A24E-899A-DE6AF6BBD241}" srcOrd="2" destOrd="0" parTransId="{5CB9894E-9ACC-3248-AE31-C33E632B023F}" sibTransId="{DB3CD8BF-CABE-C44F-B7B2-D65717E24227}"/>
    <dgm:cxn modelId="{E2EF1E12-9F8A-4F45-8363-73E8E46B697E}" srcId="{92183358-BA88-A84B-A025-3F0A246229DD}" destId="{520D340D-BFCC-A642-9414-71F343C91946}" srcOrd="3" destOrd="0" parTransId="{C850454D-0BB2-F74B-AF7E-83E592E7D9FA}" sibTransId="{201EB56A-1A11-6B4C-A410-C2BA447B25E0}"/>
    <dgm:cxn modelId="{BD4A3E17-FFF8-C948-9522-4C2B49988CBE}" type="presOf" srcId="{1E55B90B-CD6F-4340-8FF0-589261B92810}" destId="{B6AA4C02-0043-9B49-90A3-2A9B6784DBA9}" srcOrd="0" destOrd="0" presId="urn:microsoft.com/office/officeart/2005/8/layout/default"/>
    <dgm:cxn modelId="{DCF56B34-4A6B-9D40-A6B5-32C146AB30D7}" srcId="{92183358-BA88-A84B-A025-3F0A246229DD}" destId="{A46B6F7A-A3A0-6547-9990-B5B2A01777C0}" srcOrd="11" destOrd="0" parTransId="{FB1438B3-69AF-3442-B1FC-D95BCDB7630A}" sibTransId="{5D8A4B2B-BC41-3842-A8CA-F3D89BA72BFA}"/>
    <dgm:cxn modelId="{39707C49-CF43-8A4A-A493-8FA81F85824E}" srcId="{92183358-BA88-A84B-A025-3F0A246229DD}" destId="{698436C0-C597-6849-BC32-968F75347519}" srcOrd="8" destOrd="0" parTransId="{05E8909B-44B1-D54D-8ACA-E7D5592FD684}" sibTransId="{34F7971E-AC0B-0141-9540-02FF23FEC9CA}"/>
    <dgm:cxn modelId="{9BE7F24C-76D9-B14C-B267-28E47D7A0948}" type="presOf" srcId="{92183358-BA88-A84B-A025-3F0A246229DD}" destId="{DFF322C7-4076-CB4A-8688-61F1C32298FE}" srcOrd="0" destOrd="0" presId="urn:microsoft.com/office/officeart/2005/8/layout/default"/>
    <dgm:cxn modelId="{B108326A-117F-454B-831D-DCD674CEE04B}" type="presOf" srcId="{33B2DC90-550C-3740-A2C1-B616F5730652}" destId="{380DB381-9EA4-A243-9AFF-BFB9DC6EA40B}" srcOrd="0" destOrd="0" presId="urn:microsoft.com/office/officeart/2005/8/layout/default"/>
    <dgm:cxn modelId="{1528B46F-527F-CD40-A55B-01EB7C0B4C8E}" srcId="{92183358-BA88-A84B-A025-3F0A246229DD}" destId="{1E55B90B-CD6F-4340-8FF0-589261B92810}" srcOrd="10" destOrd="0" parTransId="{9E9E5C6F-063D-7F4E-B1B5-9910CC9952D7}" sibTransId="{09689E66-2998-A248-9F3C-2925F6075117}"/>
    <dgm:cxn modelId="{599EDE84-3964-E64F-942A-4655F82F2A5A}" type="presOf" srcId="{BFB83558-D537-A24E-899A-DE6AF6BBD241}" destId="{6238BEC5-84F7-BD4E-857D-871B43FBB4C8}" srcOrd="0" destOrd="0" presId="urn:microsoft.com/office/officeart/2005/8/layout/default"/>
    <dgm:cxn modelId="{84A4288E-159F-C649-8E28-0C32B2B6AEFC}" type="presOf" srcId="{520D340D-BFCC-A642-9414-71F343C91946}" destId="{958C3E42-C564-3440-A96E-CF32C84FBD21}" srcOrd="0" destOrd="0" presId="urn:microsoft.com/office/officeart/2005/8/layout/default"/>
    <dgm:cxn modelId="{034C8692-368D-AF48-8B30-E29D5F2EDF22}" srcId="{92183358-BA88-A84B-A025-3F0A246229DD}" destId="{4DDBB4E1-157C-CC43-9F52-EF0489A310B8}" srcOrd="0" destOrd="0" parTransId="{B85053C6-8D4A-3D45-BC13-6A0589277424}" sibTransId="{427092E4-8875-774C-BD87-79B7B3DA438C}"/>
    <dgm:cxn modelId="{F1756B9B-4ACA-9241-8CAD-B24124A4BA88}" type="presOf" srcId="{6F3C8DB8-8336-1A4B-989D-F3C42C6E493B}" destId="{E397A161-D607-0445-909E-81C14BA8CEDD}" srcOrd="0" destOrd="0" presId="urn:microsoft.com/office/officeart/2005/8/layout/default"/>
    <dgm:cxn modelId="{2CEAAE9B-EBC3-2A47-B6C4-DC44CC1A7C19}" type="presOf" srcId="{698436C0-C597-6849-BC32-968F75347519}" destId="{C1D05086-DE28-9D49-9FC5-B77DA5E8D185}" srcOrd="0" destOrd="0" presId="urn:microsoft.com/office/officeart/2005/8/layout/default"/>
    <dgm:cxn modelId="{EA5A079D-3352-4547-8BE6-3577201CC0F1}" type="presOf" srcId="{11D4E55E-81A7-314B-B8EC-0C03BBB91CC8}" destId="{ADA2EA20-F610-FB43-8894-35EB2DDE6C79}" srcOrd="0" destOrd="0" presId="urn:microsoft.com/office/officeart/2005/8/layout/default"/>
    <dgm:cxn modelId="{95F4D6A3-6D5D-A949-B80D-D35ABD7305B0}" srcId="{92183358-BA88-A84B-A025-3F0A246229DD}" destId="{9C479B23-F8E5-A148-8754-A2D1DD55205B}" srcOrd="7" destOrd="0" parTransId="{3AFDA544-9F9B-7347-97EC-11936051911C}" sibTransId="{20791050-DEDE-A344-9200-E94E0D9B5BFB}"/>
    <dgm:cxn modelId="{782613A7-9B2E-3849-8A93-50FC400142DF}" srcId="{92183358-BA88-A84B-A025-3F0A246229DD}" destId="{33B2DC90-550C-3740-A2C1-B616F5730652}" srcOrd="6" destOrd="0" parTransId="{F40E5A86-7CA0-834C-92C2-26355E692A87}" sibTransId="{888F60C1-A3DC-7341-9704-8D2F1FFFC5E0}"/>
    <dgm:cxn modelId="{EC9D15AA-3E6E-B443-BFC1-3B41CE50FCC5}" srcId="{92183358-BA88-A84B-A025-3F0A246229DD}" destId="{11D4E55E-81A7-314B-B8EC-0C03BBB91CC8}" srcOrd="4" destOrd="0" parTransId="{8D68560B-D9DE-4B42-8F53-CC9B716621F1}" sibTransId="{77A76984-9FB7-B341-9687-47B017211857}"/>
    <dgm:cxn modelId="{F1E77DAB-7C47-4144-8430-3BE24B6C1753}" type="presOf" srcId="{9C479B23-F8E5-A148-8754-A2D1DD55205B}" destId="{6E13DA7D-F665-274B-AB81-8FC259578977}" srcOrd="0" destOrd="0" presId="urn:microsoft.com/office/officeart/2005/8/layout/default"/>
    <dgm:cxn modelId="{939DD2AF-C1CC-8141-B75A-7AFA65EE3542}" srcId="{92183358-BA88-A84B-A025-3F0A246229DD}" destId="{6F3C8DB8-8336-1A4B-989D-F3C42C6E493B}" srcOrd="5" destOrd="0" parTransId="{BFB42125-761D-4E4D-974D-A0530528DF9B}" sibTransId="{E44B09D2-235F-A646-B6AE-80B11C0BAC19}"/>
    <dgm:cxn modelId="{F3C41BB0-FAB9-0E44-9C3E-2D5E53D4ED12}" type="presOf" srcId="{A46B6F7A-A3A0-6547-9990-B5B2A01777C0}" destId="{E91B06D5-28C7-5F4C-B638-299AC84BA70C}" srcOrd="0" destOrd="0" presId="urn:microsoft.com/office/officeart/2005/8/layout/default"/>
    <dgm:cxn modelId="{3CCE07C1-1693-5746-BFF0-F7DBFC3A6859}" type="presOf" srcId="{5C251A22-9958-5A44-8343-993D038DEC5F}" destId="{580F055D-EEFE-DF44-9EA4-E4DDEE77F54E}" srcOrd="0" destOrd="0" presId="urn:microsoft.com/office/officeart/2005/8/layout/default"/>
    <dgm:cxn modelId="{22C4B0C3-DF86-6544-B4F7-C5820B9918B5}" srcId="{92183358-BA88-A84B-A025-3F0A246229DD}" destId="{A1BF9352-157E-A84E-9577-926341CBA979}" srcOrd="1" destOrd="0" parTransId="{771B9721-5B86-484B-8364-4A64020F7BC5}" sibTransId="{80E26938-D49E-194F-B20B-B08AF2398130}"/>
    <dgm:cxn modelId="{21D78BC9-0866-3C44-8266-E6F8DEE56B73}" type="presOf" srcId="{4DDBB4E1-157C-CC43-9F52-EF0489A310B8}" destId="{50A1E55A-4D7E-A44B-B2B5-80D1558F4877}" srcOrd="0" destOrd="0" presId="urn:microsoft.com/office/officeart/2005/8/layout/default"/>
    <dgm:cxn modelId="{9E5EC0D6-6FEA-854A-8505-80A652A33C8C}" srcId="{92183358-BA88-A84B-A025-3F0A246229DD}" destId="{5C251A22-9958-5A44-8343-993D038DEC5F}" srcOrd="9" destOrd="0" parTransId="{BC765F48-E165-CD41-B199-DF4A8395135A}" sibTransId="{EBFE300E-004A-F048-AA94-49C329405A5B}"/>
    <dgm:cxn modelId="{BBA59EFA-77B1-2447-8F24-3932534EBC01}" type="presOf" srcId="{A1BF9352-157E-A84E-9577-926341CBA979}" destId="{E57A3E42-9493-DE4E-B128-2D38C7DC498B}" srcOrd="0" destOrd="0" presId="urn:microsoft.com/office/officeart/2005/8/layout/default"/>
    <dgm:cxn modelId="{6C112538-955D-6B46-A36A-9565687C32EB}" type="presParOf" srcId="{DFF322C7-4076-CB4A-8688-61F1C32298FE}" destId="{50A1E55A-4D7E-A44B-B2B5-80D1558F4877}" srcOrd="0" destOrd="0" presId="urn:microsoft.com/office/officeart/2005/8/layout/default"/>
    <dgm:cxn modelId="{BD66879A-6A3B-D647-8DA6-706370C41C3B}" type="presParOf" srcId="{DFF322C7-4076-CB4A-8688-61F1C32298FE}" destId="{0DC22C76-7294-D74A-ADEA-41E782A753FD}" srcOrd="1" destOrd="0" presId="urn:microsoft.com/office/officeart/2005/8/layout/default"/>
    <dgm:cxn modelId="{E4CFEAAB-E368-FC4F-A263-D438F3C25EC8}" type="presParOf" srcId="{DFF322C7-4076-CB4A-8688-61F1C32298FE}" destId="{E57A3E42-9493-DE4E-B128-2D38C7DC498B}" srcOrd="2" destOrd="0" presId="urn:microsoft.com/office/officeart/2005/8/layout/default"/>
    <dgm:cxn modelId="{4A702339-4EB0-B64E-BCE2-D76141E90526}" type="presParOf" srcId="{DFF322C7-4076-CB4A-8688-61F1C32298FE}" destId="{3E470FAC-A9BC-9A40-B2BB-D826469BA1FA}" srcOrd="3" destOrd="0" presId="urn:microsoft.com/office/officeart/2005/8/layout/default"/>
    <dgm:cxn modelId="{44896CF9-9415-5749-8105-F3B4208DE2D2}" type="presParOf" srcId="{DFF322C7-4076-CB4A-8688-61F1C32298FE}" destId="{6238BEC5-84F7-BD4E-857D-871B43FBB4C8}" srcOrd="4" destOrd="0" presId="urn:microsoft.com/office/officeart/2005/8/layout/default"/>
    <dgm:cxn modelId="{96EE68D9-DACC-AE4A-B09A-BEB3597FF391}" type="presParOf" srcId="{DFF322C7-4076-CB4A-8688-61F1C32298FE}" destId="{5E1CDFA9-3DD4-EB4D-8794-3508524F9619}" srcOrd="5" destOrd="0" presId="urn:microsoft.com/office/officeart/2005/8/layout/default"/>
    <dgm:cxn modelId="{87D33BAF-6977-004A-93E6-0E6DDD50B283}" type="presParOf" srcId="{DFF322C7-4076-CB4A-8688-61F1C32298FE}" destId="{958C3E42-C564-3440-A96E-CF32C84FBD21}" srcOrd="6" destOrd="0" presId="urn:microsoft.com/office/officeart/2005/8/layout/default"/>
    <dgm:cxn modelId="{2FB0324D-C9A9-8745-A9B8-3448067AA25E}" type="presParOf" srcId="{DFF322C7-4076-CB4A-8688-61F1C32298FE}" destId="{67580928-C521-9E47-A016-9CD8BD909776}" srcOrd="7" destOrd="0" presId="urn:microsoft.com/office/officeart/2005/8/layout/default"/>
    <dgm:cxn modelId="{6368CDBD-65F5-3D45-B9E8-A20A88EC87F3}" type="presParOf" srcId="{DFF322C7-4076-CB4A-8688-61F1C32298FE}" destId="{ADA2EA20-F610-FB43-8894-35EB2DDE6C79}" srcOrd="8" destOrd="0" presId="urn:microsoft.com/office/officeart/2005/8/layout/default"/>
    <dgm:cxn modelId="{9CF2C3EE-7CC4-F54C-93AA-407CD984F90F}" type="presParOf" srcId="{DFF322C7-4076-CB4A-8688-61F1C32298FE}" destId="{87B75A3F-54BC-6441-B9BF-606635B575C9}" srcOrd="9" destOrd="0" presId="urn:microsoft.com/office/officeart/2005/8/layout/default"/>
    <dgm:cxn modelId="{C4D116BE-39BF-AA49-A9F0-53516347F326}" type="presParOf" srcId="{DFF322C7-4076-CB4A-8688-61F1C32298FE}" destId="{E397A161-D607-0445-909E-81C14BA8CEDD}" srcOrd="10" destOrd="0" presId="urn:microsoft.com/office/officeart/2005/8/layout/default"/>
    <dgm:cxn modelId="{11163AF2-58E2-7A49-AB29-E89F0F5A3C62}" type="presParOf" srcId="{DFF322C7-4076-CB4A-8688-61F1C32298FE}" destId="{FF8DAA68-64F2-C549-B596-A7E16BE4814F}" srcOrd="11" destOrd="0" presId="urn:microsoft.com/office/officeart/2005/8/layout/default"/>
    <dgm:cxn modelId="{7DF3EA0C-B89F-8E45-8444-77976DC117FA}" type="presParOf" srcId="{DFF322C7-4076-CB4A-8688-61F1C32298FE}" destId="{380DB381-9EA4-A243-9AFF-BFB9DC6EA40B}" srcOrd="12" destOrd="0" presId="urn:microsoft.com/office/officeart/2005/8/layout/default"/>
    <dgm:cxn modelId="{94D59F7C-686B-494B-A6F8-F4EF7C0CD42C}" type="presParOf" srcId="{DFF322C7-4076-CB4A-8688-61F1C32298FE}" destId="{B12D5217-CC54-6D49-A3F7-3E6A2D1CD1F2}" srcOrd="13" destOrd="0" presId="urn:microsoft.com/office/officeart/2005/8/layout/default"/>
    <dgm:cxn modelId="{2D3597F8-64BB-D140-81F7-E1207B406B24}" type="presParOf" srcId="{DFF322C7-4076-CB4A-8688-61F1C32298FE}" destId="{6E13DA7D-F665-274B-AB81-8FC259578977}" srcOrd="14" destOrd="0" presId="urn:microsoft.com/office/officeart/2005/8/layout/default"/>
    <dgm:cxn modelId="{73E14796-442B-024F-89C5-5063F4EF0E2F}" type="presParOf" srcId="{DFF322C7-4076-CB4A-8688-61F1C32298FE}" destId="{8E08FC3B-EC92-7F41-8251-B05313DA3B94}" srcOrd="15" destOrd="0" presId="urn:microsoft.com/office/officeart/2005/8/layout/default"/>
    <dgm:cxn modelId="{CECA7312-7F7B-E945-986E-4E877785122F}" type="presParOf" srcId="{DFF322C7-4076-CB4A-8688-61F1C32298FE}" destId="{C1D05086-DE28-9D49-9FC5-B77DA5E8D185}" srcOrd="16" destOrd="0" presId="urn:microsoft.com/office/officeart/2005/8/layout/default"/>
    <dgm:cxn modelId="{89161870-FE12-B24E-8A4C-4FCA77177B83}" type="presParOf" srcId="{DFF322C7-4076-CB4A-8688-61F1C32298FE}" destId="{A0DCA860-D594-3D4D-8869-4366CC381847}" srcOrd="17" destOrd="0" presId="urn:microsoft.com/office/officeart/2005/8/layout/default"/>
    <dgm:cxn modelId="{E44DB1C4-D3DA-E642-9823-C47C41F2ECDA}" type="presParOf" srcId="{DFF322C7-4076-CB4A-8688-61F1C32298FE}" destId="{580F055D-EEFE-DF44-9EA4-E4DDEE77F54E}" srcOrd="18" destOrd="0" presId="urn:microsoft.com/office/officeart/2005/8/layout/default"/>
    <dgm:cxn modelId="{4E0D107F-EB47-2444-80C0-EA0AA59AB477}" type="presParOf" srcId="{DFF322C7-4076-CB4A-8688-61F1C32298FE}" destId="{CD41FBC3-37ED-6744-BF4D-A8CE83C9F69B}" srcOrd="19" destOrd="0" presId="urn:microsoft.com/office/officeart/2005/8/layout/default"/>
    <dgm:cxn modelId="{3D1C5D13-F724-364E-8B3B-22F2AB84E9A1}" type="presParOf" srcId="{DFF322C7-4076-CB4A-8688-61F1C32298FE}" destId="{B6AA4C02-0043-9B49-90A3-2A9B6784DBA9}" srcOrd="20" destOrd="0" presId="urn:microsoft.com/office/officeart/2005/8/layout/default"/>
    <dgm:cxn modelId="{10BBA067-1F35-E748-9AD0-37119B7148E5}" type="presParOf" srcId="{DFF322C7-4076-CB4A-8688-61F1C32298FE}" destId="{43A3AE81-C99F-414E-BCAD-B5CA9B84FEA2}" srcOrd="21" destOrd="0" presId="urn:microsoft.com/office/officeart/2005/8/layout/default"/>
    <dgm:cxn modelId="{C0C61F27-B2F7-6544-ADDA-2AD3D67B20B9}" type="presParOf" srcId="{DFF322C7-4076-CB4A-8688-61F1C32298FE}" destId="{E91B06D5-28C7-5F4C-B638-299AC84BA70C}"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72298-3903-7D4D-B625-70C7DDB5224E}" type="doc">
      <dgm:prSet loTypeId="urn:microsoft.com/office/officeart/2005/8/layout/vList2" loCatId="icon" qsTypeId="urn:microsoft.com/office/officeart/2005/8/quickstyle/simple1" qsCatId="simple" csTypeId="urn:microsoft.com/office/officeart/2005/8/colors/accent2_1" csCatId="accent2" phldr="1"/>
      <dgm:spPr/>
      <dgm:t>
        <a:bodyPr/>
        <a:lstStyle/>
        <a:p>
          <a:endParaRPr lang="en-US"/>
        </a:p>
      </dgm:t>
    </dgm:pt>
    <dgm:pt modelId="{91B96CA1-1A6D-884D-8419-27D7804E181B}">
      <dgm:prSet/>
      <dgm:spPr/>
      <dgm:t>
        <a:bodyPr/>
        <a:lstStyle/>
        <a:p>
          <a:pPr algn="l" rtl="0"/>
          <a:r>
            <a:rPr lang="en-US" b="0" i="0" dirty="0">
              <a:latin typeface="Garamond" panose="02020404030301010803" pitchFamily="18" charset="0"/>
              <a:ea typeface="Open Sans Semibold"/>
              <a:cs typeface="Open Sans Semibold"/>
            </a:rPr>
            <a:t>A relevant question seeks to elicit relevant information:</a:t>
          </a:r>
          <a:endParaRPr lang="en-US" b="0" i="0" dirty="0">
            <a:latin typeface="Garamond" panose="02020404030301010803" pitchFamily="18" charset="0"/>
          </a:endParaRPr>
        </a:p>
      </dgm:t>
    </dgm:pt>
    <dgm:pt modelId="{BE513F98-E2DD-1D4E-80D8-FC1BE996D6EB}" type="parTrans" cxnId="{750AE0F0-7438-3241-808A-0659365A3879}">
      <dgm:prSet/>
      <dgm:spPr/>
      <dgm:t>
        <a:bodyPr/>
        <a:lstStyle/>
        <a:p>
          <a:endParaRPr lang="en-US"/>
        </a:p>
      </dgm:t>
    </dgm:pt>
    <dgm:pt modelId="{86DD6450-8965-3E4A-8E77-B1AEDE60B51B}" type="sibTrans" cxnId="{750AE0F0-7438-3241-808A-0659365A3879}">
      <dgm:prSet/>
      <dgm:spPr/>
      <dgm:t>
        <a:bodyPr/>
        <a:lstStyle/>
        <a:p>
          <a:endParaRPr lang="en-US"/>
        </a:p>
      </dgm:t>
    </dgm:pt>
    <dgm:pt modelId="{C55F65C0-1E60-AC4E-80D4-5E5C31511A77}">
      <dgm:prSet custT="1"/>
      <dgm:spPr/>
      <dgm:t>
        <a:bodyPr/>
        <a:lstStyle/>
        <a:p>
          <a:pPr algn="l"/>
          <a:r>
            <a:rPr lang="en-US" sz="1800" b="0" i="0" dirty="0">
              <a:latin typeface="Garamond" panose="02020404030301010803" pitchFamily="18" charset="0"/>
            </a:rPr>
            <a:t>That demonstrates a logical connection between the facts at issue</a:t>
          </a:r>
        </a:p>
      </dgm:t>
    </dgm:pt>
    <dgm:pt modelId="{0268DC57-CDE3-6547-A1C8-7D6D5BA0A1CB}" type="parTrans" cxnId="{6B23DCA2-4E71-DF48-AE1A-BC35AAC6EDE1}">
      <dgm:prSet/>
      <dgm:spPr/>
      <dgm:t>
        <a:bodyPr/>
        <a:lstStyle/>
        <a:p>
          <a:endParaRPr lang="en-US"/>
        </a:p>
      </dgm:t>
    </dgm:pt>
    <dgm:pt modelId="{B60E5B6C-1409-7049-AB79-0EEEBB767E95}" type="sibTrans" cxnId="{6B23DCA2-4E71-DF48-AE1A-BC35AAC6EDE1}">
      <dgm:prSet/>
      <dgm:spPr/>
      <dgm:t>
        <a:bodyPr/>
        <a:lstStyle/>
        <a:p>
          <a:endParaRPr lang="en-US"/>
        </a:p>
      </dgm:t>
    </dgm:pt>
    <dgm:pt modelId="{498BD5F5-760B-9346-947A-EA4BE8FE9397}">
      <dgm:prSet custT="1"/>
      <dgm:spPr/>
      <dgm:t>
        <a:bodyPr/>
        <a:lstStyle/>
        <a:p>
          <a:pPr algn="l"/>
          <a:r>
            <a:rPr lang="en-US" sz="1800" b="0" i="0" dirty="0">
              <a:latin typeface="Garamond" panose="02020404030301010803" pitchFamily="18" charset="0"/>
            </a:rPr>
            <a:t>That will make a fact more or less probable, </a:t>
          </a:r>
        </a:p>
      </dgm:t>
    </dgm:pt>
    <dgm:pt modelId="{9E90EF84-783C-6C49-8BBE-927FEE261993}" type="parTrans" cxnId="{235DF0A3-83CC-A24B-A3F8-B6C3860AE290}">
      <dgm:prSet/>
      <dgm:spPr/>
      <dgm:t>
        <a:bodyPr/>
        <a:lstStyle/>
        <a:p>
          <a:endParaRPr lang="en-US"/>
        </a:p>
      </dgm:t>
    </dgm:pt>
    <dgm:pt modelId="{E2934966-FFE2-614A-B119-CF646D25E11A}" type="sibTrans" cxnId="{235DF0A3-83CC-A24B-A3F8-B6C3860AE290}">
      <dgm:prSet/>
      <dgm:spPr/>
      <dgm:t>
        <a:bodyPr/>
        <a:lstStyle/>
        <a:p>
          <a:endParaRPr lang="en-US"/>
        </a:p>
      </dgm:t>
    </dgm:pt>
    <dgm:pt modelId="{46E59E31-C6D3-46D3-9B63-1973670D5F7B}">
      <dgm:prSet phldr="0" custT="1"/>
      <dgm:spPr/>
      <dgm:t>
        <a:bodyPr/>
        <a:lstStyle/>
        <a:p>
          <a:pPr algn="l"/>
          <a:r>
            <a:rPr lang="en-US" sz="1800" b="0" i="0" dirty="0">
              <a:latin typeface="Garamond" panose="02020404030301010803" pitchFamily="18" charset="0"/>
            </a:rPr>
            <a:t>About a fact that is of consequence in determining the action</a:t>
          </a:r>
        </a:p>
      </dgm:t>
    </dgm:pt>
    <dgm:pt modelId="{6B9A5250-627A-4D5F-8C50-68100495179B}" type="parTrans" cxnId="{2AB2DA45-FF79-4A57-8FA4-90487496C55B}">
      <dgm:prSet/>
      <dgm:spPr/>
      <dgm:t>
        <a:bodyPr/>
        <a:lstStyle/>
        <a:p>
          <a:endParaRPr lang="en-US"/>
        </a:p>
      </dgm:t>
    </dgm:pt>
    <dgm:pt modelId="{05BFB7DC-E3EA-4931-9CC5-990826B41F57}" type="sibTrans" cxnId="{2AB2DA45-FF79-4A57-8FA4-90487496C55B}">
      <dgm:prSet/>
      <dgm:spPr/>
      <dgm:t>
        <a:bodyPr/>
        <a:lstStyle/>
        <a:p>
          <a:endParaRPr lang="en-US"/>
        </a:p>
      </dgm:t>
    </dgm:pt>
    <dgm:pt modelId="{C42AE637-4C93-C340-A8EE-9EF54C9368F4}" type="pres">
      <dgm:prSet presAssocID="{3EA72298-3903-7D4D-B625-70C7DDB5224E}" presName="linear" presStyleCnt="0">
        <dgm:presLayoutVars>
          <dgm:animLvl val="lvl"/>
          <dgm:resizeHandles val="exact"/>
        </dgm:presLayoutVars>
      </dgm:prSet>
      <dgm:spPr/>
    </dgm:pt>
    <dgm:pt modelId="{89E88F1F-82FB-3D41-BDFB-1E239A494CD1}" type="pres">
      <dgm:prSet presAssocID="{91B96CA1-1A6D-884D-8419-27D7804E181B}" presName="parentText" presStyleLbl="node1" presStyleIdx="0" presStyleCnt="1" custLinFactNeighborX="414" custLinFactNeighborY="-57591">
        <dgm:presLayoutVars>
          <dgm:chMax val="0"/>
          <dgm:bulletEnabled val="1"/>
        </dgm:presLayoutVars>
      </dgm:prSet>
      <dgm:spPr/>
    </dgm:pt>
    <dgm:pt modelId="{3C90B046-FAA6-4261-997A-22AE881186F0}" type="pres">
      <dgm:prSet presAssocID="{91B96CA1-1A6D-884D-8419-27D7804E181B}" presName="childText" presStyleLbl="revTx" presStyleIdx="0" presStyleCnt="1">
        <dgm:presLayoutVars>
          <dgm:bulletEnabled val="1"/>
        </dgm:presLayoutVars>
      </dgm:prSet>
      <dgm:spPr/>
    </dgm:pt>
  </dgm:ptLst>
  <dgm:cxnLst>
    <dgm:cxn modelId="{50B6FC10-D9F6-4106-8E74-55BBB58CAD07}" type="presOf" srcId="{91B96CA1-1A6D-884D-8419-27D7804E181B}" destId="{89E88F1F-82FB-3D41-BDFB-1E239A494CD1}" srcOrd="0" destOrd="0" presId="urn:microsoft.com/office/officeart/2005/8/layout/vList2"/>
    <dgm:cxn modelId="{00D34D42-F3F6-4C31-8FEC-F435FEF36296}" type="presOf" srcId="{498BD5F5-760B-9346-947A-EA4BE8FE9397}" destId="{3C90B046-FAA6-4261-997A-22AE881186F0}" srcOrd="0" destOrd="1" presId="urn:microsoft.com/office/officeart/2005/8/layout/vList2"/>
    <dgm:cxn modelId="{2AB2DA45-FF79-4A57-8FA4-90487496C55B}" srcId="{91B96CA1-1A6D-884D-8419-27D7804E181B}" destId="{46E59E31-C6D3-46D3-9B63-1973670D5F7B}" srcOrd="2" destOrd="0" parTransId="{6B9A5250-627A-4D5F-8C50-68100495179B}" sibTransId="{05BFB7DC-E3EA-4931-9CC5-990826B41F57}"/>
    <dgm:cxn modelId="{8DA47346-CA5A-404D-95D4-EE5DCFF2AAF4}" type="presOf" srcId="{C55F65C0-1E60-AC4E-80D4-5E5C31511A77}" destId="{3C90B046-FAA6-4261-997A-22AE881186F0}" srcOrd="0" destOrd="0" presId="urn:microsoft.com/office/officeart/2005/8/layout/vList2"/>
    <dgm:cxn modelId="{2BD41094-B346-40A5-9DA5-0CD4E8E74E59}" type="presOf" srcId="{46E59E31-C6D3-46D3-9B63-1973670D5F7B}" destId="{3C90B046-FAA6-4261-997A-22AE881186F0}" srcOrd="0" destOrd="2" presId="urn:microsoft.com/office/officeart/2005/8/layout/vList2"/>
    <dgm:cxn modelId="{6B23DCA2-4E71-DF48-AE1A-BC35AAC6EDE1}" srcId="{91B96CA1-1A6D-884D-8419-27D7804E181B}" destId="{C55F65C0-1E60-AC4E-80D4-5E5C31511A77}" srcOrd="0" destOrd="0" parTransId="{0268DC57-CDE3-6547-A1C8-7D6D5BA0A1CB}" sibTransId="{B60E5B6C-1409-7049-AB79-0EEEBB767E95}"/>
    <dgm:cxn modelId="{235DF0A3-83CC-A24B-A3F8-B6C3860AE290}" srcId="{91B96CA1-1A6D-884D-8419-27D7804E181B}" destId="{498BD5F5-760B-9346-947A-EA4BE8FE9397}" srcOrd="1" destOrd="0" parTransId="{9E90EF84-783C-6C49-8BBE-927FEE261993}" sibTransId="{E2934966-FFE2-614A-B119-CF646D25E11A}"/>
    <dgm:cxn modelId="{8BAFF6A4-C844-3647-AD7A-C7C0E49343BE}" type="presOf" srcId="{3EA72298-3903-7D4D-B625-70C7DDB5224E}" destId="{C42AE637-4C93-C340-A8EE-9EF54C9368F4}" srcOrd="0" destOrd="0" presId="urn:microsoft.com/office/officeart/2005/8/layout/vList2"/>
    <dgm:cxn modelId="{750AE0F0-7438-3241-808A-0659365A3879}" srcId="{3EA72298-3903-7D4D-B625-70C7DDB5224E}" destId="{91B96CA1-1A6D-884D-8419-27D7804E181B}" srcOrd="0" destOrd="0" parTransId="{BE513F98-E2DD-1D4E-80D8-FC1BE996D6EB}" sibTransId="{86DD6450-8965-3E4A-8E77-B1AEDE60B51B}"/>
    <dgm:cxn modelId="{CF079B6B-250E-4598-BF11-9FDD6A80C283}" type="presParOf" srcId="{C42AE637-4C93-C340-A8EE-9EF54C9368F4}" destId="{89E88F1F-82FB-3D41-BDFB-1E239A494CD1}" srcOrd="0" destOrd="0" presId="urn:microsoft.com/office/officeart/2005/8/layout/vList2"/>
    <dgm:cxn modelId="{B7E25748-2174-4192-ABF7-8677EC196CA0}" type="presParOf" srcId="{C42AE637-4C93-C340-A8EE-9EF54C9368F4}" destId="{3C90B046-FAA6-4261-997A-22AE881186F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3BC15-06A4-4426-A365-1D270D20D82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025C9D66-0C29-4774-8642-E3EDBC44F1E5}">
      <dgm:prSet phldrT="[Text]"/>
      <dgm:spPr/>
      <dgm:t>
        <a:bodyPr/>
        <a:lstStyle/>
        <a:p>
          <a:pPr rtl="0"/>
          <a:r>
            <a:rPr lang="en-US" dirty="0">
              <a:latin typeface="Open Sans"/>
              <a:ea typeface="Open Sans"/>
              <a:cs typeface="Open Sans"/>
            </a:rPr>
            <a:t>More likely than not.</a:t>
          </a:r>
        </a:p>
      </dgm:t>
    </dgm:pt>
    <dgm:pt modelId="{13B1CC84-6CA6-4120-A1EC-2ECFDCC94C8C}" type="parTrans" cxnId="{FBBFD4EA-35E9-4703-8997-C93AD4F011CF}">
      <dgm:prSet/>
      <dgm:spPr/>
      <dgm:t>
        <a:bodyPr/>
        <a:lstStyle/>
        <a:p>
          <a:endParaRPr lang="en-US"/>
        </a:p>
      </dgm:t>
    </dgm:pt>
    <dgm:pt modelId="{3063C0D4-6970-4540-913D-5E856C57C991}" type="sibTrans" cxnId="{FBBFD4EA-35E9-4703-8997-C93AD4F011CF}">
      <dgm:prSet/>
      <dgm:spPr/>
      <dgm:t>
        <a:bodyPr/>
        <a:lstStyle/>
        <a:p>
          <a:endParaRPr lang="en-US"/>
        </a:p>
      </dgm:t>
    </dgm:pt>
    <dgm:pt modelId="{1602A6B0-91AC-4169-8170-C27CA3FAC1EA}">
      <dgm:prSet phldrT="[Text]"/>
      <dgm:spPr/>
      <dgm:t>
        <a:bodyPr/>
        <a:lstStyle/>
        <a:p>
          <a:pPr rtl="0"/>
          <a:r>
            <a:rPr lang="en-US" dirty="0">
              <a:latin typeface="Open Sans"/>
              <a:ea typeface="Open Sans"/>
              <a:cs typeface="Open Sans"/>
            </a:rPr>
            <a:t>Does not mean 100% true or accurate.</a:t>
          </a:r>
        </a:p>
      </dgm:t>
    </dgm:pt>
    <dgm:pt modelId="{614C757A-5C42-4088-BFA5-75DC3D975153}" type="parTrans" cxnId="{6C0C39E3-0561-498E-8B09-A206A37A9B93}">
      <dgm:prSet/>
      <dgm:spPr/>
      <dgm:t>
        <a:bodyPr/>
        <a:lstStyle/>
        <a:p>
          <a:endParaRPr lang="en-US"/>
        </a:p>
      </dgm:t>
    </dgm:pt>
    <dgm:pt modelId="{1E9C65DD-C27A-459C-988F-B8E99406E124}" type="sibTrans" cxnId="{6C0C39E3-0561-498E-8B09-A206A37A9B93}">
      <dgm:prSet/>
      <dgm:spPr/>
      <dgm:t>
        <a:bodyPr/>
        <a:lstStyle/>
        <a:p>
          <a:endParaRPr lang="en-US"/>
        </a:p>
      </dgm:t>
    </dgm:pt>
    <dgm:pt modelId="{1E36F0B9-B0BC-4660-A063-56D98AFB852D}">
      <dgm:prSet/>
      <dgm:spPr/>
      <dgm:t>
        <a:bodyPr/>
        <a:lstStyle/>
        <a:p>
          <a:pPr rtl="0"/>
          <a:r>
            <a:rPr lang="en-US" dirty="0">
              <a:latin typeface="Open Sans"/>
              <a:ea typeface="Open Sans"/>
              <a:cs typeface="Open Sans"/>
            </a:rPr>
            <a:t>A finding of responsibility = There was sufficient reliable, credible evidence to support a finding, by a preponderance of the evidence, that the policy was violated.</a:t>
          </a:r>
        </a:p>
      </dgm:t>
    </dgm:pt>
    <dgm:pt modelId="{62977BB9-AFD1-4593-BF62-3154C021217F}" type="parTrans" cxnId="{46D8AC2C-57CC-4A56-990B-389548978508}">
      <dgm:prSet/>
      <dgm:spPr/>
      <dgm:t>
        <a:bodyPr/>
        <a:lstStyle/>
        <a:p>
          <a:endParaRPr lang="en-US"/>
        </a:p>
      </dgm:t>
    </dgm:pt>
    <dgm:pt modelId="{671E2829-44FA-410F-AFCA-89A7F818AD16}" type="sibTrans" cxnId="{46D8AC2C-57CC-4A56-990B-389548978508}">
      <dgm:prSet/>
      <dgm:spPr/>
      <dgm:t>
        <a:bodyPr/>
        <a:lstStyle/>
        <a:p>
          <a:endParaRPr lang="en-US"/>
        </a:p>
      </dgm:t>
    </dgm:pt>
    <dgm:pt modelId="{9EAA0F24-929C-4572-9813-DA4D34DEF84C}">
      <dgm:prSet/>
      <dgm:spPr/>
      <dgm:t>
        <a:bodyPr/>
        <a:lstStyle/>
        <a:p>
          <a:pPr rtl="0"/>
          <a:r>
            <a:rPr lang="en-US" dirty="0">
              <a:latin typeface="Open Sans"/>
              <a:ea typeface="Open Sans"/>
              <a:cs typeface="Open Sans"/>
            </a:rPr>
            <a:t>A finding of not responsible = There was not sufficient reliable, credible evidence to support a finding, by a preponderance of the evidence, that the policy was violated.</a:t>
          </a:r>
        </a:p>
      </dgm:t>
    </dgm:pt>
    <dgm:pt modelId="{A86DEA7E-C2DD-4751-AD25-70C6F9728467}" type="parTrans" cxnId="{53535D55-BFFC-4487-A95C-36921318EA6A}">
      <dgm:prSet/>
      <dgm:spPr/>
      <dgm:t>
        <a:bodyPr/>
        <a:lstStyle/>
        <a:p>
          <a:endParaRPr lang="en-US"/>
        </a:p>
      </dgm:t>
    </dgm:pt>
    <dgm:pt modelId="{81FC7CC5-6E99-45DF-B3D6-D8F6766D3855}" type="sibTrans" cxnId="{53535D55-BFFC-4487-A95C-36921318EA6A}">
      <dgm:prSet/>
      <dgm:spPr/>
      <dgm:t>
        <a:bodyPr/>
        <a:lstStyle/>
        <a:p>
          <a:endParaRPr lang="en-US"/>
        </a:p>
      </dgm:t>
    </dgm:pt>
    <dgm:pt modelId="{6DED36BE-B345-6743-8383-F0D2D1AD8901}" type="pres">
      <dgm:prSet presAssocID="{D5A3BC15-06A4-4426-A365-1D270D20D821}" presName="diagram" presStyleCnt="0">
        <dgm:presLayoutVars>
          <dgm:dir/>
          <dgm:resizeHandles val="exact"/>
        </dgm:presLayoutVars>
      </dgm:prSet>
      <dgm:spPr/>
    </dgm:pt>
    <dgm:pt modelId="{90626243-6AD5-1648-9ACE-324CA65D61AB}" type="pres">
      <dgm:prSet presAssocID="{025C9D66-0C29-4774-8642-E3EDBC44F1E5}" presName="node" presStyleLbl="node1" presStyleIdx="0" presStyleCnt="4">
        <dgm:presLayoutVars>
          <dgm:bulletEnabled val="1"/>
        </dgm:presLayoutVars>
      </dgm:prSet>
      <dgm:spPr/>
    </dgm:pt>
    <dgm:pt modelId="{6C9E04A2-E5DE-7B40-B7DD-199382FD3822}" type="pres">
      <dgm:prSet presAssocID="{3063C0D4-6970-4540-913D-5E856C57C991}" presName="sibTrans" presStyleCnt="0"/>
      <dgm:spPr/>
    </dgm:pt>
    <dgm:pt modelId="{8402FFA3-EFD5-3B46-A2B7-D3326ACB5EDF}" type="pres">
      <dgm:prSet presAssocID="{1602A6B0-91AC-4169-8170-C27CA3FAC1EA}" presName="node" presStyleLbl="node1" presStyleIdx="1" presStyleCnt="4">
        <dgm:presLayoutVars>
          <dgm:bulletEnabled val="1"/>
        </dgm:presLayoutVars>
      </dgm:prSet>
      <dgm:spPr/>
    </dgm:pt>
    <dgm:pt modelId="{9AE3BCEF-52DB-A741-8356-84FCE342F721}" type="pres">
      <dgm:prSet presAssocID="{1E9C65DD-C27A-459C-988F-B8E99406E124}" presName="sibTrans" presStyleCnt="0"/>
      <dgm:spPr/>
    </dgm:pt>
    <dgm:pt modelId="{FEC11111-FC76-B747-AB23-1C69CF0E25D7}" type="pres">
      <dgm:prSet presAssocID="{1E36F0B9-B0BC-4660-A063-56D98AFB852D}" presName="node" presStyleLbl="node1" presStyleIdx="2" presStyleCnt="4">
        <dgm:presLayoutVars>
          <dgm:bulletEnabled val="1"/>
        </dgm:presLayoutVars>
      </dgm:prSet>
      <dgm:spPr/>
    </dgm:pt>
    <dgm:pt modelId="{2504288B-83A7-5549-9367-644CE5E09342}" type="pres">
      <dgm:prSet presAssocID="{671E2829-44FA-410F-AFCA-89A7F818AD16}" presName="sibTrans" presStyleCnt="0"/>
      <dgm:spPr/>
    </dgm:pt>
    <dgm:pt modelId="{51384BF9-0C9F-F340-B8AE-AA2893D50575}" type="pres">
      <dgm:prSet presAssocID="{9EAA0F24-929C-4572-9813-DA4D34DEF84C}" presName="node" presStyleLbl="node1" presStyleIdx="3" presStyleCnt="4">
        <dgm:presLayoutVars>
          <dgm:bulletEnabled val="1"/>
        </dgm:presLayoutVars>
      </dgm:prSet>
      <dgm:spPr/>
    </dgm:pt>
  </dgm:ptLst>
  <dgm:cxnLst>
    <dgm:cxn modelId="{CEA09B10-0C4F-D74F-97E9-FB4A1005823B}" type="presOf" srcId="{D5A3BC15-06A4-4426-A365-1D270D20D821}" destId="{6DED36BE-B345-6743-8383-F0D2D1AD8901}" srcOrd="0" destOrd="0" presId="urn:microsoft.com/office/officeart/2005/8/layout/default"/>
    <dgm:cxn modelId="{46D8AC2C-57CC-4A56-990B-389548978508}" srcId="{D5A3BC15-06A4-4426-A365-1D270D20D821}" destId="{1E36F0B9-B0BC-4660-A063-56D98AFB852D}" srcOrd="2" destOrd="0" parTransId="{62977BB9-AFD1-4593-BF62-3154C021217F}" sibTransId="{671E2829-44FA-410F-AFCA-89A7F818AD16}"/>
    <dgm:cxn modelId="{CF53973A-71B4-0942-9019-AF2B8BE32D3F}" type="presOf" srcId="{025C9D66-0C29-4774-8642-E3EDBC44F1E5}" destId="{90626243-6AD5-1648-9ACE-324CA65D61AB}" srcOrd="0" destOrd="0" presId="urn:microsoft.com/office/officeart/2005/8/layout/default"/>
    <dgm:cxn modelId="{53535D55-BFFC-4487-A95C-36921318EA6A}" srcId="{D5A3BC15-06A4-4426-A365-1D270D20D821}" destId="{9EAA0F24-929C-4572-9813-DA4D34DEF84C}" srcOrd="3" destOrd="0" parTransId="{A86DEA7E-C2DD-4751-AD25-70C6F9728467}" sibTransId="{81FC7CC5-6E99-45DF-B3D6-D8F6766D3855}"/>
    <dgm:cxn modelId="{AD84F673-E772-CE4B-88AC-EA3D52FBD3F4}" type="presOf" srcId="{1E36F0B9-B0BC-4660-A063-56D98AFB852D}" destId="{FEC11111-FC76-B747-AB23-1C69CF0E25D7}" srcOrd="0" destOrd="0" presId="urn:microsoft.com/office/officeart/2005/8/layout/default"/>
    <dgm:cxn modelId="{76906BBF-C811-BD40-81E9-C357BD4807C2}" type="presOf" srcId="{9EAA0F24-929C-4572-9813-DA4D34DEF84C}" destId="{51384BF9-0C9F-F340-B8AE-AA2893D50575}" srcOrd="0" destOrd="0" presId="urn:microsoft.com/office/officeart/2005/8/layout/default"/>
    <dgm:cxn modelId="{2F69A0BF-638E-7A46-A415-5FA7C2809776}" type="presOf" srcId="{1602A6B0-91AC-4169-8170-C27CA3FAC1EA}" destId="{8402FFA3-EFD5-3B46-A2B7-D3326ACB5EDF}" srcOrd="0" destOrd="0" presId="urn:microsoft.com/office/officeart/2005/8/layout/default"/>
    <dgm:cxn modelId="{6C0C39E3-0561-498E-8B09-A206A37A9B93}" srcId="{D5A3BC15-06A4-4426-A365-1D270D20D821}" destId="{1602A6B0-91AC-4169-8170-C27CA3FAC1EA}" srcOrd="1" destOrd="0" parTransId="{614C757A-5C42-4088-BFA5-75DC3D975153}" sibTransId="{1E9C65DD-C27A-459C-988F-B8E99406E124}"/>
    <dgm:cxn modelId="{FBBFD4EA-35E9-4703-8997-C93AD4F011CF}" srcId="{D5A3BC15-06A4-4426-A365-1D270D20D821}" destId="{025C9D66-0C29-4774-8642-E3EDBC44F1E5}" srcOrd="0" destOrd="0" parTransId="{13B1CC84-6CA6-4120-A1EC-2ECFDCC94C8C}" sibTransId="{3063C0D4-6970-4540-913D-5E856C57C991}"/>
    <dgm:cxn modelId="{F856D1D9-3619-6B4C-97B2-E0D9A577E11D}" type="presParOf" srcId="{6DED36BE-B345-6743-8383-F0D2D1AD8901}" destId="{90626243-6AD5-1648-9ACE-324CA65D61AB}" srcOrd="0" destOrd="0" presId="urn:microsoft.com/office/officeart/2005/8/layout/default"/>
    <dgm:cxn modelId="{65888C11-5DB2-5E40-9231-E4C1520E67C6}" type="presParOf" srcId="{6DED36BE-B345-6743-8383-F0D2D1AD8901}" destId="{6C9E04A2-E5DE-7B40-B7DD-199382FD3822}" srcOrd="1" destOrd="0" presId="urn:microsoft.com/office/officeart/2005/8/layout/default"/>
    <dgm:cxn modelId="{3A269F34-650B-6B46-88D2-83998B847B12}" type="presParOf" srcId="{6DED36BE-B345-6743-8383-F0D2D1AD8901}" destId="{8402FFA3-EFD5-3B46-A2B7-D3326ACB5EDF}" srcOrd="2" destOrd="0" presId="urn:microsoft.com/office/officeart/2005/8/layout/default"/>
    <dgm:cxn modelId="{52EC5856-7E6E-4B4E-BA6C-92DE0D3EBE74}" type="presParOf" srcId="{6DED36BE-B345-6743-8383-F0D2D1AD8901}" destId="{9AE3BCEF-52DB-A741-8356-84FCE342F721}" srcOrd="3" destOrd="0" presId="urn:microsoft.com/office/officeart/2005/8/layout/default"/>
    <dgm:cxn modelId="{4D03CAEE-5E27-7345-8E1C-44959B3E9DD1}" type="presParOf" srcId="{6DED36BE-B345-6743-8383-F0D2D1AD8901}" destId="{FEC11111-FC76-B747-AB23-1C69CF0E25D7}" srcOrd="4" destOrd="0" presId="urn:microsoft.com/office/officeart/2005/8/layout/default"/>
    <dgm:cxn modelId="{D2B463FD-CE81-9C4F-8B01-4944D420F851}" type="presParOf" srcId="{6DED36BE-B345-6743-8383-F0D2D1AD8901}" destId="{2504288B-83A7-5549-9367-644CE5E09342}" srcOrd="5" destOrd="0" presId="urn:microsoft.com/office/officeart/2005/8/layout/default"/>
    <dgm:cxn modelId="{AE665D8B-E554-AF42-896B-A20CCA7ADCD3}" type="presParOf" srcId="{6DED36BE-B345-6743-8383-F0D2D1AD8901}" destId="{51384BF9-0C9F-F340-B8AE-AA2893D5057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1E55A-4D7E-A44B-B2B5-80D1558F4877}">
      <dsp:nvSpPr>
        <dsp:cNvPr id="0" name=""/>
        <dsp:cNvSpPr/>
      </dsp:nvSpPr>
      <dsp:spPr>
        <a:xfrm>
          <a:off x="436984" y="1336"/>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Testimony</a:t>
          </a:r>
        </a:p>
      </dsp:txBody>
      <dsp:txXfrm>
        <a:off x="436984" y="1336"/>
        <a:ext cx="1630867" cy="978520"/>
      </dsp:txXfrm>
    </dsp:sp>
    <dsp:sp modelId="{E57A3E42-9493-DE4E-B128-2D38C7DC498B}">
      <dsp:nvSpPr>
        <dsp:cNvPr id="0" name=""/>
        <dsp:cNvSpPr/>
      </dsp:nvSpPr>
      <dsp:spPr>
        <a:xfrm>
          <a:off x="2230938" y="1336"/>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Text Messages</a:t>
          </a:r>
        </a:p>
      </dsp:txBody>
      <dsp:txXfrm>
        <a:off x="2230938" y="1336"/>
        <a:ext cx="1630867" cy="978520"/>
      </dsp:txXfrm>
    </dsp:sp>
    <dsp:sp modelId="{6238BEC5-84F7-BD4E-857D-871B43FBB4C8}">
      <dsp:nvSpPr>
        <dsp:cNvPr id="0" name=""/>
        <dsp:cNvSpPr/>
      </dsp:nvSpPr>
      <dsp:spPr>
        <a:xfrm>
          <a:off x="4029264" y="0"/>
          <a:ext cx="1630867" cy="978520"/>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ea typeface="Open Sans" panose="020B0606030504020204" pitchFamily="34" charset="0"/>
              <a:cs typeface="Open Sans" panose="020B0606030504020204" pitchFamily="34" charset="0"/>
            </a:rPr>
            <a:t>Social Media Posts and messages</a:t>
          </a:r>
        </a:p>
      </dsp:txBody>
      <dsp:txXfrm>
        <a:off x="4029264" y="0"/>
        <a:ext cx="1630867" cy="978520"/>
      </dsp:txXfrm>
    </dsp:sp>
    <dsp:sp modelId="{958C3E42-C564-3440-A96E-CF32C84FBD21}">
      <dsp:nvSpPr>
        <dsp:cNvPr id="0" name=""/>
        <dsp:cNvSpPr/>
      </dsp:nvSpPr>
      <dsp:spPr>
        <a:xfrm>
          <a:off x="5818848" y="1336"/>
          <a:ext cx="1630867" cy="978520"/>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Emails</a:t>
          </a:r>
        </a:p>
      </dsp:txBody>
      <dsp:txXfrm>
        <a:off x="5818848" y="1336"/>
        <a:ext cx="1630867" cy="978520"/>
      </dsp:txXfrm>
    </dsp:sp>
    <dsp:sp modelId="{ADA2EA20-F610-FB43-8894-35EB2DDE6C79}">
      <dsp:nvSpPr>
        <dsp:cNvPr id="0" name=""/>
        <dsp:cNvSpPr/>
      </dsp:nvSpPr>
      <dsp:spPr>
        <a:xfrm>
          <a:off x="436984" y="1142943"/>
          <a:ext cx="1630867" cy="978520"/>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aramond" panose="02020404030301010803" pitchFamily="18" charset="0"/>
              <a:ea typeface="Open Sans" panose="020B0606030504020204" pitchFamily="34" charset="0"/>
              <a:cs typeface="Open Sans" panose="020B0606030504020204" pitchFamily="34" charset="0"/>
            </a:rPr>
            <a:t>Surveillance</a:t>
          </a:r>
        </a:p>
      </dsp:txBody>
      <dsp:txXfrm>
        <a:off x="436984" y="1142943"/>
        <a:ext cx="1630867" cy="978520"/>
      </dsp:txXfrm>
    </dsp:sp>
    <dsp:sp modelId="{E397A161-D607-0445-909E-81C14BA8CEDD}">
      <dsp:nvSpPr>
        <dsp:cNvPr id="0" name=""/>
        <dsp:cNvSpPr/>
      </dsp:nvSpPr>
      <dsp:spPr>
        <a:xfrm>
          <a:off x="2230938" y="1142943"/>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Videos</a:t>
          </a:r>
        </a:p>
      </dsp:txBody>
      <dsp:txXfrm>
        <a:off x="2230938" y="1142943"/>
        <a:ext cx="1630867" cy="978520"/>
      </dsp:txXfrm>
    </dsp:sp>
    <dsp:sp modelId="{380DB381-9EA4-A243-9AFF-BFB9DC6EA40B}">
      <dsp:nvSpPr>
        <dsp:cNvPr id="0" name=""/>
        <dsp:cNvSpPr/>
      </dsp:nvSpPr>
      <dsp:spPr>
        <a:xfrm>
          <a:off x="4024893" y="1142943"/>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Photographs</a:t>
          </a:r>
        </a:p>
      </dsp:txBody>
      <dsp:txXfrm>
        <a:off x="4024893" y="1142943"/>
        <a:ext cx="1630867" cy="978520"/>
      </dsp:txXfrm>
    </dsp:sp>
    <dsp:sp modelId="{6E13DA7D-F665-274B-AB81-8FC259578977}">
      <dsp:nvSpPr>
        <dsp:cNvPr id="0" name=""/>
        <dsp:cNvSpPr/>
      </dsp:nvSpPr>
      <dsp:spPr>
        <a:xfrm>
          <a:off x="5818848" y="1142943"/>
          <a:ext cx="1630867" cy="978520"/>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ea typeface="Open Sans" panose="020B0606030504020204" pitchFamily="34" charset="0"/>
              <a:cs typeface="Open Sans" panose="020B0606030504020204" pitchFamily="34" charset="0"/>
            </a:rPr>
            <a:t>Police Body Camera Footage</a:t>
          </a:r>
        </a:p>
      </dsp:txBody>
      <dsp:txXfrm>
        <a:off x="5818848" y="1142943"/>
        <a:ext cx="1630867" cy="978520"/>
      </dsp:txXfrm>
    </dsp:sp>
    <dsp:sp modelId="{C1D05086-DE28-9D49-9FC5-B77DA5E8D185}">
      <dsp:nvSpPr>
        <dsp:cNvPr id="0" name=""/>
        <dsp:cNvSpPr/>
      </dsp:nvSpPr>
      <dsp:spPr>
        <a:xfrm>
          <a:off x="436984" y="2284551"/>
          <a:ext cx="1630867" cy="978520"/>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Swipe Records</a:t>
          </a:r>
        </a:p>
      </dsp:txBody>
      <dsp:txXfrm>
        <a:off x="436984" y="2284551"/>
        <a:ext cx="1630867" cy="978520"/>
      </dsp:txXfrm>
    </dsp:sp>
    <dsp:sp modelId="{580F055D-EEFE-DF44-9EA4-E4DDEE77F54E}">
      <dsp:nvSpPr>
        <dsp:cNvPr id="0" name=""/>
        <dsp:cNvSpPr/>
      </dsp:nvSpPr>
      <dsp:spPr>
        <a:xfrm>
          <a:off x="2230938" y="2284551"/>
          <a:ext cx="1630867" cy="978520"/>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Medical Records</a:t>
          </a:r>
        </a:p>
      </dsp:txBody>
      <dsp:txXfrm>
        <a:off x="2230938" y="2284551"/>
        <a:ext cx="1630867" cy="978520"/>
      </dsp:txXfrm>
    </dsp:sp>
    <dsp:sp modelId="{B6AA4C02-0043-9B49-90A3-2A9B6784DBA9}">
      <dsp:nvSpPr>
        <dsp:cNvPr id="0" name=""/>
        <dsp:cNvSpPr/>
      </dsp:nvSpPr>
      <dsp:spPr>
        <a:xfrm>
          <a:off x="4024893" y="2284551"/>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Phone Records</a:t>
          </a:r>
        </a:p>
      </dsp:txBody>
      <dsp:txXfrm>
        <a:off x="4024893" y="2284551"/>
        <a:ext cx="1630867" cy="978520"/>
      </dsp:txXfrm>
    </dsp:sp>
    <dsp:sp modelId="{E91B06D5-28C7-5F4C-B638-299AC84BA70C}">
      <dsp:nvSpPr>
        <dsp:cNvPr id="0" name=""/>
        <dsp:cNvSpPr/>
      </dsp:nvSpPr>
      <dsp:spPr>
        <a:xfrm>
          <a:off x="5818848" y="2284551"/>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Audio Recordings</a:t>
          </a:r>
        </a:p>
      </dsp:txBody>
      <dsp:txXfrm>
        <a:off x="5818848" y="2284551"/>
        <a:ext cx="1630867" cy="978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88F1F-82FB-3D41-BDFB-1E239A494CD1}">
      <dsp:nvSpPr>
        <dsp:cNvPr id="0" name=""/>
        <dsp:cNvSpPr/>
      </dsp:nvSpPr>
      <dsp:spPr>
        <a:xfrm>
          <a:off x="0" y="0"/>
          <a:ext cx="3419569" cy="8236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dirty="0">
              <a:latin typeface="Garamond" panose="02020404030301010803" pitchFamily="18" charset="0"/>
              <a:ea typeface="Open Sans Semibold"/>
              <a:cs typeface="Open Sans Semibold"/>
            </a:rPr>
            <a:t>A relevant question seeks to elicit relevant information:</a:t>
          </a:r>
          <a:endParaRPr lang="en-US" sz="2200" b="0" i="0" kern="1200" dirty="0">
            <a:latin typeface="Garamond" panose="02020404030301010803" pitchFamily="18" charset="0"/>
          </a:endParaRPr>
        </a:p>
      </dsp:txBody>
      <dsp:txXfrm>
        <a:off x="40209" y="40209"/>
        <a:ext cx="3339151" cy="743262"/>
      </dsp:txXfrm>
    </dsp:sp>
    <dsp:sp modelId="{3C90B046-FAA6-4261-997A-22AE881186F0}">
      <dsp:nvSpPr>
        <dsp:cNvPr id="0" name=""/>
        <dsp:cNvSpPr/>
      </dsp:nvSpPr>
      <dsp:spPr>
        <a:xfrm>
          <a:off x="0" y="1009264"/>
          <a:ext cx="3419569" cy="2003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7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That demonstrates a logical connection between the facts at issue</a:t>
          </a:r>
        </a:p>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That will make a fact more or less probable, </a:t>
          </a:r>
        </a:p>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About a fact that is of consequence in determining the action</a:t>
          </a:r>
        </a:p>
      </dsp:txBody>
      <dsp:txXfrm>
        <a:off x="0" y="1009264"/>
        <a:ext cx="3419569" cy="2003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26243-6AD5-1648-9ACE-324CA65D61AB}">
      <dsp:nvSpPr>
        <dsp:cNvPr id="0" name=""/>
        <dsp:cNvSpPr/>
      </dsp:nvSpPr>
      <dsp:spPr>
        <a:xfrm>
          <a:off x="527" y="597416"/>
          <a:ext cx="2056263" cy="1233758"/>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More likely than not.</a:t>
          </a:r>
        </a:p>
      </dsp:txBody>
      <dsp:txXfrm>
        <a:off x="527" y="597416"/>
        <a:ext cx="2056263" cy="1233758"/>
      </dsp:txXfrm>
    </dsp:sp>
    <dsp:sp modelId="{8402FFA3-EFD5-3B46-A2B7-D3326ACB5EDF}">
      <dsp:nvSpPr>
        <dsp:cNvPr id="0" name=""/>
        <dsp:cNvSpPr/>
      </dsp:nvSpPr>
      <dsp:spPr>
        <a:xfrm>
          <a:off x="2262417" y="597416"/>
          <a:ext cx="2056263" cy="1233758"/>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Does not mean 100% true or accurate.</a:t>
          </a:r>
        </a:p>
      </dsp:txBody>
      <dsp:txXfrm>
        <a:off x="2262417" y="597416"/>
        <a:ext cx="2056263" cy="1233758"/>
      </dsp:txXfrm>
    </dsp:sp>
    <dsp:sp modelId="{FEC11111-FC76-B747-AB23-1C69CF0E25D7}">
      <dsp:nvSpPr>
        <dsp:cNvPr id="0" name=""/>
        <dsp:cNvSpPr/>
      </dsp:nvSpPr>
      <dsp:spPr>
        <a:xfrm>
          <a:off x="527" y="2036800"/>
          <a:ext cx="2056263" cy="1233758"/>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A finding of responsibility = There was sufficient reliable, credible evidence to support a finding, by a preponderance of the evidence, that the policy was violated.</a:t>
          </a:r>
        </a:p>
      </dsp:txBody>
      <dsp:txXfrm>
        <a:off x="527" y="2036800"/>
        <a:ext cx="2056263" cy="1233758"/>
      </dsp:txXfrm>
    </dsp:sp>
    <dsp:sp modelId="{51384BF9-0C9F-F340-B8AE-AA2893D50575}">
      <dsp:nvSpPr>
        <dsp:cNvPr id="0" name=""/>
        <dsp:cNvSpPr/>
      </dsp:nvSpPr>
      <dsp:spPr>
        <a:xfrm>
          <a:off x="2262417" y="2036800"/>
          <a:ext cx="2056263" cy="1233758"/>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A finding of not responsible = There was not sufficient reliable, credible evidence to support a finding, by a preponderance of the evidence, that the policy was violated.</a:t>
          </a:r>
        </a:p>
      </dsp:txBody>
      <dsp:txXfrm>
        <a:off x="2262417" y="2036800"/>
        <a:ext cx="2056263" cy="12337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01406-B705-624E-8440-0F4455208B60}" type="datetimeFigureOut">
              <a:rPr lang="en-US" smtClean="0"/>
              <a:t>12/8/23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6B213-3203-064D-BF41-96B61DBEFBF1}" type="slidenum">
              <a:rPr lang="en-US" smtClean="0"/>
              <a:t>‹#›</a:t>
            </a:fld>
            <a:endParaRPr lang="en-US" dirty="0"/>
          </a:p>
        </p:txBody>
      </p:sp>
    </p:spTree>
    <p:extLst>
      <p:ext uri="{BB962C8B-B14F-4D97-AF65-F5344CB8AC3E}">
        <p14:creationId xmlns:p14="http://schemas.microsoft.com/office/powerpoint/2010/main" val="369193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should insert own bio, and give warnings that some material covered in this presentation could be upsetting…so feel free to leave if you need to.</a:t>
            </a:r>
            <a:endParaRPr dirty="0"/>
          </a:p>
        </p:txBody>
      </p:sp>
      <p:sp>
        <p:nvSpPr>
          <p:cNvPr id="65" name="Google Shape;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3266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0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Sports Illustrated cover from early 1970s…T9 then compared to T9 now</a:t>
            </a:r>
            <a:endParaRPr dirty="0"/>
          </a:p>
        </p:txBody>
      </p:sp>
    </p:spTree>
    <p:extLst>
      <p:ext uri="{BB962C8B-B14F-4D97-AF65-F5344CB8AC3E}">
        <p14:creationId xmlns:p14="http://schemas.microsoft.com/office/powerpoint/2010/main" val="8699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MARJY, NEW RULE REQUIRES BEHAVIOR TO BE MUCH, MUCH WORSE to trigger a University response…AND IS FAR HARDER TO PROVE.  </a:t>
            </a:r>
          </a:p>
          <a:p>
            <a:endParaRPr lang="en-US" sz="1200" b="1" dirty="0"/>
          </a:p>
          <a:p>
            <a:r>
              <a:rPr lang="en-US" sz="1200" b="1" dirty="0"/>
              <a:t>Narrows scope of universities’ responsibility to respond to cases of sexual harassment.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3BC51-0CB5-DF4E-A49D-0EB765305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92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11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808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 it may sound a bit more vague than “Sexual Violence Response” ……what exactly does that mean? The term “gender-based misconduct” is an umbrella term, and in the next slide we’re going to review the  various definitions so that you have a sense of the type of behaviors we’re investigating in our office. </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The Policy applies to all student affiliates of Columbia University, whether they are studying here on the Morningside Heights Campus, or they’re studying abroad in China. As long as you’re an affiliated student of this University, you are covered under this Policy.</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can occur among individuals regardless of their relationship status/duration, their gender identity, or their particular racial or other protected identifying class.</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49" name="Google Shape;1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914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71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You may want to stress the difference in sexual intercourse definition from what they may know or understand – Columbia’s Policy definition is more expansive and broad than other legal definitions you may be familiar with. </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77" name="Google Shape;17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2492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Consent is the backbone of our policy. This is our policy definition of consent, consistent with NYS law.</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Columbia implemented an affirmative consent requirement before this recent legislation, it has simply now been codified for all institutions of higher education that receive state funds and directly incorporated (word-for-word) into our Policy.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Marjy will talk about this more in next presentation</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84" name="Google Shape;1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5222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78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Ask for definition from group:  difference</a:t>
            </a:r>
            <a:r>
              <a:rPr lang="en-US" baseline="0" dirty="0">
                <a:solidFill>
                  <a:srgbClr val="000000"/>
                </a:solidFill>
                <a:ea typeface="ＭＳ Ｐゴシック" pitchFamily="-111" charset="-128"/>
              </a:rPr>
              <a:t> between intoxication, incapacitation, and black out.  It is a spectrum.</a:t>
            </a:r>
          </a:p>
          <a:p>
            <a:pPr marL="359971" indent="-359971" fontAlgn="base">
              <a:spcBef>
                <a:spcPct val="0"/>
              </a:spcBef>
              <a:spcAft>
                <a:spcPts val="3150"/>
              </a:spcAft>
              <a:buFont typeface="Wingdings" panose="05000000000000000000" pitchFamily="2" charset="2"/>
              <a:buChar char="§"/>
              <a:defRPr/>
            </a:pPr>
            <a:endParaRPr lang="en-US" baseline="0" dirty="0">
              <a:solidFill>
                <a:srgbClr val="000000"/>
              </a:solidFill>
              <a:ea typeface="ＭＳ Ｐゴシック" pitchFamily="-111" charset="-128"/>
            </a:endParaRP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“Out cold” on the one end and “totally fine” on the other</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Where is the line between the two?</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on verge of losing consciousness?</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enough drinks to be a little “high”?</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When does impaired judgment become incapacitation?</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Is it when you are “legally” intoxicated, i.e., over .08 BAC?</a:t>
            </a:r>
          </a:p>
          <a:p>
            <a:pPr marL="359971" indent="-359971" fontAlgn="base">
              <a:spcBef>
                <a:spcPct val="0"/>
              </a:spcBef>
              <a:spcAft>
                <a:spcPts val="3150"/>
              </a:spcAft>
              <a:buFont typeface="Wingdings" panose="05000000000000000000" pitchFamily="2" charset="2"/>
              <a:buChar char="§"/>
              <a:defRPr/>
            </a:pPr>
            <a:r>
              <a:rPr lang="en-US" b="1" u="sng" dirty="0">
                <a:solidFill>
                  <a:srgbClr val="000000"/>
                </a:solidFill>
                <a:ea typeface="ＭＳ Ｐゴシック" pitchFamily="-111" charset="-128"/>
              </a:rPr>
              <a:t>Intoxication is not the same thing as incapacitation</a:t>
            </a:r>
          </a:p>
          <a:p>
            <a:endParaRPr lang="en-US" dirty="0"/>
          </a:p>
        </p:txBody>
      </p:sp>
      <p:sp>
        <p:nvSpPr>
          <p:cNvPr id="4" name="Slide Number Placeholder 3"/>
          <p:cNvSpPr>
            <a:spLocks noGrp="1"/>
          </p:cNvSpPr>
          <p:nvPr>
            <p:ph type="sldNum" sz="quarter" idx="10"/>
          </p:nvPr>
        </p:nvSpPr>
        <p:spPr/>
        <p:txBody>
          <a:bodyPr/>
          <a:lstStyle/>
          <a:p>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fld id="{984FE45B-A17D-4940-8ECF-D28740E96AF6}"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4172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B8737-516E-48A7-A69A-39B7DD82C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5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577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0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55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spend time here, next few slides get into each of these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059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23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Investigation Time line- look at pre assault behavior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30735-1D2B-4DB9-AC6B-A8E5DDDBDD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491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7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00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804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635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110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126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829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592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your report, don’t even look at the portion of the record that includes irrelevant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81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154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9d34d5ca0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89d34d5ca0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Step one often involves assessing the parties’ and witnesses’relative credibility</a:t>
            </a:r>
            <a:endParaRPr dirty="0"/>
          </a:p>
        </p:txBody>
      </p:sp>
      <p:sp>
        <p:nvSpPr>
          <p:cNvPr id="212" name="Google Shape;212;g89d34d5ca0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6168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9d34d5ca0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89d34d5ca0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Rebecca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9" name="Google Shape;239;g89d34d5ca0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1360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56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546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https://forms.gle/ugAHrbQLokJMWzRz9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CD78EA-54C8-5C44-9170-90D969E95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58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78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2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27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02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9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5093" y="802300"/>
            <a:ext cx="7491353"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3195093" y="3531206"/>
            <a:ext cx="7491353"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1D8292-7A5A-44EB-ADEC-AA767D00200F}" type="datetimeFigureOut">
              <a:rPr lang="en-US" smtClean="0"/>
              <a:t>12/8/23</a:t>
            </a:fld>
            <a:endParaRPr lang="en-US" dirty="0"/>
          </a:p>
        </p:txBody>
      </p:sp>
      <p:sp>
        <p:nvSpPr>
          <p:cNvPr id="5" name="Footer Placeholder 4"/>
          <p:cNvSpPr>
            <a:spLocks noGrp="1"/>
          </p:cNvSpPr>
          <p:nvPr>
            <p:ph type="ftr" sz="quarter" idx="11"/>
          </p:nvPr>
        </p:nvSpPr>
        <p:spPr>
          <a:xfrm>
            <a:off x="3195092" y="329309"/>
            <a:ext cx="4115056" cy="309201"/>
          </a:xfrm>
        </p:spPr>
        <p:txBody>
          <a:bodyPr/>
          <a:lstStyle/>
          <a:p>
            <a:endParaRPr lang="en-US" dirty="0"/>
          </a:p>
        </p:txBody>
      </p:sp>
      <p:sp>
        <p:nvSpPr>
          <p:cNvPr id="6" name="Slide Number Placeholder 5"/>
          <p:cNvSpPr>
            <a:spLocks noGrp="1"/>
          </p:cNvSpPr>
          <p:nvPr>
            <p:ph type="sldNum" sz="quarter" idx="12"/>
          </p:nvPr>
        </p:nvSpPr>
        <p:spPr>
          <a:xfrm>
            <a:off x="1912938" y="798973"/>
            <a:ext cx="1069340" cy="503578"/>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3195093" y="3528542"/>
            <a:ext cx="749135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242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32001" y="965437"/>
            <a:ext cx="8761791" cy="1049235"/>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E1D73B-AC12-4256-9E12-E45AB393862B}" type="datetimeFigureOut">
              <a:rPr lang="en-US" smtClean="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52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038" y="798975"/>
            <a:ext cx="147070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24655" y="798975"/>
            <a:ext cx="7068127"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1E8A7-06A9-4796-98A4-479CF7079753}" type="datetimeFigureOut">
              <a:rPr lang="en-US" smtClean="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5" name="Straight Connector 14"/>
          <p:cNvCxnSpPr/>
          <p:nvPr/>
        </p:nvCxnSpPr>
        <p:spPr>
          <a:xfrm>
            <a:off x="9224037"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9557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8"/>
        <p:cNvGrpSpPr/>
        <p:nvPr/>
      </p:nvGrpSpPr>
      <p:grpSpPr>
        <a:xfrm>
          <a:off x="0" y="0"/>
          <a:ext cx="0" cy="0"/>
          <a:chOff x="0" y="0"/>
          <a:chExt cx="0" cy="0"/>
        </a:xfrm>
      </p:grpSpPr>
      <p:sp>
        <p:nvSpPr>
          <p:cNvPr id="159" name="Google Shape;159;g88b5bcdef3_3_7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g88b5bcdef3_3_7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1" name="Google Shape;161;g88b5bcdef3_3_7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2" name="Google Shape;162;g88b5bcdef3_3_7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87014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3"/>
            <a:ext cx="121920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324603"/>
            <a:ext cx="2987040" cy="425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4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19"/>
        <p:cNvGrpSpPr/>
        <p:nvPr/>
      </p:nvGrpSpPr>
      <p:grpSpPr>
        <a:xfrm>
          <a:off x="0" y="0"/>
          <a:ext cx="0" cy="0"/>
          <a:chOff x="0" y="0"/>
          <a:chExt cx="0" cy="0"/>
        </a:xfrm>
      </p:grpSpPr>
      <p:sp>
        <p:nvSpPr>
          <p:cNvPr id="20" name="Google Shape;20;p36"/>
          <p:cNvSpPr txBox="1">
            <a:spLocks noGrp="1"/>
          </p:cNvSpPr>
          <p:nvPr>
            <p:ph type="body" idx="1"/>
          </p:nvPr>
        </p:nvSpPr>
        <p:spPr>
          <a:xfrm>
            <a:off x="0" y="1"/>
            <a:ext cx="12192000" cy="612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13617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ADEACD-722F-4835-8C36-350D1156C46F}" type="datetimeFigureOut">
              <a:rPr lang="en-US" smtClean="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4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924656" y="3806197"/>
            <a:ext cx="7489336"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829D4D-0BFC-4907-B876-8D0F29D25B8B}" type="datetimeFigureOut">
              <a:rPr lang="en-US" smtClean="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382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4655" y="804891"/>
            <a:ext cx="8761791"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24654" y="2013936"/>
            <a:ext cx="4167828"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8909" y="2013937"/>
            <a:ext cx="4167536"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4F713-3024-4B60-8C85-AB19FBDEA5C9}" type="datetimeFigureOut">
              <a:rPr lang="en-US" smtClean="0"/>
              <a:t>12/8/23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053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4655" y="2019551"/>
            <a:ext cx="4167688"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24655" y="2824271"/>
            <a:ext cx="4167688"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8909" y="2023005"/>
            <a:ext cx="4167536"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8909" y="2821491"/>
            <a:ext cx="416753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370D8C-FEE3-44E4-9FC3-58ECB605B60D}" type="datetimeFigureOut">
              <a:rPr lang="en-US" smtClean="0"/>
              <a:t>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527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7AFF06-CDBB-4575-A3CF-D3C40F356B44}" type="datetimeFigureOut">
              <a:rPr lang="en-US" smtClean="0"/>
              <a:t>12/8/23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902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23BA-8BFA-4D1F-A6AD-B650E27402E6}" type="datetimeFigureOut">
              <a:rPr lang="en-US" smtClean="0"/>
              <a:t>12/8/23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797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8723" y="798973"/>
            <a:ext cx="3234600" cy="2247117"/>
          </a:xfrm>
        </p:spPr>
        <p:txBody>
          <a:bodyPr anchor="b">
            <a:normAutofit/>
          </a:bodyPr>
          <a:lstStyle>
            <a:lvl1pPr algn="l">
              <a:defRPr sz="24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a:xfrm>
            <a:off x="5582208" y="798974"/>
            <a:ext cx="5104237" cy="4658826"/>
          </a:xfrm>
        </p:spPr>
        <p:txBody>
          <a:bodyPr anchor="ct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18723" y="3205493"/>
            <a:ext cx="3236492" cy="2248181"/>
          </a:xfrm>
        </p:spPr>
        <p:txBody>
          <a:bodyPr>
            <a:normAutofit/>
          </a:bodyPr>
          <a:lstStyle>
            <a:lvl1pPr marL="0" indent="0" algn="l">
              <a:buNone/>
              <a:defRPr sz="1600">
                <a:latin typeface="Garamond" panose="02020404030301010803"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F43E8C-8E71-4ACB-A6F3-3C86F80AFB02}" type="datetimeFigureOut">
              <a:rPr lang="en-US" smtClean="0"/>
              <a:t>12/8/23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7" name="Straight Connector 16"/>
          <p:cNvCxnSpPr/>
          <p:nvPr/>
        </p:nvCxnSpPr>
        <p:spPr>
          <a:xfrm>
            <a:off x="1922331" y="3205491"/>
            <a:ext cx="32310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051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6662002" y="482172"/>
            <a:ext cx="4681849"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925531" y="1129513"/>
            <a:ext cx="4326580" cy="1830584"/>
          </a:xfrm>
        </p:spPr>
        <p:txBody>
          <a:bodyPr anchor="b">
            <a:normAutofit/>
          </a:bodyPr>
          <a:lstStyle>
            <a:lvl1pPr>
              <a:defRPr sz="3200">
                <a:latin typeface="Garamond" panose="02020404030301010803"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7520171" y="1122544"/>
            <a:ext cx="2979997" cy="3866327"/>
          </a:xfrm>
          <a:solidFill>
            <a:schemeClr val="bg1">
              <a:lumMod val="85000"/>
            </a:schemeClr>
          </a:solidFill>
          <a:ln w="9525" cap="sq">
            <a:noFill/>
            <a:miter lim="800000"/>
          </a:ln>
          <a:effectLst/>
        </p:spPr>
        <p:txBody>
          <a:bodyPr anchor="t"/>
          <a:lstStyle>
            <a:lvl1pPr marL="0" indent="0" algn="ctr">
              <a:buNone/>
              <a:defRPr sz="2400">
                <a:latin typeface="Garamond" panose="02020404030301010803"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924656" y="3145992"/>
            <a:ext cx="4320381" cy="2003742"/>
          </a:xfrm>
        </p:spPr>
        <p:txBody>
          <a:bodyPr>
            <a:normAutofit/>
          </a:bodyPr>
          <a:lstStyle>
            <a:lvl1pPr marL="0" indent="0" algn="l">
              <a:buNone/>
              <a:defRPr sz="1800">
                <a:latin typeface="Garamond" panose="02020404030301010803"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a:xfrm>
            <a:off x="1915552" y="5469858"/>
            <a:ext cx="4336560" cy="320123"/>
          </a:xfrm>
        </p:spPr>
        <p:txBody>
          <a:bodyPr/>
          <a:lstStyle>
            <a:lvl1pPr algn="l">
              <a:defRPr/>
            </a:lvl1pPr>
          </a:lstStyle>
          <a:p>
            <a:fld id="{F5ABCC35-AE37-4B74-AFDC-2B5B2D807A04}" type="datetimeFigureOut">
              <a:rPr lang="en-US" smtClean="0"/>
              <a:t>12/8/23</a:t>
            </a:fld>
            <a:endParaRPr lang="en-US" dirty="0"/>
          </a:p>
        </p:txBody>
      </p:sp>
      <p:sp>
        <p:nvSpPr>
          <p:cNvPr id="6" name="Footer Placeholder 5"/>
          <p:cNvSpPr>
            <a:spLocks noGrp="1"/>
          </p:cNvSpPr>
          <p:nvPr>
            <p:ph type="ftr" sz="quarter" idx="11"/>
          </p:nvPr>
        </p:nvSpPr>
        <p:spPr>
          <a:xfrm>
            <a:off x="1916707" y="318642"/>
            <a:ext cx="43354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31" name="Straight Connector 30"/>
          <p:cNvCxnSpPr/>
          <p:nvPr/>
        </p:nvCxnSpPr>
        <p:spPr>
          <a:xfrm>
            <a:off x="1921708" y="3143605"/>
            <a:ext cx="43226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077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12192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4"/>
            <a:ext cx="12192001" cy="774727"/>
          </a:xfrm>
          <a:prstGeom prst="rect">
            <a:avLst/>
          </a:prstGeom>
        </p:spPr>
      </p:pic>
      <p:cxnSp>
        <p:nvCxnSpPr>
          <p:cNvPr id="13" name="Straight Connector 12"/>
          <p:cNvCxnSpPr/>
          <p:nvPr/>
        </p:nvCxnSpPr>
        <p:spPr>
          <a:xfrm>
            <a:off x="0" y="6101127"/>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924655" y="804521"/>
            <a:ext cx="8761791"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24655" y="2015734"/>
            <a:ext cx="8761791"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28723" y="330370"/>
            <a:ext cx="315772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9D66BB5-FA43-4133-A57F-33DEFA0D4249}" type="datetimeFigureOut">
              <a:rPr lang="en-US" smtClean="0"/>
              <a:t>12/8/23</a:t>
            </a:fld>
            <a:endParaRPr lang="en-US" dirty="0"/>
          </a:p>
        </p:txBody>
      </p:sp>
      <p:sp>
        <p:nvSpPr>
          <p:cNvPr id="5" name="Footer Placeholder 4"/>
          <p:cNvSpPr>
            <a:spLocks noGrp="1"/>
          </p:cNvSpPr>
          <p:nvPr>
            <p:ph type="ftr" sz="quarter" idx="3"/>
          </p:nvPr>
        </p:nvSpPr>
        <p:spPr>
          <a:xfrm>
            <a:off x="1924655" y="329309"/>
            <a:ext cx="5378672"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0300" y="798973"/>
            <a:ext cx="1060995"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sp>
        <p:nvSpPr>
          <p:cNvPr id="11" name="Rectangle 4">
            <a:extLst>
              <a:ext uri="{FF2B5EF4-FFF2-40B4-BE49-F238E27FC236}">
                <a16:creationId xmlns:a16="http://schemas.microsoft.com/office/drawing/2014/main" id="{4F703A4C-2FB4-5E47-88AC-DB2416FD4551}"/>
              </a:ext>
            </a:extLst>
          </p:cNvPr>
          <p:cNvSpPr>
            <a:spLocks noChangeArrowheads="1"/>
          </p:cNvSpPr>
          <p:nvPr userDrawn="1"/>
        </p:nvSpPr>
        <p:spPr bwMode="auto">
          <a:xfrm>
            <a:off x="0" y="1"/>
            <a:ext cx="12192000" cy="8620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algn="ctr" eaLnBrk="1" fontAlgn="base" hangingPunct="1">
              <a:spcBef>
                <a:spcPct val="0"/>
              </a:spcBef>
              <a:spcAft>
                <a:spcPct val="0"/>
              </a:spcAft>
              <a:defRPr/>
            </a:pPr>
            <a:endParaRPr lang="en-US" altLang="en-US" sz="4400" dirty="0">
              <a:solidFill>
                <a:srgbClr val="000000"/>
              </a:solidFill>
            </a:endParaRPr>
          </a:p>
        </p:txBody>
      </p:sp>
      <p:pic>
        <p:nvPicPr>
          <p:cNvPr id="14" name="Picture 6" descr="approved_bluegrey.png">
            <a:extLst>
              <a:ext uri="{FF2B5EF4-FFF2-40B4-BE49-F238E27FC236}">
                <a16:creationId xmlns:a16="http://schemas.microsoft.com/office/drawing/2014/main" id="{336787E9-0005-4F4E-97D2-524B77A3490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08001" y="6330950"/>
            <a:ext cx="268816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26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5.png"/><Relationship Id="rId7" Type="http://schemas.openxmlformats.org/officeDocument/2006/relationships/diagramQuickStyle" Target="../diagrams/quickStyle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6.JPG"/><Relationship Id="rId9" Type="http://schemas.microsoft.com/office/2007/relationships/diagramDrawing" Target="../diagrams/drawing3.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26FF55-DFC2-4CFD-ABC6-7FBC664C9C8F}"/>
              </a:ext>
            </a:extLst>
          </p:cNvPr>
          <p:cNvSpPr txBox="1">
            <a:spLocks/>
          </p:cNvSpPr>
          <p:nvPr/>
        </p:nvSpPr>
        <p:spPr>
          <a:xfrm>
            <a:off x="1524000" y="1524000"/>
            <a:ext cx="9144000" cy="1547446"/>
          </a:xfrm>
          <a:prstGeom prst="rect">
            <a:avLst/>
          </a:prstGeom>
        </p:spPr>
        <p:txBody>
          <a:bodyPr>
            <a:normAutofit fontScale="775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Appellate Panel Training for Gender-Based Misconduct and Interim Title IX Cases </a:t>
            </a:r>
          </a:p>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at Columbia university</a:t>
            </a:r>
          </a:p>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2022-2023</a:t>
            </a:r>
          </a:p>
        </p:txBody>
      </p:sp>
      <p:sp>
        <p:nvSpPr>
          <p:cNvPr id="5" name="Title 4">
            <a:extLst>
              <a:ext uri="{FF2B5EF4-FFF2-40B4-BE49-F238E27FC236}">
                <a16:creationId xmlns:a16="http://schemas.microsoft.com/office/drawing/2014/main" id="{39D1C41A-B237-8E4A-98D5-186B51911D4B}"/>
              </a:ext>
            </a:extLst>
          </p:cNvPr>
          <p:cNvSpPr>
            <a:spLocks noGrp="1"/>
          </p:cNvSpPr>
          <p:nvPr>
            <p:ph type="ctrTitle"/>
          </p:nvPr>
        </p:nvSpPr>
        <p:spPr>
          <a:xfrm>
            <a:off x="1" y="802300"/>
            <a:ext cx="12191998" cy="2728905"/>
          </a:xfrm>
        </p:spPr>
        <p:txBody>
          <a:bodyPr/>
          <a:lstStyle/>
          <a:p>
            <a:br>
              <a:rPr lang="en-US" dirty="0"/>
            </a:br>
            <a:endParaRPr lang="en-US" dirty="0"/>
          </a:p>
        </p:txBody>
      </p:sp>
      <p:sp>
        <p:nvSpPr>
          <p:cNvPr id="6" name="Subtitle 5">
            <a:extLst>
              <a:ext uri="{FF2B5EF4-FFF2-40B4-BE49-F238E27FC236}">
                <a16:creationId xmlns:a16="http://schemas.microsoft.com/office/drawing/2014/main" id="{91B4FE62-B040-5A44-BC1E-6BD67649A93C}"/>
              </a:ext>
            </a:extLst>
          </p:cNvPr>
          <p:cNvSpPr>
            <a:spLocks noGrp="1"/>
          </p:cNvSpPr>
          <p:nvPr>
            <p:ph type="subTitle" idx="1"/>
          </p:nvPr>
        </p:nvSpPr>
        <p:spPr>
          <a:xfrm>
            <a:off x="0" y="3531206"/>
            <a:ext cx="12191999" cy="977621"/>
          </a:xfrm>
        </p:spPr>
        <p:txBody>
          <a:bodyPr/>
          <a:lstStyle/>
          <a:p>
            <a:pPr algn="ctr"/>
            <a:r>
              <a:rPr lang="en-US" dirty="0"/>
              <a:t>Marjory Fisher, Title IX Coordinator</a:t>
            </a:r>
          </a:p>
        </p:txBody>
      </p:sp>
    </p:spTree>
    <p:extLst>
      <p:ext uri="{BB962C8B-B14F-4D97-AF65-F5344CB8AC3E}">
        <p14:creationId xmlns:p14="http://schemas.microsoft.com/office/powerpoint/2010/main" val="383757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rPr>
              <a:t>Appeal Process – Timeline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rPr>
              <a:t>(business days)</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endParaRPr>
          </a:p>
        </p:txBody>
      </p:sp>
      <p:sp>
        <p:nvSpPr>
          <p:cNvPr id="2" name="Rectangle 1"/>
          <p:cNvSpPr/>
          <p:nvPr/>
        </p:nvSpPr>
        <p:spPr>
          <a:xfrm>
            <a:off x="1895476" y="1066801"/>
            <a:ext cx="8467725"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Both parties may submit a written appeal to the Gender-Based Misconduct Office, within 7 days of receiving the sanctioning notice.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Cross appeals will be considered concurrently.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If an appeal is submitted, the Gender-Based Misconduct Office will notify the other party an appeal was filed within 3 days of receipt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other party will be given an opportunity to review the appeal and submit a response, due within 5 days after a notice of appeal is issued.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complainant and respondent will be notified of the final decision in writing.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Appeal decisions will be rendered within 15 days after the receipt of last written appeal.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p:txBody>
      </p:sp>
    </p:spTree>
    <p:extLst>
      <p:ext uri="{BB962C8B-B14F-4D97-AF65-F5344CB8AC3E}">
        <p14:creationId xmlns:p14="http://schemas.microsoft.com/office/powerpoint/2010/main" val="241794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3D5F-FED6-E345-9621-63A5FB45767E}"/>
              </a:ext>
            </a:extLst>
          </p:cNvPr>
          <p:cNvSpPr>
            <a:spLocks noGrp="1"/>
          </p:cNvSpPr>
          <p:nvPr>
            <p:ph type="title"/>
          </p:nvPr>
        </p:nvSpPr>
        <p:spPr>
          <a:xfrm>
            <a:off x="644770" y="187570"/>
            <a:ext cx="11101753" cy="1864195"/>
          </a:xfrm>
        </p:spPr>
        <p:txBody>
          <a:bodyPr>
            <a:normAutofit/>
          </a:bodyPr>
          <a:lstStyle/>
          <a:p>
            <a:r>
              <a:rPr lang="en-US" sz="2800" b="1" dirty="0">
                <a:latin typeface="Garamond" panose="02020404030301010803" pitchFamily="18" charset="0"/>
              </a:rPr>
              <a:t>First things first…Bias and conflict of interest</a:t>
            </a:r>
          </a:p>
        </p:txBody>
      </p:sp>
      <p:sp>
        <p:nvSpPr>
          <p:cNvPr id="3" name="Content Placeholder 2">
            <a:extLst>
              <a:ext uri="{FF2B5EF4-FFF2-40B4-BE49-F238E27FC236}">
                <a16:creationId xmlns:a16="http://schemas.microsoft.com/office/drawing/2014/main" id="{9C193FC7-9471-1844-8DC6-F3EEA53C1580}"/>
              </a:ext>
            </a:extLst>
          </p:cNvPr>
          <p:cNvSpPr>
            <a:spLocks noGrp="1"/>
          </p:cNvSpPr>
          <p:nvPr>
            <p:ph sz="half" idx="1"/>
          </p:nvPr>
        </p:nvSpPr>
        <p:spPr>
          <a:xfrm>
            <a:off x="2362201" y="1412322"/>
            <a:ext cx="3731161" cy="4039174"/>
          </a:xfrm>
        </p:spPr>
        <p:txBody>
          <a:bodyPr>
            <a:normAutofit fontScale="25000" lnSpcReduction="20000"/>
          </a:bodyPr>
          <a:lstStyle/>
          <a:p>
            <a:r>
              <a:rPr lang="en-US" sz="7200" dirty="0">
                <a:latin typeface="Garamond" panose="02020404030301010803" pitchFamily="18" charset="0"/>
              </a:rPr>
              <a:t>Any individual designated as a Title IX Coordinator, investigator, decision-maker, or any person designated by a recipient to facilitate a grievance process, an appellate hearing, or informal resolution process, [must] not have a conflict of interest or bias for or against complainants or respondents generally or an individual complainant or respondent.</a:t>
            </a:r>
          </a:p>
          <a:p>
            <a:endParaRPr lang="en-US" sz="6400" dirty="0">
              <a:latin typeface="Garamond" panose="02020404030301010803" pitchFamily="18" charset="0"/>
            </a:endParaRPr>
          </a:p>
          <a:p>
            <a:endParaRPr lang="en-US" dirty="0">
              <a:latin typeface="Garamond" panose="02020404030301010803" pitchFamily="18" charset="0"/>
            </a:endParaRPr>
          </a:p>
        </p:txBody>
      </p:sp>
      <p:sp>
        <p:nvSpPr>
          <p:cNvPr id="5" name="Content Placeholder 4">
            <a:extLst>
              <a:ext uri="{FF2B5EF4-FFF2-40B4-BE49-F238E27FC236}">
                <a16:creationId xmlns:a16="http://schemas.microsoft.com/office/drawing/2014/main" id="{CBEAD7AE-F8CD-F643-87E2-50909E20F003}"/>
              </a:ext>
            </a:extLst>
          </p:cNvPr>
          <p:cNvSpPr>
            <a:spLocks noGrp="1"/>
          </p:cNvSpPr>
          <p:nvPr>
            <p:ph sz="half" idx="2"/>
          </p:nvPr>
        </p:nvSpPr>
        <p:spPr>
          <a:xfrm>
            <a:off x="6413182" y="1412322"/>
            <a:ext cx="3125652" cy="4640788"/>
          </a:xfrm>
        </p:spPr>
        <p:txBody>
          <a:bodyPr>
            <a:normAutofit fontScale="25000" lnSpcReduction="20000"/>
          </a:bodyPr>
          <a:lstStyle/>
          <a:p>
            <a:r>
              <a:rPr lang="en-US" sz="7200" dirty="0">
                <a:latin typeface="Garamond" panose="02020404030301010803" pitchFamily="18" charset="0"/>
              </a:rPr>
              <a:t>§106.45 (b)(1) (iii). Evaluating Bias:  Whether bias exists requires examination of the particular facts of a situation and the Department encourages recipients to apply an objective (whether a reasonable person would believe bias exists), </a:t>
            </a:r>
            <a:r>
              <a:rPr lang="en-US" sz="7200" dirty="0">
                <a:highlight>
                  <a:srgbClr val="FFFF00"/>
                </a:highlight>
                <a:latin typeface="Garamond" panose="02020404030301010803" pitchFamily="18" charset="0"/>
              </a:rPr>
              <a:t>common sense approach to evaluating whether a particular person serving in a Title IX role is biased, exercising caution not to apply generalizations that might unreasonably conclude that bias exists.</a:t>
            </a:r>
          </a:p>
          <a:p>
            <a:pPr marL="0"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316498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71" y="21771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Gender-Based Misconduct Policy for Students: Conflicts of Interest	</a:t>
            </a:r>
          </a:p>
        </p:txBody>
      </p:sp>
      <p:sp>
        <p:nvSpPr>
          <p:cNvPr id="2" name="Rectangle 1"/>
          <p:cNvSpPr/>
          <p:nvPr/>
        </p:nvSpPr>
        <p:spPr>
          <a:xfrm>
            <a:off x="97971" y="914400"/>
            <a:ext cx="11865429" cy="461664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University requires any participant in the disciplinary process, including </a:t>
            </a:r>
            <a:r>
              <a:rPr kumimoji="0" lang="en-US" sz="1400" b="0" i="0" u="none" strike="noStrike" kern="1200" cap="none" spc="0" normalizeH="0" baseline="0" noProof="0" dirty="0">
                <a:ln>
                  <a:noFill/>
                </a:ln>
                <a:solidFill>
                  <a:prstClr val="black"/>
                </a:solidFill>
                <a:effectLst/>
                <a:highlight>
                  <a:srgbClr val="FFFF00"/>
                </a:highlight>
                <a:uLnTx/>
                <a:uFillTx/>
                <a:latin typeface="Garamond" panose="02020404030301010803" pitchFamily="18" charset="0"/>
                <a:ea typeface="+mn-ea"/>
                <a:cs typeface="+mn-cs"/>
              </a:rPr>
              <a:t>a Complainant, Respondent, Investigator, Hearing Panelist, Sanctioning Officer, or Appellate Officer</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to disclose to SCCS any potential or actual conflict of interest.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If a Complainant or Respondent believes that any individual involved in the investigation, adjudication, sanctioning or appellate process has a conflict of interest, he or she must notify  in writing the Office made within two days after the Office provides notification of the individuals involved in the investigation, sanctioning decision, or panel. Any request should include a description of the conflict.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Garamond" panose="02020404030301010803" pitchFamily="18" charset="0"/>
                <a:ea typeface="+mn-ea"/>
                <a:cs typeface="+mn-cs"/>
              </a:rPr>
              <a:t>A conflict of interest would include, for example, situations where an individual is a party’s family member, close friend, current or former faculty member, advisor or has other similar relationships with a party.</a:t>
            </a:r>
          </a:p>
          <a:p>
            <a:pPr marR="0" lvl="2"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fact that an individual is the same or different gender, race, etc., of a party or individual involved in the process is not a conflict and requests for changes in staffing on this basis will not be considered. Examples where “conflict of interest is unlikely:</a:t>
            </a:r>
          </a:p>
          <a:p>
            <a:pPr marL="3943350" lvl="8" indent="-285750">
              <a:buFont typeface="Arial" panose="020B0604020202020204" pitchFamily="34" charset="0"/>
              <a:buChar char="•"/>
              <a:defRPr/>
            </a:pPr>
            <a:r>
              <a:rPr lang="en-US" sz="1400" dirty="0">
                <a:latin typeface="Garamond" panose="02020404030301010803" pitchFamily="18" charset="0"/>
              </a:rPr>
              <a:t>Sex</a:t>
            </a:r>
          </a:p>
          <a:p>
            <a:pPr marL="3943350" lvl="8" indent="-285750">
              <a:buFont typeface="Arial" panose="020B0604020202020204" pitchFamily="34" charset="0"/>
              <a:buChar char="•"/>
              <a:defRPr/>
            </a:pPr>
            <a:r>
              <a:rPr lang="en-US" sz="1400" dirty="0">
                <a:latin typeface="Garamond" panose="02020404030301010803" pitchFamily="18" charset="0"/>
              </a:rPr>
              <a:t>Prior employment			</a:t>
            </a:r>
          </a:p>
          <a:p>
            <a:pPr marL="3943350" lvl="8" indent="-285750">
              <a:buFont typeface="Arial" panose="020B0604020202020204" pitchFamily="34" charset="0"/>
              <a:buChar char="•"/>
            </a:pPr>
            <a:r>
              <a:rPr lang="en-US" sz="1400" dirty="0">
                <a:latin typeface="Garamond" panose="02020404030301010803" pitchFamily="18" charset="0"/>
              </a:rPr>
              <a:t>Prior Complainant</a:t>
            </a:r>
          </a:p>
          <a:p>
            <a:pPr marL="3943350" lvl="8" indent="-285750">
              <a:buFont typeface="Arial" panose="020B0604020202020204" pitchFamily="34" charset="0"/>
              <a:buChar char="•"/>
            </a:pPr>
            <a:r>
              <a:rPr lang="en-US" sz="1400" dirty="0">
                <a:latin typeface="Garamond" panose="02020404030301010803" pitchFamily="18" charset="0"/>
              </a:rPr>
              <a:t>Employee of University</a:t>
            </a:r>
          </a:p>
          <a:p>
            <a:pPr marL="3943350" lvl="8" indent="-285750">
              <a:buFont typeface="Arial" panose="020B0604020202020204" pitchFamily="34" charset="0"/>
              <a:buChar char="•"/>
            </a:pPr>
            <a:r>
              <a:rPr lang="en-US" sz="1400" dirty="0">
                <a:latin typeface="Garamond" panose="02020404030301010803" pitchFamily="18" charset="0"/>
              </a:rPr>
              <a:t>Feminist/Writings as Woman’s Advocate</a:t>
            </a:r>
          </a:p>
          <a:p>
            <a:pPr marL="3943350" lvl="8" indent="-285750">
              <a:buFont typeface="Arial" panose="020B0604020202020204" pitchFamily="34" charset="0"/>
              <a:buChar char="•"/>
            </a:pPr>
            <a:r>
              <a:rPr lang="en-US" sz="1400" dirty="0">
                <a:latin typeface="Garamond" panose="02020404030301010803" pitchFamily="18" charset="0"/>
              </a:rPr>
              <a:t>Men’s Right’s Advocate</a:t>
            </a:r>
          </a:p>
          <a:p>
            <a:pPr marL="3943350" lvl="8" indent="-285750">
              <a:buFont typeface="Arial" panose="020B0604020202020204" pitchFamily="34" charset="0"/>
              <a:buChar char="•"/>
            </a:pPr>
            <a:r>
              <a:rPr lang="en-US" sz="1400" dirty="0">
                <a:latin typeface="Garamond" panose="02020404030301010803" pitchFamily="18" charset="0"/>
              </a:rPr>
              <a:t>Former Defense Attorney</a:t>
            </a:r>
          </a:p>
          <a:p>
            <a:pPr marL="3943350" lvl="8" indent="-285750">
              <a:buFont typeface="Arial" panose="020B0604020202020204" pitchFamily="34" charset="0"/>
              <a:buChar char="•"/>
              <a:defRPr/>
            </a:pPr>
            <a:endParaRPr lang="en-US" sz="1400" dirty="0">
              <a:latin typeface="Garamond" panose="02020404030301010803" pitchFamily="18" charset="0"/>
            </a:endParaRPr>
          </a:p>
          <a:p>
            <a:pPr marR="0" lvl="2" algn="l" defTabSz="914400" rtl="0" eaLnBrk="1" fontAlgn="auto" latinLnBrk="0" hangingPunct="1">
              <a:lnSpc>
                <a:spcPct val="100000"/>
              </a:lnSpc>
              <a:spcBef>
                <a:spcPts val="0"/>
              </a:spcBef>
              <a:spcAft>
                <a:spcPts val="0"/>
              </a:spcAft>
              <a:buClrTx/>
              <a:buSzTx/>
              <a:tabLst/>
              <a:defRPr/>
            </a:pPr>
            <a:r>
              <a:rPr lang="en-US" sz="1600" dirty="0">
                <a:highlight>
                  <a:srgbClr val="FFFF00"/>
                </a:highlight>
                <a:latin typeface="Garamond" panose="02020404030301010803" pitchFamily="18" charset="0"/>
              </a:rPr>
              <a:t>An allegation of bias will not stand simply based upon the identity of the official in the process accused of improper bias</a:t>
            </a:r>
            <a:r>
              <a:rPr lang="en-US" sz="1600" dirty="0">
                <a:latin typeface="Garamond" panose="02020404030301010803" pitchFamily="18" charset="0"/>
              </a:rPr>
              <a:t>.</a:t>
            </a:r>
            <a:endParaRPr kumimoji="0" lang="en-US" altLang="en-US" sz="1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275481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130-D461-0C4D-97FC-481315658061}"/>
              </a:ext>
            </a:extLst>
          </p:cNvPr>
          <p:cNvSpPr>
            <a:spLocks noGrp="1"/>
          </p:cNvSpPr>
          <p:nvPr>
            <p:ph type="title"/>
          </p:nvPr>
        </p:nvSpPr>
        <p:spPr>
          <a:xfrm>
            <a:off x="3330907" y="206727"/>
            <a:ext cx="6571343" cy="1853755"/>
          </a:xfrm>
        </p:spPr>
        <p:txBody>
          <a:bodyPr/>
          <a:lstStyle/>
          <a:p>
            <a:r>
              <a:rPr lang="en-US" b="1" dirty="0">
                <a:latin typeface="Garamond" panose="02020404030301010803" pitchFamily="18" charset="0"/>
              </a:rPr>
              <a:t>Challenge for Bias?</a:t>
            </a:r>
          </a:p>
        </p:txBody>
      </p:sp>
      <p:sp>
        <p:nvSpPr>
          <p:cNvPr id="3" name="Content Placeholder 2">
            <a:extLst>
              <a:ext uri="{FF2B5EF4-FFF2-40B4-BE49-F238E27FC236}">
                <a16:creationId xmlns:a16="http://schemas.microsoft.com/office/drawing/2014/main" id="{BB8E94A7-E9C4-EA49-9433-41A89F225F7A}"/>
              </a:ext>
            </a:extLst>
          </p:cNvPr>
          <p:cNvSpPr>
            <a:spLocks noGrp="1"/>
          </p:cNvSpPr>
          <p:nvPr>
            <p:ph idx="1"/>
          </p:nvPr>
        </p:nvSpPr>
        <p:spPr/>
        <p:txBody>
          <a:bodyPr/>
          <a:lstStyle/>
          <a:p>
            <a:pPr>
              <a:lnSpc>
                <a:spcPct val="100000"/>
              </a:lnSpc>
            </a:pPr>
            <a:r>
              <a:rPr lang="en-US" sz="2400" dirty="0">
                <a:latin typeface="Garamond" panose="02020404030301010803" pitchFamily="18" charset="0"/>
              </a:rPr>
              <a:t>The Complainant and Respondent will be informed of the panel’s membership before the hearing process begins and afforded an opportunity to raise any perceived conflicts of interest before the hearing.</a:t>
            </a:r>
          </a:p>
          <a:p>
            <a:pPr>
              <a:lnSpc>
                <a:spcPct val="100000"/>
              </a:lnSpc>
            </a:pPr>
            <a:r>
              <a:rPr lang="en-US" sz="2400" dirty="0">
                <a:latin typeface="Garamond" panose="02020404030301010803" pitchFamily="18" charset="0"/>
              </a:rPr>
              <a:t>Reminder:  </a:t>
            </a:r>
            <a:r>
              <a:rPr lang="en-US" sz="2400" dirty="0">
                <a:highlight>
                  <a:srgbClr val="FFFF00"/>
                </a:highlight>
                <a:latin typeface="Garamond" panose="02020404030301010803" pitchFamily="18" charset="0"/>
              </a:rPr>
              <a:t>If you know </a:t>
            </a:r>
            <a:r>
              <a:rPr lang="en-US" sz="2400" dirty="0">
                <a:latin typeface="Garamond" panose="02020404030301010803" pitchFamily="18" charset="0"/>
              </a:rPr>
              <a:t>about a potential conflict or bias, between you and one of the parties, say something ASAP.</a:t>
            </a:r>
          </a:p>
          <a:p>
            <a:pPr>
              <a:lnSpc>
                <a:spcPct val="100000"/>
              </a:lnSpc>
            </a:pPr>
            <a:endParaRPr lang="en-US" sz="2400"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17555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3B04-2A9A-CB4F-B90F-34013E0D8F7C}"/>
              </a:ext>
            </a:extLst>
          </p:cNvPr>
          <p:cNvSpPr>
            <a:spLocks noGrp="1"/>
          </p:cNvSpPr>
          <p:nvPr>
            <p:ph type="title"/>
          </p:nvPr>
        </p:nvSpPr>
        <p:spPr>
          <a:xfrm>
            <a:off x="2242572" y="1371601"/>
            <a:ext cx="3128996" cy="3493476"/>
          </a:xfrm>
        </p:spPr>
        <p:txBody>
          <a:bodyPr vert="horz" lIns="68580" tIns="34290" rIns="68580" bIns="34290" rtlCol="0" anchor="b">
            <a:normAutofit/>
          </a:bodyPr>
          <a:lstStyle/>
          <a:p>
            <a:pPr>
              <a:spcBef>
                <a:spcPct val="0"/>
              </a:spcBef>
            </a:pPr>
            <a:r>
              <a:rPr lang="en-US" sz="3600" b="1" dirty="0">
                <a:latin typeface="Garamond" panose="02020404030301010803" pitchFamily="18" charset="0"/>
                <a:ea typeface="Open Sans Semibold"/>
                <a:cs typeface="Open Sans Semibold"/>
              </a:rPr>
              <a:t>Read the Full Report and Record</a:t>
            </a:r>
          </a:p>
        </p:txBody>
      </p:sp>
      <p:pic>
        <p:nvPicPr>
          <p:cNvPr id="7" name="Picture 6" descr="Icon&#10;&#10;Description automatically generated">
            <a:extLst>
              <a:ext uri="{FF2B5EF4-FFF2-40B4-BE49-F238E27FC236}">
                <a16:creationId xmlns:a16="http://schemas.microsoft.com/office/drawing/2014/main" id="{B13D0D08-439B-9C46-B3B2-32BA10840443}"/>
              </a:ext>
            </a:extLst>
          </p:cNvPr>
          <p:cNvPicPr>
            <a:picLocks noChangeAspect="1"/>
          </p:cNvPicPr>
          <p:nvPr/>
        </p:nvPicPr>
        <p:blipFill>
          <a:blip r:embed="rId2"/>
          <a:stretch>
            <a:fillRect/>
          </a:stretch>
        </p:blipFill>
        <p:spPr>
          <a:xfrm>
            <a:off x="5754430" y="1872342"/>
            <a:ext cx="4206623" cy="4005943"/>
          </a:xfrm>
          <a:prstGeom prst="rect">
            <a:avLst/>
          </a:prstGeom>
        </p:spPr>
      </p:pic>
      <p:sp>
        <p:nvSpPr>
          <p:cNvPr id="3" name="TextBox 2">
            <a:extLst>
              <a:ext uri="{FF2B5EF4-FFF2-40B4-BE49-F238E27FC236}">
                <a16:creationId xmlns:a16="http://schemas.microsoft.com/office/drawing/2014/main" id="{CB267190-E9BE-CD47-9A88-B60D9A5C2BCD}"/>
              </a:ext>
            </a:extLst>
          </p:cNvPr>
          <p:cNvSpPr txBox="1"/>
          <p:nvPr/>
        </p:nvSpPr>
        <p:spPr>
          <a:xfrm>
            <a:off x="2155371" y="1175657"/>
            <a:ext cx="75663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PREPARE FOR THE APPELLATE CALL:  </a:t>
            </a:r>
          </a:p>
        </p:txBody>
      </p:sp>
    </p:spTree>
    <p:extLst>
      <p:ext uri="{BB962C8B-B14F-4D97-AF65-F5344CB8AC3E}">
        <p14:creationId xmlns:p14="http://schemas.microsoft.com/office/powerpoint/2010/main" val="372825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551C-9A5E-264E-B778-1EC40E3DA055}"/>
              </a:ext>
            </a:extLst>
          </p:cNvPr>
          <p:cNvSpPr>
            <a:spLocks noGrp="1"/>
          </p:cNvSpPr>
          <p:nvPr>
            <p:ph type="title"/>
          </p:nvPr>
        </p:nvSpPr>
        <p:spPr>
          <a:xfrm>
            <a:off x="0" y="217715"/>
            <a:ext cx="12191999" cy="1636042"/>
          </a:xfrm>
        </p:spPr>
        <p:txBody>
          <a:bodyPr/>
          <a:lstStyle/>
          <a:p>
            <a:pPr algn="ctr"/>
            <a:r>
              <a:rPr lang="en-US" b="1" dirty="0">
                <a:latin typeface="Garamond" panose="02020404030301010803" pitchFamily="18" charset="0"/>
              </a:rPr>
              <a:t>AT THE APPEAL:</a:t>
            </a:r>
          </a:p>
        </p:txBody>
      </p:sp>
      <p:sp>
        <p:nvSpPr>
          <p:cNvPr id="3" name="Content Placeholder 2">
            <a:extLst>
              <a:ext uri="{FF2B5EF4-FFF2-40B4-BE49-F238E27FC236}">
                <a16:creationId xmlns:a16="http://schemas.microsoft.com/office/drawing/2014/main" id="{D8A0E178-AB34-8543-B86F-B7D2780AC458}"/>
              </a:ext>
            </a:extLst>
          </p:cNvPr>
          <p:cNvSpPr>
            <a:spLocks noGrp="1"/>
          </p:cNvSpPr>
          <p:nvPr>
            <p:ph idx="1"/>
          </p:nvPr>
        </p:nvSpPr>
        <p:spPr>
          <a:xfrm>
            <a:off x="0" y="1473080"/>
            <a:ext cx="12192000" cy="3450613"/>
          </a:xfrm>
        </p:spPr>
        <p:txBody>
          <a:bodyPr>
            <a:noAutofit/>
          </a:bodyPr>
          <a:lstStyle/>
          <a:p>
            <a:pPr lvl="1"/>
            <a:r>
              <a:rPr lang="en-US" sz="2000" dirty="0">
                <a:latin typeface="Garamond" panose="02020404030301010803" pitchFamily="18" charset="0"/>
              </a:rPr>
              <a:t>Only the record and the Panel’s decision</a:t>
            </a:r>
          </a:p>
          <a:p>
            <a:pPr lvl="1"/>
            <a:r>
              <a:rPr lang="en-US" sz="2000" dirty="0">
                <a:latin typeface="Garamond" panose="02020404030301010803" pitchFamily="18" charset="0"/>
              </a:rPr>
              <a:t>Appellate Submissions in writing, parties NOT present</a:t>
            </a:r>
          </a:p>
          <a:p>
            <a:pPr lvl="1"/>
            <a:r>
              <a:rPr lang="en-US" sz="2000" dirty="0">
                <a:latin typeface="Garamond" panose="02020404030301010803" pitchFamily="18" charset="0"/>
              </a:rPr>
              <a:t>No argument </a:t>
            </a:r>
          </a:p>
          <a:p>
            <a:pPr lvl="1"/>
            <a:r>
              <a:rPr lang="en-US" sz="2000" dirty="0">
                <a:latin typeface="Garamond" panose="02020404030301010803" pitchFamily="18" charset="0"/>
              </a:rPr>
              <a:t>No witnesses</a:t>
            </a:r>
          </a:p>
          <a:p>
            <a:pPr lvl="1"/>
            <a:r>
              <a:rPr lang="en-US" sz="2000" dirty="0">
                <a:latin typeface="Garamond" panose="02020404030301010803" pitchFamily="18" charset="0"/>
              </a:rPr>
              <a:t>Both parties have the right to appeal</a:t>
            </a:r>
          </a:p>
          <a:p>
            <a:pPr lvl="1"/>
            <a:r>
              <a:rPr lang="en-US" sz="2000" dirty="0">
                <a:latin typeface="Garamond" panose="02020404030301010803" pitchFamily="18" charset="0"/>
              </a:rPr>
              <a:t>Appeal is final</a:t>
            </a:r>
          </a:p>
          <a:p>
            <a:pPr lvl="1"/>
            <a:r>
              <a:rPr lang="en-US" sz="2000" dirty="0">
                <a:latin typeface="Garamond" panose="02020404030301010803" pitchFamily="18" charset="0"/>
              </a:rPr>
              <a:t>Majority of you must agree upon decision.</a:t>
            </a:r>
          </a:p>
        </p:txBody>
      </p:sp>
    </p:spTree>
    <p:extLst>
      <p:ext uri="{BB962C8B-B14F-4D97-AF65-F5344CB8AC3E}">
        <p14:creationId xmlns:p14="http://schemas.microsoft.com/office/powerpoint/2010/main" val="379966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Gadugi" panose="020B0502040204020203" pitchFamily="34" charset="0"/>
                <a:cs typeface="+mn-cs"/>
              </a:rPr>
              <a:t>Process of Appeal</a:t>
            </a:r>
          </a:p>
        </p:txBody>
      </p:sp>
      <p:sp>
        <p:nvSpPr>
          <p:cNvPr id="2" name="Rectangle 1"/>
          <p:cNvSpPr/>
          <p:nvPr/>
        </p:nvSpPr>
        <p:spPr>
          <a:xfrm>
            <a:off x="1895476" y="1066801"/>
            <a:ext cx="8467725"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The Appellate Panel may take the following actions: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Affirm the decision and/or sanction; </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200" dirty="0">
                <a:solidFill>
                  <a:prstClr val="black"/>
                </a:solidFill>
                <a:latin typeface="Garamond" panose="02020404030301010803" pitchFamily="18" charset="0"/>
                <a:ea typeface="Cambria" charset="0"/>
                <a:cs typeface="Cambria" charset="0"/>
              </a:rPr>
              <a:t>Reverse</a:t>
            </a: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 the decision and/or sanction;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Revise the sanction; or </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Return the matter to the Hearing Panel or Investigative Team with specific instructions for consideration.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Following reconsideration by the Hearing Panel or Investigative Team, further proceedings will be conducted as appropriate.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87415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A8688F-3606-614A-ADBB-8C1DF5145183}"/>
              </a:ext>
            </a:extLst>
          </p:cNvPr>
          <p:cNvSpPr>
            <a:spLocks noGrp="1"/>
          </p:cNvSpPr>
          <p:nvPr>
            <p:ph type="title"/>
          </p:nvPr>
        </p:nvSpPr>
        <p:spPr>
          <a:xfrm>
            <a:off x="97536" y="0"/>
            <a:ext cx="12009120" cy="902208"/>
          </a:xfrm>
        </p:spPr>
        <p:txBody>
          <a:bodyPr>
            <a:normAutofit/>
          </a:bodyPr>
          <a:lstStyle/>
          <a:p>
            <a:r>
              <a:rPr lang="en-US" sz="3200" dirty="0">
                <a:highlight>
                  <a:srgbClr val="FFFF00"/>
                </a:highlight>
              </a:rPr>
              <a:t>Grounds for appeal</a:t>
            </a:r>
          </a:p>
        </p:txBody>
      </p:sp>
      <p:sp>
        <p:nvSpPr>
          <p:cNvPr id="7" name="Content Placeholder 6">
            <a:extLst>
              <a:ext uri="{FF2B5EF4-FFF2-40B4-BE49-F238E27FC236}">
                <a16:creationId xmlns:a16="http://schemas.microsoft.com/office/drawing/2014/main" id="{30E81E69-6C9C-6846-9C21-0A20181FD648}"/>
              </a:ext>
            </a:extLst>
          </p:cNvPr>
          <p:cNvSpPr>
            <a:spLocks noGrp="1"/>
          </p:cNvSpPr>
          <p:nvPr>
            <p:ph idx="1"/>
          </p:nvPr>
        </p:nvSpPr>
        <p:spPr>
          <a:xfrm>
            <a:off x="5582208" y="-809469"/>
            <a:ext cx="6609792" cy="7824866"/>
          </a:xfrm>
        </p:spPr>
        <p:txBody>
          <a:bodyPr>
            <a:normAutofit/>
          </a:bodyPr>
          <a:lstStyle/>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r>
              <a:rPr lang="en-US" u="sng" dirty="0">
                <a:solidFill>
                  <a:schemeClr val="accent1"/>
                </a:solidFill>
              </a:rPr>
              <a:t>Procedural Irregularity</a:t>
            </a:r>
            <a:r>
              <a:rPr lang="en-US" dirty="0"/>
              <a:t>: : An appeal based on procedural irregularity must identify with specificity </a:t>
            </a:r>
            <a:r>
              <a:rPr lang="en-US" dirty="0">
                <a:highlight>
                  <a:srgbClr val="FFFF00"/>
                </a:highlight>
              </a:rPr>
              <a:t>each alleged irregularity within the investigative and/or hearing process and the ways in which the specified irregularity or irregularities substantially affected the decision of the Hearing Panel and/or Sanctioning Officer to the detriment of the appealing Party.</a:t>
            </a:r>
          </a:p>
          <a:p>
            <a:pPr marL="0" indent="0">
              <a:lnSpc>
                <a:spcPct val="100000"/>
              </a:lnSpc>
              <a:buNone/>
            </a:pPr>
            <a:endParaRPr lang="en-US" dirty="0">
              <a:highlight>
                <a:srgbClr val="FFFF00"/>
              </a:highlight>
            </a:endParaRPr>
          </a:p>
          <a:p>
            <a:pPr>
              <a:spcBef>
                <a:spcPts val="0"/>
              </a:spcBef>
            </a:pPr>
            <a:r>
              <a:rPr lang="en-US" b="1" u="sng" dirty="0">
                <a:solidFill>
                  <a:schemeClr val="accent1"/>
                </a:solidFill>
              </a:rPr>
              <a:t>Excessiveness or insufficiency of the sanction</a:t>
            </a:r>
            <a:r>
              <a:rPr lang="en-US" dirty="0">
                <a:solidFill>
                  <a:srgbClr val="FF0000"/>
                </a:solidFill>
              </a:rPr>
              <a:t>:  </a:t>
            </a:r>
            <a:r>
              <a:rPr lang="en-US" dirty="0"/>
              <a:t>An appeal based on the imposed sanction must </a:t>
            </a:r>
            <a:r>
              <a:rPr lang="en-US" dirty="0">
                <a:highlight>
                  <a:srgbClr val="FFFF00"/>
                </a:highlight>
              </a:rPr>
              <a:t>explain why the sanction is inappropriate based on the weight of the information provided during the investigation, hearing and/or sanction</a:t>
            </a:r>
          </a:p>
          <a:p>
            <a:pPr marL="0">
              <a:spcBef>
                <a:spcPts val="0"/>
              </a:spcBef>
            </a:pPr>
            <a:endParaRPr lang="en-US" dirty="0"/>
          </a:p>
          <a:p>
            <a:pPr marL="0">
              <a:spcBef>
                <a:spcPts val="0"/>
              </a:spcBef>
            </a:pPr>
            <a:endParaRPr lang="en-US" dirty="0"/>
          </a:p>
          <a:p>
            <a:pPr marL="0">
              <a:spcBef>
                <a:spcPts val="0"/>
              </a:spcBef>
            </a:pPr>
            <a:endParaRPr lang="en-US" dirty="0">
              <a:solidFill>
                <a:srgbClr val="FF0000"/>
              </a:solidFill>
            </a:endParaRPr>
          </a:p>
          <a:p>
            <a:endParaRPr lang="en-US" dirty="0"/>
          </a:p>
        </p:txBody>
      </p:sp>
      <p:sp>
        <p:nvSpPr>
          <p:cNvPr id="12" name="Text Placeholder 11">
            <a:extLst>
              <a:ext uri="{FF2B5EF4-FFF2-40B4-BE49-F238E27FC236}">
                <a16:creationId xmlns:a16="http://schemas.microsoft.com/office/drawing/2014/main" id="{7CCA192E-EC0E-5F4B-ACAB-7F794F0FC008}"/>
              </a:ext>
            </a:extLst>
          </p:cNvPr>
          <p:cNvSpPr>
            <a:spLocks noGrp="1"/>
          </p:cNvSpPr>
          <p:nvPr>
            <p:ph type="body" sz="half" idx="2"/>
          </p:nvPr>
        </p:nvSpPr>
        <p:spPr>
          <a:xfrm>
            <a:off x="650300" y="1219200"/>
            <a:ext cx="4504915" cy="4839827"/>
          </a:xfrm>
        </p:spPr>
        <p:txBody>
          <a:bodyPr>
            <a:normAutofit fontScale="85000" lnSpcReduction="20000"/>
          </a:bodyPr>
          <a:lstStyle/>
          <a:p>
            <a:r>
              <a:rPr lang="en-US" sz="1900" b="1" u="sng" dirty="0">
                <a:solidFill>
                  <a:schemeClr val="accent1"/>
                </a:solidFill>
              </a:rPr>
              <a:t>Conflict of Interest/Bias</a:t>
            </a:r>
            <a:r>
              <a:rPr lang="en-US" sz="1900" dirty="0"/>
              <a:t>: An appeal based on conflict of interest or bias </a:t>
            </a:r>
            <a:r>
              <a:rPr lang="en-US" sz="1900" dirty="0">
                <a:highlight>
                  <a:srgbClr val="FFFF00"/>
                </a:highlight>
              </a:rPr>
              <a:t>must explain how the Title IX Coordinator, investigator(s), or decision-maker(s) had a conflict of interest or bias for or against Complainants or Respondents generally, or the individual Complainant or Respondent</a:t>
            </a:r>
            <a:r>
              <a:rPr lang="en-US" sz="1900" dirty="0"/>
              <a:t>, that affected the outcome of the matter.</a:t>
            </a:r>
          </a:p>
          <a:p>
            <a:endParaRPr lang="en-US" sz="2400" b="1" u="sng" dirty="0">
              <a:solidFill>
                <a:schemeClr val="accent1"/>
              </a:solidFill>
            </a:endParaRPr>
          </a:p>
          <a:p>
            <a:r>
              <a:rPr lang="en-US" sz="2400" b="1" u="sng" dirty="0">
                <a:solidFill>
                  <a:schemeClr val="accent1"/>
                </a:solidFill>
              </a:rPr>
              <a:t>New Information</a:t>
            </a:r>
            <a:r>
              <a:rPr lang="en-US" sz="2400" u="sng" dirty="0">
                <a:solidFill>
                  <a:srgbClr val="FF0000"/>
                </a:solidFill>
              </a:rPr>
              <a:t>. </a:t>
            </a:r>
            <a:r>
              <a:rPr lang="en-US" sz="2400" dirty="0">
                <a:highlight>
                  <a:srgbClr val="FFFF00"/>
                </a:highlight>
              </a:rPr>
              <a:t>An appeal based on new information must explain why this information was not available or not provided to the Investigative Team in a timely manner, and how this information would have substantially altered the decision by the Hearing Panel.</a:t>
            </a:r>
          </a:p>
          <a:p>
            <a:endParaRPr lang="en-US" sz="1700" dirty="0"/>
          </a:p>
          <a:p>
            <a:endParaRPr lang="en-US" dirty="0"/>
          </a:p>
        </p:txBody>
      </p:sp>
    </p:spTree>
    <p:extLst>
      <p:ext uri="{BB962C8B-B14F-4D97-AF65-F5344CB8AC3E}">
        <p14:creationId xmlns:p14="http://schemas.microsoft.com/office/powerpoint/2010/main" val="158970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12BF9-D429-AF40-86F7-B9C6CC6ECC49}"/>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9A8B28-9C97-1B4E-9329-5CB0932A77F1}"/>
              </a:ext>
            </a:extLst>
          </p:cNvPr>
          <p:cNvSpPr>
            <a:spLocks noGrp="1"/>
          </p:cNvSpPr>
          <p:nvPr>
            <p:ph idx="1"/>
          </p:nvPr>
        </p:nvSpPr>
        <p:spPr/>
        <p:txBody>
          <a:bodyPr>
            <a:noAutofit/>
          </a:bodyPr>
          <a:lstStyle/>
          <a:p>
            <a:r>
              <a:rPr lang="en-US" sz="3200" i="1" dirty="0">
                <a:latin typeface="Garamond" panose="02020404030301010803" pitchFamily="18" charset="0"/>
                <a:ea typeface="Cambria" charset="0"/>
                <a:cs typeface="Cambria" charset="0"/>
              </a:rPr>
              <a:t>Disagreement with the finding or sanctions is not, by itself, grounds for appeal. Purpose of appeal is not to initiate a review of substantive issues of fact. The Appellate Panel is strictly limited to determining if an appeal should be granted based on the four grounds for appeal. </a:t>
            </a:r>
            <a:br>
              <a:rPr lang="en-US" sz="3200" i="1" dirty="0">
                <a:latin typeface="Garamond" panose="02020404030301010803" pitchFamily="18" charset="0"/>
                <a:ea typeface="Cambria" charset="0"/>
                <a:cs typeface="Cambria" charset="0"/>
              </a:rPr>
            </a:br>
            <a:endParaRPr lang="en-US" sz="3200" dirty="0"/>
          </a:p>
        </p:txBody>
      </p:sp>
    </p:spTree>
    <p:extLst>
      <p:ext uri="{BB962C8B-B14F-4D97-AF65-F5344CB8AC3E}">
        <p14:creationId xmlns:p14="http://schemas.microsoft.com/office/powerpoint/2010/main" val="2673212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1013" y="197915"/>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Common Issues on Appeal</a:t>
            </a:r>
          </a:p>
        </p:txBody>
      </p:sp>
      <p:sp>
        <p:nvSpPr>
          <p:cNvPr id="2" name="Rectangle 1"/>
          <p:cNvSpPr/>
          <p:nvPr/>
        </p:nvSpPr>
        <p:spPr>
          <a:xfrm>
            <a:off x="1661013" y="1150359"/>
            <a:ext cx="8467725" cy="489364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“New Information” is Rarely Established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 cases where there is a finding of responsibility – sufficiency or excessiveness of sanction is often challenged by both parties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Focus of most appeals is </a:t>
            </a:r>
            <a:r>
              <a:rPr kumimoji="0" lang="en-US" sz="2400" b="0" i="0" u="none" strike="noStrike" kern="1200" cap="none" spc="0" normalizeH="0" baseline="0" noProof="0" dirty="0">
                <a:ln>
                  <a:noFill/>
                </a:ln>
                <a:solidFill>
                  <a:prstClr val="black"/>
                </a:solidFill>
                <a:effectLst/>
                <a:highlight>
                  <a:srgbClr val="FFFF00"/>
                </a:highlight>
                <a:uLnTx/>
                <a:uFillTx/>
                <a:latin typeface="Garamond" panose="02020404030301010803" pitchFamily="18" charset="0"/>
                <a:ea typeface="+mn-ea"/>
                <a:cs typeface="+mn-cs"/>
              </a:rPr>
              <a:t>procedural error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Possible Issues/Arguments commonly raised: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Length of investigation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Opportunity to be heard and provide witnesses and evidence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Sufficient notice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Conflict of interest (should have been resolved already)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Policy inappropriately applied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Improper introduction of sexual history, mental health or prior conduct violations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Exclusion of evidence </a:t>
            </a:r>
            <a:r>
              <a:rPr lang="en-US" sz="2400" dirty="0">
                <a:solidFill>
                  <a:prstClr val="black"/>
                </a:solidFill>
                <a:latin typeface="Garamond" panose="02020404030301010803" pitchFamily="18" charset="0"/>
              </a:rPr>
              <a:t>appealing party</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deems relevant</a:t>
            </a:r>
          </a:p>
        </p:txBody>
      </p:sp>
    </p:spTree>
    <p:extLst>
      <p:ext uri="{BB962C8B-B14F-4D97-AF65-F5344CB8AC3E}">
        <p14:creationId xmlns:p14="http://schemas.microsoft.com/office/powerpoint/2010/main" val="308166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p:nvPr/>
        </p:nvSpPr>
        <p:spPr>
          <a:xfrm>
            <a:off x="3531510" y="1031289"/>
            <a:ext cx="7136490" cy="486287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Title IX Coordinator, Columbia University since June 2016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Consultant to colleges and universities on the issues of sexual assault and domestic violence from 2013-2016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Served as Bureau Chief of the Queens District Attorney’s Office Special Victims Bureau for over 23 years</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Investigated and supervised thousands of sexual assault, abuse and harassment cases and trained and educated innumerable attorneys, law enforcement officers, students, parents, faculty, health care professionals and the public at large</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Published </a:t>
            </a:r>
            <a:r>
              <a:rPr kumimoji="0" lang="en-US" sz="1600" b="0" i="0" u="sng" strike="noStrike" kern="0" cap="none" spc="0" normalizeH="0" baseline="0" noProof="0" dirty="0">
                <a:ln>
                  <a:noFill/>
                </a:ln>
                <a:solidFill>
                  <a:prstClr val="black"/>
                </a:solidFill>
                <a:effectLst/>
                <a:uLnTx/>
                <a:uFillTx/>
                <a:latin typeface="Garamond"/>
                <a:ea typeface="Garamond"/>
                <a:cs typeface="Garamond"/>
                <a:sym typeface="Garamond"/>
              </a:rPr>
              <a:t>The Prosecutor’s Manual for Sex Crimes</a:t>
            </a: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 a how-to guide for investigating and prosecuting sexual assaults</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Served on the New York State Children’s Justice Task Force, the New York City Mayor’s Committee on Child Abuse and the Mayor’s Sex Crimes Task Force</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Adjunct Professor of Law at St. John’s University Law School</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Graduate of Indiana University and George Washington University’s National Law Center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68" name="Google Shape;68;p2"/>
          <p:cNvSpPr txBox="1"/>
          <p:nvPr/>
        </p:nvSpPr>
        <p:spPr>
          <a:xfrm>
            <a:off x="504091" y="172868"/>
            <a:ext cx="12094029" cy="53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For Those of you who don’t know me or have not Participated in an Appellate Call…. </a:t>
            </a:r>
            <a:endParaRPr kumimoji="0" sz="2400" b="1" i="0" u="none" strike="noStrike" kern="0" cap="none" spc="0" normalizeH="0" baseline="0" noProof="0" dirty="0">
              <a:ln>
                <a:noFill/>
              </a:ln>
              <a:solidFill>
                <a:srgbClr val="000000"/>
              </a:solidFill>
              <a:effectLst/>
              <a:uLnTx/>
              <a:uFillTx/>
              <a:latin typeface="Garamond" panose="02020404030301010803" pitchFamily="18" charset="0"/>
              <a:ea typeface="Open Sans" panose="020B0606030504020204" pitchFamily="34" charset="0"/>
              <a:cs typeface="Open Sans" panose="020B0606030504020204" pitchFamily="34" charset="0"/>
              <a:sym typeface="Arial"/>
            </a:endParaRPr>
          </a:p>
        </p:txBody>
      </p:sp>
      <p:sp>
        <p:nvSpPr>
          <p:cNvPr id="69" name="Google Shape;69;p2"/>
          <p:cNvSpPr txBox="1"/>
          <p:nvPr/>
        </p:nvSpPr>
        <p:spPr>
          <a:xfrm>
            <a:off x="1828800" y="3662778"/>
            <a:ext cx="170271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1" i="0" u="none" strike="noStrike" kern="0" cap="none" spc="0" normalizeH="0" baseline="0" noProof="0" dirty="0">
                <a:ln>
                  <a:noFill/>
                </a:ln>
                <a:solidFill>
                  <a:prstClr val="black"/>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Associate Vice President &amp;</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Title IX Coordinator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Direct 212-853-1276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833C0B"/>
              </a:buClr>
              <a:buSzPts val="1100"/>
              <a:buFont typeface="Noto Sans Symbols"/>
              <a:buNone/>
              <a:tabLst/>
              <a:defRPr/>
            </a:pPr>
            <a:r>
              <a:rPr kumimoji="0" lang="en-US" sz="1100" b="0" i="0" u="sng" strike="noStrike" kern="0" cap="none" spc="0" normalizeH="0" baseline="0" noProof="0" dirty="0">
                <a:ln>
                  <a:noFill/>
                </a:ln>
                <a:solidFill>
                  <a:prstClr val="black"/>
                </a:solidFill>
                <a:effectLst/>
                <a:uLnTx/>
                <a:uFillTx/>
                <a:latin typeface="Garamond"/>
                <a:ea typeface="Garamond"/>
                <a:cs typeface="Garamond"/>
                <a:sym typeface="Garamond"/>
              </a:rPr>
              <a:t>m.fisher@columbia.edu</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E232A"/>
              </a:buClr>
              <a:buSzPts val="1100"/>
              <a:buFont typeface="Noto Sans Symbols"/>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0" name="Google Shape;70;p2" descr="C:\Users\rginsburg\Desktop\MF Headshot.jpg"/>
          <p:cNvPicPr preferRelativeResize="0"/>
          <p:nvPr/>
        </p:nvPicPr>
        <p:blipFill rotWithShape="1">
          <a:blip r:embed="rId3">
            <a:alphaModFix/>
          </a:blip>
          <a:srcRect/>
          <a:stretch/>
        </p:blipFill>
        <p:spPr>
          <a:xfrm>
            <a:off x="1994355" y="1347186"/>
            <a:ext cx="1371600" cy="2057400"/>
          </a:xfrm>
          <a:prstGeom prst="rect">
            <a:avLst/>
          </a:prstGeom>
          <a:noFill/>
          <a:ln>
            <a:noFill/>
          </a:ln>
        </p:spPr>
      </p:pic>
    </p:spTree>
    <p:extLst>
      <p:ext uri="{BB962C8B-B14F-4D97-AF65-F5344CB8AC3E}">
        <p14:creationId xmlns:p14="http://schemas.microsoft.com/office/powerpoint/2010/main" val="3074530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339-EFB0-6033-4EF2-3E852D5D20FC}"/>
              </a:ext>
            </a:extLst>
          </p:cNvPr>
          <p:cNvSpPr>
            <a:spLocks noGrp="1"/>
          </p:cNvSpPr>
          <p:nvPr>
            <p:ph type="title"/>
          </p:nvPr>
        </p:nvSpPr>
        <p:spPr>
          <a:xfrm>
            <a:off x="0" y="222423"/>
            <a:ext cx="12191999" cy="1631334"/>
          </a:xfrm>
        </p:spPr>
        <p:txBody>
          <a:bodyPr/>
          <a:lstStyle/>
          <a:p>
            <a:pPr algn="ctr"/>
            <a:r>
              <a:rPr lang="en-US" dirty="0">
                <a:latin typeface="Garamond" panose="02020404030301010803" pitchFamily="18" charset="0"/>
              </a:rPr>
              <a:t>Your Decision</a:t>
            </a:r>
          </a:p>
        </p:txBody>
      </p:sp>
      <p:sp>
        <p:nvSpPr>
          <p:cNvPr id="3" name="Content Placeholder 2"/>
          <p:cNvSpPr>
            <a:spLocks noGrp="1"/>
          </p:cNvSpPr>
          <p:nvPr>
            <p:ph idx="1"/>
          </p:nvPr>
        </p:nvSpPr>
        <p:spPr/>
        <p:txBody>
          <a:bodyPr/>
          <a:lstStyle/>
          <a:p>
            <a:pPr lvl="1">
              <a:lnSpc>
                <a:spcPct val="100000"/>
              </a:lnSpc>
              <a:buClr>
                <a:srgbClr val="A9A57C"/>
              </a:buClr>
            </a:pPr>
            <a:r>
              <a:rPr lang="en-US" sz="2400" dirty="0">
                <a:solidFill>
                  <a:srgbClr val="2F2B20"/>
                </a:solidFill>
                <a:latin typeface="Garamond" panose="02020404030301010803" pitchFamily="18" charset="0"/>
              </a:rPr>
              <a:t>After the conclusion of the conference call, a draft decision based upon the call and the conclusion of the Appellate Deans is prepared.</a:t>
            </a:r>
          </a:p>
          <a:p>
            <a:pPr lvl="1">
              <a:buClr>
                <a:srgbClr val="A9A57C"/>
              </a:buClr>
            </a:pPr>
            <a:r>
              <a:rPr lang="en-US" sz="2400" dirty="0">
                <a:solidFill>
                  <a:srgbClr val="2F2B20"/>
                </a:solidFill>
                <a:latin typeface="Garamond" panose="02020404030301010803" pitchFamily="18" charset="0"/>
              </a:rPr>
              <a:t>The Appellate Panel Deans review and approve the draft decision.</a:t>
            </a:r>
          </a:p>
          <a:p>
            <a:pPr lvl="1">
              <a:lnSpc>
                <a:spcPct val="100000"/>
              </a:lnSpc>
              <a:buClr>
                <a:srgbClr val="A9A57C"/>
              </a:buClr>
            </a:pPr>
            <a:r>
              <a:rPr lang="en-US" sz="2400" dirty="0">
                <a:solidFill>
                  <a:srgbClr val="2F2B20"/>
                </a:solidFill>
                <a:latin typeface="Garamond" panose="02020404030301010803" pitchFamily="18" charset="0"/>
              </a:rPr>
              <a:t>The Decision is finalized and communicated to the parties separately from the Hearing Panel’s decision.</a:t>
            </a:r>
          </a:p>
          <a:p>
            <a:endParaRPr lang="en-US" dirty="0">
              <a:latin typeface="Garamond" panose="02020404030301010803" pitchFamily="18" charset="0"/>
            </a:endParaRPr>
          </a:p>
        </p:txBody>
      </p:sp>
    </p:spTree>
    <p:extLst>
      <p:ext uri="{BB962C8B-B14F-4D97-AF65-F5344CB8AC3E}">
        <p14:creationId xmlns:p14="http://schemas.microsoft.com/office/powerpoint/2010/main" val="3216385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6A6E8-B453-1141-86DB-C277494EAEFE}"/>
              </a:ext>
            </a:extLst>
          </p:cNvPr>
          <p:cNvSpPr>
            <a:spLocks noGrp="1"/>
          </p:cNvSpPr>
          <p:nvPr>
            <p:ph type="title"/>
          </p:nvPr>
        </p:nvSpPr>
        <p:spPr>
          <a:xfrm>
            <a:off x="1924655" y="132347"/>
            <a:ext cx="8761791" cy="1721409"/>
          </a:xfrm>
        </p:spPr>
        <p:txBody>
          <a:bodyPr/>
          <a:lstStyle/>
          <a:p>
            <a:r>
              <a:rPr lang="en-US" dirty="0">
                <a:latin typeface="Garamond" panose="02020404030301010803" pitchFamily="18" charset="0"/>
              </a:rPr>
              <a:t>All appeal decisions are final</a:t>
            </a:r>
            <a:endParaRPr lang="en-US" dirty="0"/>
          </a:p>
        </p:txBody>
      </p:sp>
      <p:sp>
        <p:nvSpPr>
          <p:cNvPr id="4" name="Content Placeholder 3">
            <a:extLst>
              <a:ext uri="{FF2B5EF4-FFF2-40B4-BE49-F238E27FC236}">
                <a16:creationId xmlns:a16="http://schemas.microsoft.com/office/drawing/2014/main" id="{166685DC-3E35-2542-AAEE-63B1717002A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88E1A87-EDA6-C64F-9E68-ADDF1C19DD71}"/>
              </a:ext>
            </a:extLst>
          </p:cNvPr>
          <p:cNvPicPr>
            <a:picLocks noChangeAspect="1"/>
          </p:cNvPicPr>
          <p:nvPr/>
        </p:nvPicPr>
        <p:blipFill>
          <a:blip r:embed="rId2"/>
          <a:stretch>
            <a:fillRect/>
          </a:stretch>
        </p:blipFill>
        <p:spPr>
          <a:xfrm>
            <a:off x="3442142" y="2425699"/>
            <a:ext cx="5073208" cy="2512749"/>
          </a:xfrm>
          <a:prstGeom prst="rect">
            <a:avLst/>
          </a:prstGeom>
        </p:spPr>
      </p:pic>
    </p:spTree>
    <p:extLst>
      <p:ext uri="{BB962C8B-B14F-4D97-AF65-F5344CB8AC3E}">
        <p14:creationId xmlns:p14="http://schemas.microsoft.com/office/powerpoint/2010/main" val="2253437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Resources</a:t>
            </a:r>
            <a:r>
              <a:rPr kumimoji="0" lang="en-US" sz="3600" b="1"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	</a:t>
            </a:r>
          </a:p>
        </p:txBody>
      </p:sp>
      <p:sp>
        <p:nvSpPr>
          <p:cNvPr id="2" name="Rectangle 1"/>
          <p:cNvSpPr/>
          <p:nvPr/>
        </p:nvSpPr>
        <p:spPr>
          <a:xfrm>
            <a:off x="2438401" y="1447800"/>
            <a:ext cx="8467725" cy="2055947"/>
          </a:xfrm>
          <a:prstGeom prst="rect">
            <a:avLst/>
          </a:prstGeom>
        </p:spPr>
        <p:txBody>
          <a:bodyPr wrap="square">
            <a:spAutoFit/>
          </a:bodyPr>
          <a:lstStyle/>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Gender-Based Misconduct Office</a:t>
            </a:r>
          </a:p>
          <a:p>
            <a:pPr marL="114300" marR="0" lvl="0" algn="l" defTabSz="914400" rtl="0" eaLnBrk="1" fontAlgn="auto" latinLnBrk="0" hangingPunct="1">
              <a:lnSpc>
                <a:spcPct val="100000"/>
              </a:lnSpc>
              <a:spcBef>
                <a:spcPct val="20000"/>
              </a:spcBef>
              <a:spcAft>
                <a:spcPts val="0"/>
              </a:spcAft>
              <a:buClr>
                <a:srgbClr val="A9A57C"/>
              </a:buClr>
              <a:buSzTx/>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Title IX Coordinator</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Office of the General Counsel</a:t>
            </a:r>
          </a:p>
        </p:txBody>
      </p:sp>
    </p:spTree>
    <p:extLst>
      <p:ext uri="{BB962C8B-B14F-4D97-AF65-F5344CB8AC3E}">
        <p14:creationId xmlns:p14="http://schemas.microsoft.com/office/powerpoint/2010/main" val="886701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C8E2D-4F6F-C543-A631-1079C5022997}"/>
              </a:ext>
            </a:extLst>
          </p:cNvPr>
          <p:cNvSpPr>
            <a:spLocks noGrp="1"/>
          </p:cNvSpPr>
          <p:nvPr>
            <p:ph type="title"/>
          </p:nvPr>
        </p:nvSpPr>
        <p:spPr>
          <a:xfrm>
            <a:off x="0" y="1726150"/>
            <a:ext cx="12192000" cy="1887950"/>
          </a:xfrm>
        </p:spPr>
        <p:txBody>
          <a:bodyPr/>
          <a:lstStyle/>
          <a:p>
            <a:pPr algn="ctr"/>
            <a:r>
              <a:rPr lang="en-US" dirty="0">
                <a:latin typeface="Garamond" panose="02020404030301010803" pitchFamily="18" charset="0"/>
              </a:rPr>
              <a:t>How did we get here?</a:t>
            </a:r>
          </a:p>
        </p:txBody>
      </p:sp>
      <p:sp>
        <p:nvSpPr>
          <p:cNvPr id="4" name="Text Placeholder 3">
            <a:extLst>
              <a:ext uri="{FF2B5EF4-FFF2-40B4-BE49-F238E27FC236}">
                <a16:creationId xmlns:a16="http://schemas.microsoft.com/office/drawing/2014/main" id="{EDBC19C9-10E3-BD40-BEF5-FA3C30359700}"/>
              </a:ext>
            </a:extLst>
          </p:cNvPr>
          <p:cNvSpPr>
            <a:spLocks noGrp="1"/>
          </p:cNvSpPr>
          <p:nvPr>
            <p:ph type="body" idx="1"/>
          </p:nvPr>
        </p:nvSpPr>
        <p:spPr>
          <a:xfrm>
            <a:off x="0" y="3806197"/>
            <a:ext cx="12192000" cy="1012929"/>
          </a:xfrm>
        </p:spPr>
        <p:txBody>
          <a:bodyPr>
            <a:noAutofit/>
          </a:bodyPr>
          <a:lstStyle/>
          <a:p>
            <a:pPr algn="ctr"/>
            <a:r>
              <a:rPr lang="en-US" sz="2800" dirty="0">
                <a:latin typeface="Garamond" panose="02020404030301010803" pitchFamily="18" charset="0"/>
              </a:rPr>
              <a:t>From Title IX’s passage to Columbia’s Current Policy….</a:t>
            </a:r>
          </a:p>
        </p:txBody>
      </p:sp>
    </p:spTree>
    <p:extLst>
      <p:ext uri="{BB962C8B-B14F-4D97-AF65-F5344CB8AC3E}">
        <p14:creationId xmlns:p14="http://schemas.microsoft.com/office/powerpoint/2010/main" val="84485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descr="Displaying scrn-1-cropped.png"/>
          <p:cNvSpPr/>
          <p:nvPr/>
        </p:nvSpPr>
        <p:spPr>
          <a:xfrm>
            <a:off x="2799160" y="-182563"/>
            <a:ext cx="2286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4" name="Google Shape;94;p6"/>
          <p:cNvPicPr preferRelativeResize="0">
            <a:picLocks noGrp="1"/>
          </p:cNvPicPr>
          <p:nvPr>
            <p:ph type="body" idx="1"/>
          </p:nvPr>
        </p:nvPicPr>
        <p:blipFill rotWithShape="1">
          <a:blip r:embed="rId3">
            <a:alphaModFix/>
          </a:blip>
          <a:srcRect/>
          <a:stretch/>
        </p:blipFill>
        <p:spPr>
          <a:xfrm>
            <a:off x="1949830" y="1367423"/>
            <a:ext cx="2213099" cy="4785079"/>
          </a:xfrm>
          <a:prstGeom prst="rect">
            <a:avLst/>
          </a:prstGeom>
          <a:noFill/>
          <a:ln>
            <a:noFill/>
          </a:ln>
        </p:spPr>
      </p:pic>
      <p:pic>
        <p:nvPicPr>
          <p:cNvPr id="95" name="Google Shape;95;p6"/>
          <p:cNvPicPr preferRelativeResize="0">
            <a:picLocks noGrp="1"/>
          </p:cNvPicPr>
          <p:nvPr>
            <p:ph type="body" idx="2"/>
          </p:nvPr>
        </p:nvPicPr>
        <p:blipFill rotWithShape="1">
          <a:blip r:embed="rId4">
            <a:alphaModFix/>
          </a:blip>
          <a:srcRect/>
          <a:stretch/>
        </p:blipFill>
        <p:spPr>
          <a:xfrm>
            <a:off x="5233737" y="1614774"/>
            <a:ext cx="4559968" cy="3886214"/>
          </a:xfrm>
          <a:prstGeom prst="rect">
            <a:avLst/>
          </a:prstGeom>
          <a:noFill/>
          <a:ln>
            <a:noFill/>
          </a:ln>
        </p:spPr>
      </p:pic>
      <p:sp>
        <p:nvSpPr>
          <p:cNvPr id="96" name="Google Shape;96;p6"/>
          <p:cNvSpPr txBox="1"/>
          <p:nvPr/>
        </p:nvSpPr>
        <p:spPr>
          <a:xfrm>
            <a:off x="413657" y="160055"/>
            <a:ext cx="590674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solidFill>
                  <a:srgbClr val="FFFFFF"/>
                </a:solidFill>
                <a:effectLst/>
                <a:uLnTx/>
                <a:uFillTx/>
                <a:latin typeface="Garamond"/>
                <a:ea typeface="Garamond"/>
                <a:cs typeface="Garamond"/>
                <a:sym typeface="Garamond"/>
              </a:rPr>
              <a:t>Title IX. . .</a:t>
            </a:r>
            <a:r>
              <a:rPr kumimoji="0" lang="en-US" sz="3600" b="1" i="1" u="none" strike="noStrike" kern="0" cap="none" spc="0" normalizeH="0" baseline="0" noProof="0" dirty="0">
                <a:ln>
                  <a:noFill/>
                </a:ln>
                <a:solidFill>
                  <a:srgbClr val="FFFFFF"/>
                </a:solidFill>
                <a:effectLst/>
                <a:uLnTx/>
                <a:uFillTx/>
                <a:latin typeface="Garamond"/>
                <a:ea typeface="Garamond"/>
                <a:cs typeface="Garamond"/>
                <a:sym typeface="Garamond"/>
              </a:rPr>
              <a:t>The Beginning</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4505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7F8-4AC9-A84B-945D-7174B12260BE}"/>
              </a:ext>
            </a:extLst>
          </p:cNvPr>
          <p:cNvSpPr>
            <a:spLocks noGrp="1"/>
          </p:cNvSpPr>
          <p:nvPr>
            <p:ph type="title"/>
          </p:nvPr>
        </p:nvSpPr>
        <p:spPr>
          <a:xfrm>
            <a:off x="838200" y="-57775"/>
            <a:ext cx="10515600" cy="2272673"/>
          </a:xfrm>
        </p:spPr>
        <p:txBody>
          <a:bodyPr>
            <a:normAutofit/>
          </a:bodyPr>
          <a:lstStyle/>
          <a:p>
            <a:r>
              <a:rPr lang="en-US" sz="3100" dirty="0"/>
              <a:t>What’s Next? </a:t>
            </a:r>
            <a:r>
              <a:rPr lang="en-US" sz="3100" i="1" dirty="0">
                <a:solidFill>
                  <a:srgbClr val="FFFF00"/>
                </a:solidFill>
                <a:latin typeface="Constantia" panose="02030602050306030303" pitchFamily="18" charset="0"/>
              </a:rPr>
              <a:t>She’s GONE, But her rules are still</a:t>
            </a:r>
            <a:br>
              <a:rPr lang="en-US" sz="3100" i="1" dirty="0">
                <a:solidFill>
                  <a:srgbClr val="FFFF00"/>
                </a:solidFill>
                <a:latin typeface="Constantia" panose="02030602050306030303" pitchFamily="18" charset="0"/>
              </a:rPr>
            </a:br>
            <a:r>
              <a:rPr lang="en-US" sz="3100" i="1" dirty="0">
                <a:solidFill>
                  <a:srgbClr val="FFFF00"/>
                </a:solidFill>
                <a:latin typeface="Constantia" panose="02030602050306030303" pitchFamily="18" charset="0"/>
              </a:rPr>
              <a:t> here!!</a:t>
            </a:r>
            <a:br>
              <a:rPr lang="en-US" i="1" dirty="0">
                <a:solidFill>
                  <a:srgbClr val="FFFF00"/>
                </a:solidFill>
                <a:latin typeface="Constantia" panose="02030602050306030303" pitchFamily="18" charset="0"/>
              </a:rPr>
            </a:br>
            <a:endParaRPr lang="en-US" dirty="0"/>
          </a:p>
        </p:txBody>
      </p:sp>
      <p:sp>
        <p:nvSpPr>
          <p:cNvPr id="3" name="Text Placeholder 2">
            <a:extLst>
              <a:ext uri="{FF2B5EF4-FFF2-40B4-BE49-F238E27FC236}">
                <a16:creationId xmlns:a16="http://schemas.microsoft.com/office/drawing/2014/main" id="{AA3006A4-4266-8541-AA98-1752BA302A77}"/>
              </a:ext>
            </a:extLst>
          </p:cNvPr>
          <p:cNvSpPr>
            <a:spLocks noGrp="1"/>
          </p:cNvSpPr>
          <p:nvPr>
            <p:ph type="body" idx="1"/>
          </p:nvPr>
        </p:nvSpPr>
        <p:spPr/>
        <p:txBody>
          <a:bodyPr/>
          <a:lstStyle/>
          <a:p>
            <a:endParaRPr lang="en-US"/>
          </a:p>
        </p:txBody>
      </p:sp>
      <p:pic>
        <p:nvPicPr>
          <p:cNvPr id="9" name="Picture 8">
            <a:extLst>
              <a:ext uri="{FF2B5EF4-FFF2-40B4-BE49-F238E27FC236}">
                <a16:creationId xmlns:a16="http://schemas.microsoft.com/office/drawing/2014/main" id="{E78BEE18-C8EA-BF43-9FB2-B9115B0A15D2}"/>
              </a:ext>
            </a:extLst>
          </p:cNvPr>
          <p:cNvPicPr>
            <a:picLocks noChangeAspect="1"/>
          </p:cNvPicPr>
          <p:nvPr/>
        </p:nvPicPr>
        <p:blipFill>
          <a:blip r:embed="rId2"/>
          <a:stretch>
            <a:fillRect/>
          </a:stretch>
        </p:blipFill>
        <p:spPr>
          <a:xfrm>
            <a:off x="6988901" y="2763355"/>
            <a:ext cx="2161203" cy="1465772"/>
          </a:xfrm>
          <a:prstGeom prst="rect">
            <a:avLst/>
          </a:prstGeom>
        </p:spPr>
      </p:pic>
      <p:pic>
        <p:nvPicPr>
          <p:cNvPr id="10" name="Picture 9">
            <a:extLst>
              <a:ext uri="{FF2B5EF4-FFF2-40B4-BE49-F238E27FC236}">
                <a16:creationId xmlns:a16="http://schemas.microsoft.com/office/drawing/2014/main" id="{5270E6C4-793E-AF4E-B100-6C767ADD1258}"/>
              </a:ext>
            </a:extLst>
          </p:cNvPr>
          <p:cNvPicPr>
            <a:picLocks noChangeAspect="1"/>
          </p:cNvPicPr>
          <p:nvPr/>
        </p:nvPicPr>
        <p:blipFill>
          <a:blip r:embed="rId3"/>
          <a:stretch>
            <a:fillRect/>
          </a:stretch>
        </p:blipFill>
        <p:spPr>
          <a:xfrm>
            <a:off x="1019677" y="2395568"/>
            <a:ext cx="5076323" cy="3653365"/>
          </a:xfrm>
          <a:prstGeom prst="rect">
            <a:avLst/>
          </a:prstGeom>
        </p:spPr>
      </p:pic>
      <p:pic>
        <p:nvPicPr>
          <p:cNvPr id="11" name="Picture 10">
            <a:extLst>
              <a:ext uri="{FF2B5EF4-FFF2-40B4-BE49-F238E27FC236}">
                <a16:creationId xmlns:a16="http://schemas.microsoft.com/office/drawing/2014/main" id="{96A3F360-D308-C140-A558-E210BA56D373}"/>
              </a:ext>
            </a:extLst>
          </p:cNvPr>
          <p:cNvPicPr>
            <a:picLocks noChangeAspect="1"/>
          </p:cNvPicPr>
          <p:nvPr/>
        </p:nvPicPr>
        <p:blipFill>
          <a:blip r:embed="rId4"/>
          <a:stretch>
            <a:fillRect/>
          </a:stretch>
        </p:blipFill>
        <p:spPr>
          <a:xfrm>
            <a:off x="286570" y="1407998"/>
            <a:ext cx="9526503" cy="1355357"/>
          </a:xfrm>
          <a:prstGeom prst="rect">
            <a:avLst/>
          </a:prstGeom>
        </p:spPr>
      </p:pic>
      <p:pic>
        <p:nvPicPr>
          <p:cNvPr id="12" name="Picture 11">
            <a:extLst>
              <a:ext uri="{FF2B5EF4-FFF2-40B4-BE49-F238E27FC236}">
                <a16:creationId xmlns:a16="http://schemas.microsoft.com/office/drawing/2014/main" id="{9BFF2665-CAB2-4143-B319-3443F87C161E}"/>
              </a:ext>
            </a:extLst>
          </p:cNvPr>
          <p:cNvPicPr>
            <a:picLocks noChangeAspect="1"/>
          </p:cNvPicPr>
          <p:nvPr/>
        </p:nvPicPr>
        <p:blipFill>
          <a:blip r:embed="rId5"/>
          <a:stretch>
            <a:fillRect/>
          </a:stretch>
        </p:blipFill>
        <p:spPr>
          <a:xfrm>
            <a:off x="10280277" y="6219063"/>
            <a:ext cx="1422982" cy="373099"/>
          </a:xfrm>
          <a:prstGeom prst="rect">
            <a:avLst/>
          </a:prstGeom>
        </p:spPr>
      </p:pic>
      <p:pic>
        <p:nvPicPr>
          <p:cNvPr id="13" name="Picture 12">
            <a:extLst>
              <a:ext uri="{FF2B5EF4-FFF2-40B4-BE49-F238E27FC236}">
                <a16:creationId xmlns:a16="http://schemas.microsoft.com/office/drawing/2014/main" id="{8D1638F2-0697-4B4C-A0A5-7EFDEEE140AC}"/>
              </a:ext>
            </a:extLst>
          </p:cNvPr>
          <p:cNvPicPr>
            <a:picLocks noChangeAspect="1"/>
          </p:cNvPicPr>
          <p:nvPr/>
        </p:nvPicPr>
        <p:blipFill>
          <a:blip r:embed="rId6"/>
          <a:stretch>
            <a:fillRect/>
          </a:stretch>
        </p:blipFill>
        <p:spPr>
          <a:xfrm>
            <a:off x="6391961" y="4364064"/>
            <a:ext cx="5632084" cy="921614"/>
          </a:xfrm>
          <a:prstGeom prst="rect">
            <a:avLst/>
          </a:prstGeom>
        </p:spPr>
      </p:pic>
      <p:pic>
        <p:nvPicPr>
          <p:cNvPr id="14" name="Picture 13">
            <a:extLst>
              <a:ext uri="{FF2B5EF4-FFF2-40B4-BE49-F238E27FC236}">
                <a16:creationId xmlns:a16="http://schemas.microsoft.com/office/drawing/2014/main" id="{B0A80B68-7CDA-864E-A037-ABA1E7567045}"/>
              </a:ext>
            </a:extLst>
          </p:cNvPr>
          <p:cNvPicPr>
            <a:picLocks noChangeAspect="1"/>
          </p:cNvPicPr>
          <p:nvPr/>
        </p:nvPicPr>
        <p:blipFill>
          <a:blip r:embed="rId7"/>
          <a:stretch>
            <a:fillRect/>
          </a:stretch>
        </p:blipFill>
        <p:spPr>
          <a:xfrm>
            <a:off x="7445916" y="6219063"/>
            <a:ext cx="2367157" cy="412139"/>
          </a:xfrm>
          <a:prstGeom prst="rect">
            <a:avLst/>
          </a:prstGeom>
        </p:spPr>
      </p:pic>
    </p:spTree>
    <p:extLst>
      <p:ext uri="{BB962C8B-B14F-4D97-AF65-F5344CB8AC3E}">
        <p14:creationId xmlns:p14="http://schemas.microsoft.com/office/powerpoint/2010/main" val="479847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7E31-A586-E64B-ADF9-6DA1CF0DF39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FAC899D-C0D6-0341-951B-708B3D3F8AF1}"/>
              </a:ext>
            </a:extLst>
          </p:cNvPr>
          <p:cNvPicPr>
            <a:picLocks noGrp="1" noChangeAspect="1"/>
          </p:cNvPicPr>
          <p:nvPr>
            <p:ph idx="1"/>
          </p:nvPr>
        </p:nvPicPr>
        <p:blipFill>
          <a:blip r:embed="rId2"/>
          <a:stretch>
            <a:fillRect/>
          </a:stretch>
        </p:blipFill>
        <p:spPr>
          <a:xfrm>
            <a:off x="0" y="18700"/>
            <a:ext cx="7223270" cy="4248665"/>
          </a:xfrm>
        </p:spPr>
      </p:pic>
      <p:sp>
        <p:nvSpPr>
          <p:cNvPr id="4" name="Slide Number Placeholder 3">
            <a:extLst>
              <a:ext uri="{FF2B5EF4-FFF2-40B4-BE49-F238E27FC236}">
                <a16:creationId xmlns:a16="http://schemas.microsoft.com/office/drawing/2014/main" id="{A29968A8-1359-C444-93C5-C34C53242343}"/>
              </a:ext>
            </a:extLst>
          </p:cNvPr>
          <p:cNvSpPr>
            <a:spLocks noGrp="1"/>
          </p:cNvSpPr>
          <p:nvPr>
            <p:ph type="sldNum" sz="quarter" idx="12"/>
          </p:nvPr>
        </p:nvSpPr>
        <p:spPr>
          <a:xfrm>
            <a:off x="10566400" y="6356351"/>
            <a:ext cx="1016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4617B">
                  <a:shade val="90000"/>
                </a:srgbClr>
              </a:solidFill>
              <a:effectLst/>
              <a:uLnTx/>
              <a:uFillTx/>
              <a:latin typeface="Garamond" panose="02020404030301010803"/>
              <a:ea typeface="+mn-ea"/>
              <a:cs typeface="+mn-cs"/>
            </a:endParaRPr>
          </a:p>
        </p:txBody>
      </p:sp>
      <p:pic>
        <p:nvPicPr>
          <p:cNvPr id="8" name="Picture 7">
            <a:extLst>
              <a:ext uri="{FF2B5EF4-FFF2-40B4-BE49-F238E27FC236}">
                <a16:creationId xmlns:a16="http://schemas.microsoft.com/office/drawing/2014/main" id="{49A7EB9C-8E50-0B44-B4D4-E4B39FA63A18}"/>
              </a:ext>
            </a:extLst>
          </p:cNvPr>
          <p:cNvPicPr>
            <a:picLocks noChangeAspect="1"/>
          </p:cNvPicPr>
          <p:nvPr/>
        </p:nvPicPr>
        <p:blipFill>
          <a:blip r:embed="rId3"/>
          <a:stretch>
            <a:fillRect/>
          </a:stretch>
        </p:blipFill>
        <p:spPr>
          <a:xfrm>
            <a:off x="7054410" y="693573"/>
            <a:ext cx="4968730" cy="5799302"/>
          </a:xfrm>
          <a:prstGeom prst="rect">
            <a:avLst/>
          </a:prstGeom>
        </p:spPr>
      </p:pic>
      <p:pic>
        <p:nvPicPr>
          <p:cNvPr id="10" name="Picture 9">
            <a:extLst>
              <a:ext uri="{FF2B5EF4-FFF2-40B4-BE49-F238E27FC236}">
                <a16:creationId xmlns:a16="http://schemas.microsoft.com/office/drawing/2014/main" id="{21885F18-1A64-AC41-80F3-1A617963D7DB}"/>
              </a:ext>
            </a:extLst>
          </p:cNvPr>
          <p:cNvPicPr>
            <a:picLocks noChangeAspect="1"/>
          </p:cNvPicPr>
          <p:nvPr/>
        </p:nvPicPr>
        <p:blipFill>
          <a:blip r:embed="rId4"/>
          <a:stretch>
            <a:fillRect/>
          </a:stretch>
        </p:blipFill>
        <p:spPr>
          <a:xfrm>
            <a:off x="0" y="2551176"/>
            <a:ext cx="5224471" cy="4306824"/>
          </a:xfrm>
          <a:prstGeom prst="rect">
            <a:avLst/>
          </a:prstGeom>
        </p:spPr>
      </p:pic>
      <p:pic>
        <p:nvPicPr>
          <p:cNvPr id="7" name="Content Placeholder 7">
            <a:extLst>
              <a:ext uri="{FF2B5EF4-FFF2-40B4-BE49-F238E27FC236}">
                <a16:creationId xmlns:a16="http://schemas.microsoft.com/office/drawing/2014/main" id="{80EAC74A-904B-094C-A81F-1010D8B7830C}"/>
              </a:ext>
            </a:extLst>
          </p:cNvPr>
          <p:cNvPicPr>
            <a:picLocks noGrp="1" noChangeAspect="1"/>
          </p:cNvPicPr>
          <p:nvPr>
            <p:ph sz="half" idx="2"/>
          </p:nvPr>
        </p:nvPicPr>
        <p:blipFill>
          <a:blip r:embed="rId5"/>
          <a:stretch>
            <a:fillRect/>
          </a:stretch>
        </p:blipFill>
        <p:spPr>
          <a:xfrm>
            <a:off x="8443609" y="-130605"/>
            <a:ext cx="3871608" cy="3833435"/>
          </a:xfrm>
        </p:spPr>
      </p:pic>
    </p:spTree>
    <p:extLst>
      <p:ext uri="{BB962C8B-B14F-4D97-AF65-F5344CB8AC3E}">
        <p14:creationId xmlns:p14="http://schemas.microsoft.com/office/powerpoint/2010/main" val="249202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DCF4-2B1F-B092-F9F9-AF161FA465EB}"/>
              </a:ext>
            </a:extLst>
          </p:cNvPr>
          <p:cNvSpPr>
            <a:spLocks noGrp="1"/>
          </p:cNvSpPr>
          <p:nvPr>
            <p:ph type="title"/>
          </p:nvPr>
        </p:nvSpPr>
        <p:spPr/>
        <p:txBody>
          <a:bodyPr/>
          <a:lstStyle/>
          <a:p>
            <a:r>
              <a:rPr lang="en-US" dirty="0"/>
              <a:t>October, 2023</a:t>
            </a:r>
          </a:p>
        </p:txBody>
      </p:sp>
      <p:sp>
        <p:nvSpPr>
          <p:cNvPr id="3" name="Text Placeholder 2">
            <a:extLst>
              <a:ext uri="{FF2B5EF4-FFF2-40B4-BE49-F238E27FC236}">
                <a16:creationId xmlns:a16="http://schemas.microsoft.com/office/drawing/2014/main" id="{B9DA85A9-BFA6-F2E0-A323-4FBE5CA5705F}"/>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5A22587E-B498-72E0-416D-BB80590ED674}"/>
              </a:ext>
            </a:extLst>
          </p:cNvPr>
          <p:cNvPicPr>
            <a:picLocks noChangeAspect="1"/>
          </p:cNvPicPr>
          <p:nvPr/>
        </p:nvPicPr>
        <p:blipFill>
          <a:blip r:embed="rId2"/>
          <a:stretch>
            <a:fillRect/>
          </a:stretch>
        </p:blipFill>
        <p:spPr>
          <a:xfrm>
            <a:off x="2776550" y="2026718"/>
            <a:ext cx="6263609" cy="3949014"/>
          </a:xfrm>
          <a:prstGeom prst="rect">
            <a:avLst/>
          </a:prstGeom>
        </p:spPr>
      </p:pic>
    </p:spTree>
    <p:extLst>
      <p:ext uri="{BB962C8B-B14F-4D97-AF65-F5344CB8AC3E}">
        <p14:creationId xmlns:p14="http://schemas.microsoft.com/office/powerpoint/2010/main" val="223819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9DC00A-DD4F-48F3-154F-AD1085E69F86}"/>
              </a:ext>
            </a:extLst>
          </p:cNvPr>
          <p:cNvPicPr>
            <a:picLocks noGrp="1" noChangeAspect="1"/>
          </p:cNvPicPr>
          <p:nvPr>
            <p:ph/>
          </p:nvPr>
        </p:nvPicPr>
        <p:blipFill>
          <a:blip r:embed="rId2"/>
          <a:stretch>
            <a:fillRect/>
          </a:stretch>
        </p:blipFill>
        <p:spPr>
          <a:xfrm>
            <a:off x="0" y="160020"/>
            <a:ext cx="6869542" cy="6126163"/>
          </a:xfrm>
        </p:spPr>
      </p:pic>
      <p:pic>
        <p:nvPicPr>
          <p:cNvPr id="3" name="Picture 2">
            <a:extLst>
              <a:ext uri="{FF2B5EF4-FFF2-40B4-BE49-F238E27FC236}">
                <a16:creationId xmlns:a16="http://schemas.microsoft.com/office/drawing/2014/main" id="{38772250-A461-9F8D-3383-B50E89038D01}"/>
              </a:ext>
            </a:extLst>
          </p:cNvPr>
          <p:cNvPicPr>
            <a:picLocks noChangeAspect="1"/>
          </p:cNvPicPr>
          <p:nvPr/>
        </p:nvPicPr>
        <p:blipFill>
          <a:blip r:embed="rId3"/>
          <a:stretch>
            <a:fillRect/>
          </a:stretch>
        </p:blipFill>
        <p:spPr>
          <a:xfrm>
            <a:off x="4419600" y="1881390"/>
            <a:ext cx="7772400" cy="1341711"/>
          </a:xfrm>
          <a:prstGeom prst="rect">
            <a:avLst/>
          </a:prstGeom>
        </p:spPr>
      </p:pic>
    </p:spTree>
    <p:extLst>
      <p:ext uri="{BB962C8B-B14F-4D97-AF65-F5344CB8AC3E}">
        <p14:creationId xmlns:p14="http://schemas.microsoft.com/office/powerpoint/2010/main" val="2630485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3614400" y="6598238"/>
            <a:ext cx="1016000" cy="123239"/>
          </a:xfrm>
          <a:prstGeom prst="rect">
            <a:avLst/>
          </a:prstGeom>
        </p:spPr>
        <p:txBody>
          <a:bodyPr vert="horz" wrap="square" lIns="0" tIns="0" rIns="0" bIns="0" rtlCol="0" anchor="b">
            <a:spAutoFit/>
          </a:bodyPr>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 marR="0" lvl="0" indent="0" algn="r" defTabSz="914400" rtl="0" eaLnBrk="1" fontAlgn="auto" latinLnBrk="0" hangingPunct="1">
              <a:lnSpc>
                <a:spcPts val="907"/>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454545">
                    <a:shade val="90000"/>
                  </a:srgbClr>
                </a:solidFill>
                <a:effectLst/>
                <a:uLnTx/>
                <a:uFillTx/>
                <a:latin typeface="Gill Sans MT" panose="020B0502020104020203"/>
                <a:ea typeface="+mn-ea"/>
                <a:cs typeface="+mn-cs"/>
              </a:rPr>
              <a:pPr marL="25214" marR="0" lvl="0" indent="0" algn="r" defTabSz="914400" rtl="0" eaLnBrk="1" fontAlgn="auto" latinLnBrk="0" hangingPunct="1">
                <a:lnSpc>
                  <a:spcPts val="907"/>
                </a:lnSpc>
                <a:spcBef>
                  <a:spcPts val="0"/>
                </a:spcBef>
                <a:spcAft>
                  <a:spcPts val="0"/>
                </a:spcAft>
                <a:buClrTx/>
                <a:buSzTx/>
                <a:buFontTx/>
                <a:buNone/>
                <a:tabLst/>
                <a:defRPr/>
              </a:pPr>
              <a:t>29</a:t>
            </a:fld>
            <a:endParaRPr kumimoji="0" sz="1200" b="0" i="0" u="none" strike="noStrike" kern="1200" cap="none" spc="-3" normalizeH="0" baseline="0" noProof="0" dirty="0">
              <a:ln>
                <a:noFill/>
              </a:ln>
              <a:solidFill>
                <a:prstClr val="black"/>
              </a:solidFill>
              <a:effectLst/>
              <a:uLnTx/>
              <a:uFillTx/>
              <a:latin typeface="Gill Sans MT" panose="020B0502020104020203"/>
              <a:ea typeface="+mn-ea"/>
              <a:cs typeface="+mn-cs"/>
            </a:endParaRPr>
          </a:p>
        </p:txBody>
      </p:sp>
      <p:sp>
        <p:nvSpPr>
          <p:cNvPr id="4" name="object 4"/>
          <p:cNvSpPr txBox="1"/>
          <p:nvPr/>
        </p:nvSpPr>
        <p:spPr>
          <a:xfrm>
            <a:off x="4264511" y="5552378"/>
            <a:ext cx="2640245" cy="141064"/>
          </a:xfrm>
          <a:prstGeom prst="rect">
            <a:avLst/>
          </a:prstGeom>
        </p:spPr>
        <p:txBody>
          <a:bodyPr vert="horz" wrap="square" lIns="0" tIns="0" rIns="0" bIns="0" rtlCol="0">
            <a:spAutoFit/>
          </a:bodyPr>
          <a:lstStyle/>
          <a:p>
            <a:pPr marL="8405" marR="0" lvl="0" indent="0" algn="l" defTabSz="685800" rtl="0" eaLnBrk="1" fontAlgn="auto" latinLnBrk="0" hangingPunct="1">
              <a:lnSpc>
                <a:spcPts val="1148"/>
              </a:lnSpc>
              <a:spcBef>
                <a:spcPts val="0"/>
              </a:spcBef>
              <a:spcAft>
                <a:spcPts val="0"/>
              </a:spcAft>
              <a:buClrTx/>
              <a:buSzTx/>
              <a:buFontTx/>
              <a:buNone/>
              <a:tabLst/>
              <a:defRPr/>
            </a:pPr>
            <a:r>
              <a:rPr kumimoji="0" sz="959" b="0" i="0" u="none" strike="noStrike" kern="1200" cap="none" spc="10" normalizeH="0" baseline="0" noProof="0" dirty="0">
                <a:ln>
                  <a:noFill/>
                </a:ln>
                <a:solidFill>
                  <a:prstClr val="black"/>
                </a:solidFill>
                <a:effectLst/>
                <a:uLnTx/>
                <a:uFillTx/>
                <a:latin typeface="Arial"/>
                <a:ea typeface="+mn-ea"/>
                <a:cs typeface="Arial"/>
              </a:rPr>
              <a:t>.</a:t>
            </a:r>
            <a:endParaRPr kumimoji="0" sz="959"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Title 1">
            <a:extLst>
              <a:ext uri="{FF2B5EF4-FFF2-40B4-BE49-F238E27FC236}">
                <a16:creationId xmlns:a16="http://schemas.microsoft.com/office/drawing/2014/main" id="{AFC89D23-75CE-4B40-A660-7032ADBE02B3}"/>
              </a:ext>
            </a:extLst>
          </p:cNvPr>
          <p:cNvSpPr>
            <a:spLocks noGrp="1"/>
          </p:cNvSpPr>
          <p:nvPr>
            <p:ph type="title"/>
          </p:nvPr>
        </p:nvSpPr>
        <p:spPr>
          <a:xfrm>
            <a:off x="134112" y="134112"/>
            <a:ext cx="11935967" cy="1563428"/>
          </a:xfrm>
        </p:spPr>
        <p:txBody>
          <a:bodyPr>
            <a:noAutofit/>
          </a:bodyPr>
          <a:lstStyle/>
          <a:p>
            <a:r>
              <a:rPr lang="en-US" sz="2000" b="1" dirty="0">
                <a:latin typeface="Garamond" panose="02020404030301010803" pitchFamily="18" charset="0"/>
              </a:rPr>
              <a:t>DeVos: 2020 Definition and scope of Sexual Harassment under Title IX</a:t>
            </a:r>
          </a:p>
        </p:txBody>
      </p:sp>
      <p:sp>
        <p:nvSpPr>
          <p:cNvPr id="13" name="Content Placeholder 2">
            <a:extLst>
              <a:ext uri="{FF2B5EF4-FFF2-40B4-BE49-F238E27FC236}">
                <a16:creationId xmlns:a16="http://schemas.microsoft.com/office/drawing/2014/main" id="{075DDAAA-E4BB-1B48-AD98-4162E3907B96}"/>
              </a:ext>
            </a:extLst>
          </p:cNvPr>
          <p:cNvSpPr>
            <a:spLocks noGrp="1"/>
          </p:cNvSpPr>
          <p:nvPr>
            <p:ph idx="1"/>
          </p:nvPr>
        </p:nvSpPr>
        <p:spPr>
          <a:xfrm>
            <a:off x="410308" y="870857"/>
            <a:ext cx="9850498" cy="5279422"/>
          </a:xfrm>
        </p:spPr>
        <p:txBody>
          <a:bodyPr>
            <a:noAutofit/>
          </a:bodyPr>
          <a:lstStyle/>
          <a:p>
            <a:endParaRPr lang="en-US" sz="1350" dirty="0">
              <a:latin typeface="Garamond" panose="02020404030301010803" pitchFamily="18" charset="0"/>
            </a:endParaRPr>
          </a:p>
          <a:p>
            <a:r>
              <a:rPr lang="en-US" sz="1800" dirty="0">
                <a:latin typeface="Garamond" panose="02020404030301010803" pitchFamily="18" charset="0"/>
              </a:rPr>
              <a:t>Prior Guidance:  Previous guidance from the Department of Education required schools to </a:t>
            </a:r>
            <a:r>
              <a:rPr lang="en-US" sz="1800" b="1" dirty="0">
                <a:latin typeface="Garamond" panose="02020404030301010803" pitchFamily="18" charset="0"/>
              </a:rPr>
              <a:t>investigate any </a:t>
            </a:r>
            <a:r>
              <a:rPr lang="en-US" sz="1800" b="1" dirty="0">
                <a:solidFill>
                  <a:srgbClr val="C00000"/>
                </a:solidFill>
                <a:latin typeface="Garamond" panose="02020404030301010803" pitchFamily="18" charset="0"/>
              </a:rPr>
              <a:t>“unwelcome conduct of a sexual nature”</a:t>
            </a:r>
            <a:endParaRPr lang="en-US" sz="1800" dirty="0">
              <a:latin typeface="Garamond" panose="02020404030301010803" pitchFamily="18" charset="0"/>
            </a:endParaRPr>
          </a:p>
          <a:p>
            <a:r>
              <a:rPr lang="en-US" sz="1800" b="1" dirty="0">
                <a:latin typeface="Garamond" panose="02020404030301010803" pitchFamily="18" charset="0"/>
              </a:rPr>
              <a:t>Now Universities must only respond to </a:t>
            </a:r>
            <a:r>
              <a:rPr lang="en-US" sz="1800" b="1" dirty="0">
                <a:highlight>
                  <a:srgbClr val="FFFF00"/>
                </a:highlight>
                <a:latin typeface="Garamond" panose="02020404030301010803" pitchFamily="18" charset="0"/>
              </a:rPr>
              <a:t>“Sexual harassment</a:t>
            </a:r>
            <a:r>
              <a:rPr lang="en-US" sz="1800" dirty="0">
                <a:highlight>
                  <a:srgbClr val="FFFF00"/>
                </a:highlight>
                <a:latin typeface="Garamond" panose="02020404030301010803" pitchFamily="18" charset="0"/>
              </a:rPr>
              <a:t>” as defined in the regulations  </a:t>
            </a:r>
            <a:r>
              <a:rPr lang="en-US" sz="1800" dirty="0">
                <a:latin typeface="Garamond" panose="02020404030301010803" pitchFamily="18" charset="0"/>
              </a:rPr>
              <a:t>much more narrowly, </a:t>
            </a:r>
          </a:p>
          <a:p>
            <a:pPr lvl="1"/>
            <a:r>
              <a:rPr lang="en-US" dirty="0">
                <a:highlight>
                  <a:srgbClr val="FFFF00"/>
                </a:highlight>
                <a:latin typeface="Garamond" panose="02020404030301010803" pitchFamily="18" charset="0"/>
              </a:rPr>
              <a:t>Now only includes</a:t>
            </a:r>
          </a:p>
          <a:p>
            <a:pPr lvl="2"/>
            <a:r>
              <a:rPr lang="en-US" dirty="0">
                <a:latin typeface="Garamond" panose="02020404030301010803" pitchFamily="18" charset="0"/>
              </a:rPr>
              <a:t> (1) the conditioning of an aid, benefit or service of the institution on an individual’s participation in unwelcome sexual conduct </a:t>
            </a:r>
            <a:r>
              <a:rPr lang="en-US" dirty="0">
                <a:highlight>
                  <a:srgbClr val="FFFF00"/>
                </a:highlight>
                <a:latin typeface="Garamond" panose="02020404030301010803" pitchFamily="18" charset="0"/>
              </a:rPr>
              <a:t>(</a:t>
            </a:r>
            <a:r>
              <a:rPr lang="en-US" i="1" dirty="0">
                <a:highlight>
                  <a:srgbClr val="FFFF00"/>
                </a:highlight>
                <a:latin typeface="Garamond" panose="02020404030301010803" pitchFamily="18" charset="0"/>
              </a:rPr>
              <a:t>i.e.</a:t>
            </a:r>
            <a:r>
              <a:rPr lang="en-US" dirty="0">
                <a:highlight>
                  <a:srgbClr val="FFFF00"/>
                </a:highlight>
                <a:latin typeface="Garamond" panose="02020404030301010803" pitchFamily="18" charset="0"/>
              </a:rPr>
              <a:t>, </a:t>
            </a:r>
            <a:r>
              <a:rPr lang="en-US" i="1" dirty="0">
                <a:highlight>
                  <a:srgbClr val="FFFF00"/>
                </a:highlight>
                <a:latin typeface="Garamond" panose="02020404030301010803" pitchFamily="18" charset="0"/>
              </a:rPr>
              <a:t>quid pro quo</a:t>
            </a:r>
            <a:r>
              <a:rPr lang="en-US" dirty="0">
                <a:highlight>
                  <a:srgbClr val="FFFF00"/>
                </a:highlight>
                <a:latin typeface="Garamond" panose="02020404030301010803" pitchFamily="18" charset="0"/>
              </a:rPr>
              <a:t>); </a:t>
            </a:r>
          </a:p>
          <a:p>
            <a:pPr lvl="2"/>
            <a:r>
              <a:rPr lang="en-US" dirty="0">
                <a:latin typeface="Garamond" panose="02020404030301010803" pitchFamily="18" charset="0"/>
              </a:rPr>
              <a:t>(2) unwelcome conduct determined by a </a:t>
            </a:r>
            <a:r>
              <a:rPr lang="en-US" dirty="0">
                <a:solidFill>
                  <a:schemeClr val="tx1"/>
                </a:solidFill>
                <a:highlight>
                  <a:srgbClr val="FFFF00"/>
                </a:highlight>
                <a:latin typeface="Garamond" panose="02020404030301010803" pitchFamily="18" charset="0"/>
              </a:rPr>
              <a:t>reasonable person to be so </a:t>
            </a:r>
            <a:r>
              <a:rPr lang="en-US" b="1" dirty="0">
                <a:solidFill>
                  <a:schemeClr val="tx1"/>
                </a:solidFill>
                <a:highlight>
                  <a:srgbClr val="FFFF00"/>
                </a:highlight>
                <a:latin typeface="Garamond" panose="02020404030301010803" pitchFamily="18" charset="0"/>
              </a:rPr>
              <a:t>severe, pervasive and objectively offensive </a:t>
            </a:r>
            <a:r>
              <a:rPr lang="en-US" dirty="0">
                <a:solidFill>
                  <a:schemeClr val="tx1"/>
                </a:solidFill>
                <a:highlight>
                  <a:srgbClr val="FFFF00"/>
                </a:highlight>
                <a:latin typeface="Garamond" panose="02020404030301010803" pitchFamily="18" charset="0"/>
              </a:rPr>
              <a:t>that it effectively denies a person equal access to the institution’s education program or activity; </a:t>
            </a:r>
          </a:p>
          <a:p>
            <a:pPr lvl="2"/>
            <a:r>
              <a:rPr lang="en-US" dirty="0">
                <a:latin typeface="Garamond" panose="02020404030301010803" pitchFamily="18" charset="0"/>
              </a:rPr>
              <a:t>and </a:t>
            </a:r>
            <a:r>
              <a:rPr lang="en-US" dirty="0">
                <a:highlight>
                  <a:srgbClr val="FFFF00"/>
                </a:highlight>
                <a:latin typeface="Garamond" panose="02020404030301010803" pitchFamily="18" charset="0"/>
              </a:rPr>
              <a:t>(3) sexual assault, dating violence, domestic violence and stalking</a:t>
            </a:r>
            <a:r>
              <a:rPr lang="en-US" dirty="0">
                <a:latin typeface="Garamond" panose="02020404030301010803" pitchFamily="18" charset="0"/>
              </a:rPr>
              <a:t>. </a:t>
            </a:r>
          </a:p>
          <a:p>
            <a:pPr lvl="2"/>
            <a:r>
              <a:rPr lang="en-US" dirty="0">
                <a:latin typeface="Garamond" panose="02020404030301010803" pitchFamily="18" charset="0"/>
              </a:rPr>
              <a:t>Occurring </a:t>
            </a:r>
            <a:r>
              <a:rPr lang="en-US" dirty="0">
                <a:highlight>
                  <a:srgbClr val="FFFF00"/>
                </a:highlight>
                <a:latin typeface="Garamond" panose="02020404030301010803" pitchFamily="18" charset="0"/>
              </a:rPr>
              <a:t> within a school’s education program or activity; and b) within the United States</a:t>
            </a:r>
            <a:endParaRPr lang="en-US" dirty="0">
              <a:latin typeface="Garamond" panose="02020404030301010803" pitchFamily="18" charset="0"/>
            </a:endParaRPr>
          </a:p>
          <a:p>
            <a:pPr marL="294894" lvl="1" indent="0">
              <a:buNone/>
            </a:pPr>
            <a:endParaRPr lang="en-US" sz="1350" dirty="0">
              <a:latin typeface="Garamond" panose="02020404030301010803" pitchFamily="18" charset="0"/>
            </a:endParaRPr>
          </a:p>
        </p:txBody>
      </p:sp>
    </p:spTree>
    <p:extLst>
      <p:ext uri="{BB962C8B-B14F-4D97-AF65-F5344CB8AC3E}">
        <p14:creationId xmlns:p14="http://schemas.microsoft.com/office/powerpoint/2010/main" val="310890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BE37-8B31-BE4C-8900-4F74E4F09775}"/>
              </a:ext>
            </a:extLst>
          </p:cNvPr>
          <p:cNvSpPr>
            <a:spLocks noGrp="1"/>
          </p:cNvSpPr>
          <p:nvPr>
            <p:ph type="title"/>
          </p:nvPr>
        </p:nvSpPr>
        <p:spPr>
          <a:xfrm>
            <a:off x="1505554" y="205236"/>
            <a:ext cx="8761791" cy="1853756"/>
          </a:xfrm>
        </p:spPr>
        <p:txBody>
          <a:bodyPr/>
          <a:lstStyle/>
          <a:p>
            <a:r>
              <a:rPr lang="en-US" b="1" dirty="0">
                <a:latin typeface="Garamond" panose="02020404030301010803" pitchFamily="18" charset="0"/>
              </a:rPr>
              <a:t>My Role</a:t>
            </a:r>
          </a:p>
        </p:txBody>
      </p:sp>
      <p:sp>
        <p:nvSpPr>
          <p:cNvPr id="3" name="Content Placeholder 2">
            <a:extLst>
              <a:ext uri="{FF2B5EF4-FFF2-40B4-BE49-F238E27FC236}">
                <a16:creationId xmlns:a16="http://schemas.microsoft.com/office/drawing/2014/main" id="{E2C18DC9-699A-3E42-A7B4-A7BEB459693B}"/>
              </a:ext>
            </a:extLst>
          </p:cNvPr>
          <p:cNvSpPr>
            <a:spLocks noGrp="1"/>
          </p:cNvSpPr>
          <p:nvPr>
            <p:ph idx="1"/>
          </p:nvPr>
        </p:nvSpPr>
        <p:spPr>
          <a:xfrm>
            <a:off x="1924655" y="1132114"/>
            <a:ext cx="8761791" cy="4334233"/>
          </a:xfrm>
        </p:spPr>
        <p:txBody>
          <a:bodyPr>
            <a:normAutofit lnSpcReduction="10000"/>
          </a:bodyPr>
          <a:lstStyle/>
          <a:p>
            <a:r>
              <a:rPr lang="en-US" dirty="0">
                <a:latin typeface="Garamond" panose="02020404030301010803" pitchFamily="18" charset="0"/>
              </a:rPr>
              <a:t>Schedule the </a:t>
            </a:r>
            <a:r>
              <a:rPr lang="en-US" b="1" dirty="0">
                <a:latin typeface="Garamond" panose="02020404030301010803" pitchFamily="18" charset="0"/>
              </a:rPr>
              <a:t>Appellate Call </a:t>
            </a:r>
            <a:r>
              <a:rPr lang="en-US" dirty="0">
                <a:latin typeface="Garamond" panose="02020404030301010803" pitchFamily="18" charset="0"/>
              </a:rPr>
              <a:t>with three Deans.</a:t>
            </a:r>
          </a:p>
          <a:p>
            <a:r>
              <a:rPr lang="en-US" dirty="0">
                <a:latin typeface="Garamond" panose="02020404030301010803" pitchFamily="18" charset="0"/>
              </a:rPr>
              <a:t>Ensure that all Appellate Deans are trained </a:t>
            </a:r>
          </a:p>
          <a:p>
            <a:r>
              <a:rPr lang="en-US" dirty="0">
                <a:latin typeface="Garamond" panose="02020404030301010803" pitchFamily="18" charset="0"/>
              </a:rPr>
              <a:t>Ensure that there is a Dean from the appropriate schools.</a:t>
            </a:r>
          </a:p>
          <a:p>
            <a:r>
              <a:rPr lang="en-US" dirty="0">
                <a:latin typeface="Garamond" panose="02020404030301010803" pitchFamily="18" charset="0"/>
              </a:rPr>
              <a:t>Supervise the selection process of “Neutral Deans” – generally based on availability</a:t>
            </a:r>
          </a:p>
          <a:p>
            <a:pPr marL="285750" indent="-285750"/>
            <a:r>
              <a:rPr lang="en-US" dirty="0">
                <a:latin typeface="Garamond" panose="02020404030301010803" pitchFamily="18" charset="0"/>
              </a:rPr>
              <a:t>Consider any contest by either party of the makeup of a panel for a conflict of interest</a:t>
            </a:r>
          </a:p>
          <a:p>
            <a:pPr marL="742950" lvl="1" indent="-285750"/>
            <a:r>
              <a:rPr lang="en-US" dirty="0">
                <a:latin typeface="Garamond" panose="02020404030301010803" pitchFamily="18" charset="0"/>
              </a:rPr>
              <a:t>If there is an actual or perceived conflict of interest by you, you must disclose this information as soon as possible so appropriate action can be taken</a:t>
            </a:r>
          </a:p>
          <a:p>
            <a:r>
              <a:rPr lang="en-US" dirty="0">
                <a:latin typeface="Garamond" panose="02020404030301010803" pitchFamily="18" charset="0"/>
              </a:rPr>
              <a:t>Assist with explanation of issues on appeal.</a:t>
            </a:r>
          </a:p>
          <a:p>
            <a:r>
              <a:rPr lang="en-US" dirty="0">
                <a:latin typeface="Garamond" panose="02020404030301010803" pitchFamily="18" charset="0"/>
              </a:rPr>
              <a:t>Note take during discussion. </a:t>
            </a:r>
          </a:p>
          <a:p>
            <a:endParaRPr lang="en-US" dirty="0">
              <a:latin typeface="Garamond" panose="02020404030301010803" pitchFamily="18" charset="0"/>
            </a:endParaRPr>
          </a:p>
        </p:txBody>
      </p:sp>
    </p:spTree>
    <p:extLst>
      <p:ext uri="{BB962C8B-B14F-4D97-AF65-F5344CB8AC3E}">
        <p14:creationId xmlns:p14="http://schemas.microsoft.com/office/powerpoint/2010/main" val="797835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7563-4342-6F48-B0C7-864AC16B4F67}"/>
              </a:ext>
            </a:extLst>
          </p:cNvPr>
          <p:cNvSpPr>
            <a:spLocks noGrp="1"/>
          </p:cNvSpPr>
          <p:nvPr>
            <p:ph type="title"/>
          </p:nvPr>
        </p:nvSpPr>
        <p:spPr>
          <a:xfrm>
            <a:off x="1788063" y="3919"/>
            <a:ext cx="8610600" cy="1328625"/>
          </a:xfrm>
        </p:spPr>
        <p:txBody>
          <a:bodyPr>
            <a:noAutofit/>
          </a:bodyPr>
          <a:lstStyle/>
          <a:p>
            <a:r>
              <a:rPr lang="en-US" sz="1800" b="1" dirty="0">
                <a:latin typeface="Garamond" panose="02020404030301010803" pitchFamily="18" charset="0"/>
              </a:rPr>
              <a:t>May a school respond to alleged sexual misconduct that does not meet the definition of sexual harassment in the 2020 amendments? </a:t>
            </a:r>
            <a:br>
              <a:rPr lang="en-US" sz="2000" dirty="0">
                <a:latin typeface="Garamond" panose="02020404030301010803" pitchFamily="18" charset="0"/>
              </a:rPr>
            </a:br>
            <a:endParaRPr lang="en-US" sz="2000" dirty="0">
              <a:latin typeface="Garamond" panose="02020404030301010803" pitchFamily="18" charset="0"/>
            </a:endParaRPr>
          </a:p>
        </p:txBody>
      </p:sp>
      <p:sp>
        <p:nvSpPr>
          <p:cNvPr id="3" name="Content Placeholder 2">
            <a:extLst>
              <a:ext uri="{FF2B5EF4-FFF2-40B4-BE49-F238E27FC236}">
                <a16:creationId xmlns:a16="http://schemas.microsoft.com/office/drawing/2014/main" id="{3534E7AE-0EFF-AE4F-87F0-901C038D32D1}"/>
              </a:ext>
            </a:extLst>
          </p:cNvPr>
          <p:cNvSpPr>
            <a:spLocks noGrp="1"/>
          </p:cNvSpPr>
          <p:nvPr>
            <p:ph sz="half" idx="1"/>
          </p:nvPr>
        </p:nvSpPr>
        <p:spPr>
          <a:xfrm>
            <a:off x="1483265" y="1400449"/>
            <a:ext cx="4416961" cy="3645512"/>
          </a:xfrm>
        </p:spPr>
        <p:txBody>
          <a:bodyPr>
            <a:noAutofit/>
          </a:bodyPr>
          <a:lstStyle/>
          <a:p>
            <a:pPr>
              <a:lnSpc>
                <a:spcPct val="100000"/>
              </a:lnSpc>
            </a:pPr>
            <a:r>
              <a:rPr lang="en-US" dirty="0">
                <a:latin typeface="Garamond" panose="02020404030301010803" pitchFamily="18" charset="0"/>
              </a:rPr>
              <a:t>The preamble to the new regulations says that “nothing in the final regulations precludes [a school] from vigorously addressing misconduct (sexual or otherwise) that occurs outside the scope of Title IX or from offering supportive measures to students and individuals impacted by misconduct or trauma</a:t>
            </a:r>
            <a:br>
              <a:rPr lang="en-US" dirty="0">
                <a:latin typeface="Garamond" panose="02020404030301010803" pitchFamily="18" charset="0"/>
              </a:rPr>
            </a:br>
            <a:endParaRPr lang="en-US" dirty="0">
              <a:latin typeface="Garamond" panose="02020404030301010803" pitchFamily="18" charset="0"/>
            </a:endParaRPr>
          </a:p>
        </p:txBody>
      </p:sp>
      <p:sp>
        <p:nvSpPr>
          <p:cNvPr id="4" name="Content Placeholder 3">
            <a:extLst>
              <a:ext uri="{FF2B5EF4-FFF2-40B4-BE49-F238E27FC236}">
                <a16:creationId xmlns:a16="http://schemas.microsoft.com/office/drawing/2014/main" id="{A3A27573-EE4B-CC41-988E-82EAD7B2A988}"/>
              </a:ext>
            </a:extLst>
          </p:cNvPr>
          <p:cNvSpPr>
            <a:spLocks noGrp="1"/>
          </p:cNvSpPr>
          <p:nvPr>
            <p:ph sz="half" idx="2"/>
          </p:nvPr>
        </p:nvSpPr>
        <p:spPr>
          <a:xfrm>
            <a:off x="6220045" y="1400449"/>
            <a:ext cx="4178618" cy="4922530"/>
          </a:xfrm>
        </p:spPr>
        <p:txBody>
          <a:bodyPr>
            <a:normAutofit fontScale="92500" lnSpcReduction="20000"/>
          </a:bodyPr>
          <a:lstStyle/>
          <a:p>
            <a:r>
              <a:rPr lang="en-US" dirty="0">
                <a:latin typeface="Garamond" panose="02020404030301010803" pitchFamily="18" charset="0"/>
              </a:rPr>
              <a:t>“Title IX is not the exclusive remedy for sexual misconduct or traumatic events that affect students.”</a:t>
            </a:r>
          </a:p>
          <a:p>
            <a:r>
              <a:rPr lang="en-US" dirty="0">
                <a:latin typeface="Garamond" panose="02020404030301010803" pitchFamily="18" charset="0"/>
              </a:rPr>
              <a:t> A school has discretion to respond appropriately to reports of sexual misconduct that do not fit within the scope of conduct covered by the Title IX grievance process. </a:t>
            </a:r>
            <a:r>
              <a:rPr lang="en-US" dirty="0">
                <a:highlight>
                  <a:srgbClr val="FFFF00"/>
                </a:highlight>
                <a:latin typeface="Garamond" panose="02020404030301010803" pitchFamily="18" charset="0"/>
              </a:rPr>
              <a:t>This may include, for example, reported sexual misconduct that a) occurs outside of a school’s education program or activity; b) occurs outside of the United States; or c) causes harm in the school environment that does not fit within the definition set out above</a:t>
            </a:r>
            <a:endParaRPr lang="en-US" dirty="0">
              <a:latin typeface="Garamond" panose="02020404030301010803" pitchFamily="18" charset="0"/>
            </a:endParaRPr>
          </a:p>
        </p:txBody>
      </p:sp>
    </p:spTree>
    <p:extLst>
      <p:ext uri="{BB962C8B-B14F-4D97-AF65-F5344CB8AC3E}">
        <p14:creationId xmlns:p14="http://schemas.microsoft.com/office/powerpoint/2010/main" val="147642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405C-E22E-C846-90FC-24448E32D0BC}"/>
              </a:ext>
            </a:extLst>
          </p:cNvPr>
          <p:cNvSpPr>
            <a:spLocks noGrp="1"/>
          </p:cNvSpPr>
          <p:nvPr>
            <p:ph type="title"/>
          </p:nvPr>
        </p:nvSpPr>
        <p:spPr>
          <a:xfrm>
            <a:off x="194553" y="190501"/>
            <a:ext cx="11595370" cy="608472"/>
          </a:xfrm>
        </p:spPr>
        <p:txBody>
          <a:bodyPr>
            <a:normAutofit/>
          </a:bodyPr>
          <a:lstStyle/>
          <a:p>
            <a:r>
              <a:rPr lang="en-US" dirty="0">
                <a:latin typeface="Garamond" panose="02020404030301010803" pitchFamily="18" charset="0"/>
              </a:rPr>
              <a:t>Presumption:  Respondents Not responsible</a:t>
            </a:r>
          </a:p>
        </p:txBody>
      </p:sp>
      <p:sp>
        <p:nvSpPr>
          <p:cNvPr id="3" name="Content Placeholder 2">
            <a:extLst>
              <a:ext uri="{FF2B5EF4-FFF2-40B4-BE49-F238E27FC236}">
                <a16:creationId xmlns:a16="http://schemas.microsoft.com/office/drawing/2014/main" id="{9A525B91-DC4A-0344-9E5B-1B6F0443E5B1}"/>
              </a:ext>
            </a:extLst>
          </p:cNvPr>
          <p:cNvSpPr>
            <a:spLocks noGrp="1"/>
          </p:cNvSpPr>
          <p:nvPr>
            <p:ph sz="half" idx="1"/>
          </p:nvPr>
        </p:nvSpPr>
        <p:spPr>
          <a:xfrm>
            <a:off x="778214" y="953311"/>
            <a:ext cx="4706810" cy="4498185"/>
          </a:xfrm>
        </p:spPr>
        <p:txBody>
          <a:bodyPr>
            <a:normAutofit/>
          </a:bodyPr>
          <a:lstStyle/>
          <a:p>
            <a:pPr>
              <a:lnSpc>
                <a:spcPct val="100000"/>
              </a:lnSpc>
            </a:pPr>
            <a:r>
              <a:rPr lang="en-US" sz="2800" dirty="0">
                <a:latin typeface="Garamond" panose="02020404030301010803" pitchFamily="18" charset="0"/>
              </a:rPr>
              <a:t>Presumption that the respondent is not responsible for the alleged conduct until a determination regarding responsibility is made at the conclusion of the grievance process.</a:t>
            </a:r>
          </a:p>
          <a:p>
            <a:endParaRPr lang="en-US" dirty="0"/>
          </a:p>
        </p:txBody>
      </p:sp>
      <p:sp>
        <p:nvSpPr>
          <p:cNvPr id="4" name="Content Placeholder 3">
            <a:extLst>
              <a:ext uri="{FF2B5EF4-FFF2-40B4-BE49-F238E27FC236}">
                <a16:creationId xmlns:a16="http://schemas.microsoft.com/office/drawing/2014/main" id="{D606F48D-A2F3-1D4A-9B63-1E60039489D9}"/>
              </a:ext>
            </a:extLst>
          </p:cNvPr>
          <p:cNvSpPr>
            <a:spLocks noGrp="1"/>
          </p:cNvSpPr>
          <p:nvPr>
            <p:ph sz="half" idx="2"/>
          </p:nvPr>
        </p:nvSpPr>
        <p:spPr>
          <a:xfrm>
            <a:off x="6518909" y="953311"/>
            <a:ext cx="4706810" cy="4498185"/>
          </a:xfrm>
        </p:spPr>
        <p:txBody>
          <a:bodyPr>
            <a:normAutofit/>
          </a:bodyPr>
          <a:lstStyle/>
          <a:p>
            <a:pPr>
              <a:lnSpc>
                <a:spcPct val="100000"/>
              </a:lnSpc>
              <a:spcBef>
                <a:spcPts val="0"/>
              </a:spcBef>
            </a:pPr>
            <a:r>
              <a:rPr lang="en-US" sz="2800" dirty="0">
                <a:latin typeface="Garamond" panose="02020404030301010803" pitchFamily="18" charset="0"/>
              </a:rPr>
              <a:t> Regulations’ “presumption of non-responsibility” requires schools to investigate and resolve complaints: “without drawing inferences about credibility based on a party’s status as a complainant or respondent.”</a:t>
            </a:r>
          </a:p>
          <a:p>
            <a:endParaRPr lang="en-US" dirty="0"/>
          </a:p>
        </p:txBody>
      </p:sp>
      <p:sp>
        <p:nvSpPr>
          <p:cNvPr id="6" name="TextBox 5">
            <a:extLst>
              <a:ext uri="{FF2B5EF4-FFF2-40B4-BE49-F238E27FC236}">
                <a16:creationId xmlns:a16="http://schemas.microsoft.com/office/drawing/2014/main" id="{9A592B04-44A0-8B49-A8B6-1E77E28A190B}"/>
              </a:ext>
            </a:extLst>
          </p:cNvPr>
          <p:cNvSpPr txBox="1"/>
          <p:nvPr/>
        </p:nvSpPr>
        <p:spPr>
          <a:xfrm>
            <a:off x="0" y="5190171"/>
            <a:ext cx="22067111" cy="14773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mn-cs"/>
              </a:rPr>
              <a:t>Burden of proof and burden of gathering evidence sufficient to reach a determination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mn-cs"/>
              </a:rPr>
              <a:t>regarding responsibility rests on the school and not on the parties!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65659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71B51A-6B21-3C41-AF07-E45450787965}"/>
              </a:ext>
            </a:extLst>
          </p:cNvPr>
          <p:cNvSpPr>
            <a:spLocks noGrp="1"/>
          </p:cNvSpPr>
          <p:nvPr>
            <p:ph type="title"/>
          </p:nvPr>
        </p:nvSpPr>
        <p:spPr>
          <a:xfrm>
            <a:off x="0" y="234462"/>
            <a:ext cx="12192000" cy="1853755"/>
          </a:xfrm>
        </p:spPr>
        <p:txBody>
          <a:bodyPr>
            <a:normAutofit/>
          </a:bodyPr>
          <a:lstStyle/>
          <a:p>
            <a:r>
              <a:rPr lang="en-US" sz="2800" b="1" dirty="0">
                <a:latin typeface="Garamond" panose="02020404030301010803" pitchFamily="18" charset="0"/>
              </a:rPr>
              <a:t>Title IX Cases vs Gender Based misconduct policy cases</a:t>
            </a:r>
          </a:p>
        </p:txBody>
      </p:sp>
      <p:sp>
        <p:nvSpPr>
          <p:cNvPr id="4" name="Content Placeholder 3">
            <a:extLst>
              <a:ext uri="{FF2B5EF4-FFF2-40B4-BE49-F238E27FC236}">
                <a16:creationId xmlns:a16="http://schemas.microsoft.com/office/drawing/2014/main" id="{B75526AE-3207-A643-880E-7ABA42909A6F}"/>
              </a:ext>
            </a:extLst>
          </p:cNvPr>
          <p:cNvSpPr>
            <a:spLocks noGrp="1"/>
          </p:cNvSpPr>
          <p:nvPr>
            <p:ph idx="1"/>
          </p:nvPr>
        </p:nvSpPr>
        <p:spPr>
          <a:xfrm>
            <a:off x="2133601" y="914401"/>
            <a:ext cx="8153399" cy="4551946"/>
          </a:xfrm>
        </p:spPr>
        <p:txBody>
          <a:bodyPr>
            <a:normAutofit fontScale="32500" lnSpcReduction="20000"/>
          </a:bodyPr>
          <a:lstStyle/>
          <a:p>
            <a:endParaRPr lang="en-US" sz="6000" dirty="0">
              <a:latin typeface="Garamond" panose="02020404030301010803" pitchFamily="18" charset="0"/>
            </a:endParaRPr>
          </a:p>
          <a:p>
            <a:r>
              <a:rPr lang="en-US" sz="6000" dirty="0">
                <a:latin typeface="Garamond" panose="02020404030301010803" pitchFamily="18" charset="0"/>
              </a:rPr>
              <a:t>Title IX Policy:  On Campus/In US/Student here or intending to return</a:t>
            </a:r>
          </a:p>
          <a:p>
            <a:pPr marL="0" indent="0">
              <a:buNone/>
            </a:pPr>
            <a:r>
              <a:rPr lang="en-US" sz="6000" dirty="0">
                <a:latin typeface="Garamond" panose="02020404030301010803" pitchFamily="18" charset="0"/>
              </a:rPr>
              <a:t>					Vs.</a:t>
            </a:r>
          </a:p>
          <a:p>
            <a:r>
              <a:rPr lang="en-US" sz="6000" dirty="0">
                <a:latin typeface="Garamond" panose="02020404030301010803" pitchFamily="18" charset="0"/>
              </a:rPr>
              <a:t>The Gender-Based Misconduct Policy governs certain gender-based misconduct involving University students that:</a:t>
            </a:r>
          </a:p>
          <a:p>
            <a:pPr marL="0" indent="0">
              <a:buNone/>
            </a:pPr>
            <a:endParaRPr lang="en-US" sz="6000" dirty="0">
              <a:latin typeface="Garamond" panose="02020404030301010803" pitchFamily="18" charset="0"/>
            </a:endParaRPr>
          </a:p>
          <a:p>
            <a:pPr marL="457200" lvl="1" indent="0">
              <a:spcBef>
                <a:spcPts val="0"/>
              </a:spcBef>
              <a:buNone/>
            </a:pPr>
            <a:r>
              <a:rPr lang="en-US" sz="6000" dirty="0">
                <a:latin typeface="Garamond" panose="02020404030301010803" pitchFamily="18" charset="0"/>
              </a:rPr>
              <a:t>● occurs on or off any University campus or</a:t>
            </a:r>
          </a:p>
          <a:p>
            <a:pPr marL="457200" lvl="1" indent="0">
              <a:spcBef>
                <a:spcPts val="0"/>
              </a:spcBef>
              <a:buNone/>
            </a:pPr>
            <a:r>
              <a:rPr lang="en-US" sz="6000" dirty="0">
                <a:latin typeface="Garamond" panose="02020404030301010803" pitchFamily="18" charset="0"/>
              </a:rPr>
              <a:t>in connection with University programs or activities;</a:t>
            </a:r>
          </a:p>
          <a:p>
            <a:pPr marL="457200" lvl="1" indent="0">
              <a:spcBef>
                <a:spcPts val="0"/>
              </a:spcBef>
              <a:buNone/>
            </a:pPr>
            <a:r>
              <a:rPr lang="en-US" sz="6000" dirty="0">
                <a:latin typeface="Garamond" panose="02020404030301010803" pitchFamily="18" charset="0"/>
              </a:rPr>
              <a:t>● creates a hostile environment; or</a:t>
            </a:r>
          </a:p>
          <a:p>
            <a:pPr marL="457200" lvl="1" indent="0">
              <a:spcBef>
                <a:spcPts val="0"/>
              </a:spcBef>
              <a:buNone/>
            </a:pPr>
            <a:r>
              <a:rPr lang="en-US" sz="6000" dirty="0">
                <a:latin typeface="Garamond" panose="02020404030301010803" pitchFamily="18" charset="0"/>
              </a:rPr>
              <a:t>● involves an accused person who is a current undergraduate,  graduate, or professional school student at the University.</a:t>
            </a:r>
          </a:p>
          <a:p>
            <a:endParaRPr lang="en-US" dirty="0">
              <a:latin typeface="Garamond" panose="02020404030301010803" pitchFamily="18" charset="0"/>
            </a:endParaRPr>
          </a:p>
        </p:txBody>
      </p:sp>
    </p:spTree>
    <p:extLst>
      <p:ext uri="{BB962C8B-B14F-4D97-AF65-F5344CB8AC3E}">
        <p14:creationId xmlns:p14="http://schemas.microsoft.com/office/powerpoint/2010/main" val="107133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536B-0893-6140-A01E-DCABAF6B0C66}"/>
              </a:ext>
            </a:extLst>
          </p:cNvPr>
          <p:cNvSpPr>
            <a:spLocks noGrp="1"/>
          </p:cNvSpPr>
          <p:nvPr>
            <p:ph type="title"/>
          </p:nvPr>
        </p:nvSpPr>
        <p:spPr>
          <a:xfrm>
            <a:off x="1203081" y="152401"/>
            <a:ext cx="7886700" cy="1424396"/>
          </a:xfrm>
        </p:spPr>
        <p:txBody>
          <a:bodyPr/>
          <a:lstStyle/>
          <a:p>
            <a:r>
              <a:rPr lang="en-US" b="1" dirty="0">
                <a:latin typeface="Garamond" panose="02020404030301010803" pitchFamily="18" charset="0"/>
              </a:rPr>
              <a:t>Two Policies now…</a:t>
            </a:r>
          </a:p>
        </p:txBody>
      </p:sp>
      <p:sp>
        <p:nvSpPr>
          <p:cNvPr id="3" name="Text Placeholder 2">
            <a:extLst>
              <a:ext uri="{FF2B5EF4-FFF2-40B4-BE49-F238E27FC236}">
                <a16:creationId xmlns:a16="http://schemas.microsoft.com/office/drawing/2014/main" id="{2F3389DB-8DC1-6C42-B80A-69864E1AAF43}"/>
              </a:ext>
            </a:extLst>
          </p:cNvPr>
          <p:cNvSpPr>
            <a:spLocks noGrp="1"/>
          </p:cNvSpPr>
          <p:nvPr>
            <p:ph type="body" idx="1"/>
          </p:nvPr>
        </p:nvSpPr>
        <p:spPr>
          <a:xfrm>
            <a:off x="803189" y="815546"/>
            <a:ext cx="10490887" cy="5758249"/>
          </a:xfrm>
        </p:spPr>
        <p:txBody>
          <a:bodyPr>
            <a:normAutofit/>
          </a:bodyPr>
          <a:lstStyle/>
          <a:p>
            <a:pPr>
              <a:lnSpc>
                <a:spcPct val="100000"/>
              </a:lnSpc>
            </a:pPr>
            <a:r>
              <a:rPr lang="en-US" sz="2400" i="1" dirty="0">
                <a:latin typeface="Garamond" panose="02020404030301010803" pitchFamily="18" charset="0"/>
              </a:rPr>
              <a:t>On May 19, 2020, the U.S. Department of Education issued an updated set of regulations under Title IX that more narrowly defines sexual harassment and addresses how institutions </a:t>
            </a:r>
            <a:r>
              <a:rPr lang="en-US" sz="2400" b="1" i="1" dirty="0">
                <a:latin typeface="Garamond" panose="02020404030301010803" pitchFamily="18" charset="0"/>
              </a:rPr>
              <a:t>must</a:t>
            </a:r>
            <a:r>
              <a:rPr lang="en-US" sz="2400" i="1" dirty="0">
                <a:latin typeface="Garamond" panose="02020404030301010803" pitchFamily="18" charset="0"/>
              </a:rPr>
              <a:t> respond to reports within that definition. </a:t>
            </a:r>
          </a:p>
          <a:p>
            <a:pPr>
              <a:lnSpc>
                <a:spcPct val="100000"/>
              </a:lnSpc>
            </a:pPr>
            <a:r>
              <a:rPr lang="en-US" sz="2400" i="1" dirty="0">
                <a:solidFill>
                  <a:srgbClr val="C00000"/>
                </a:solidFill>
                <a:latin typeface="Garamond" panose="02020404030301010803" pitchFamily="18" charset="0"/>
              </a:rPr>
              <a:t>These regulations do not cover all of the types of misconduct or places in which misconduct occurs that Columbia believes must be addressed in keeping with our own non-discrimination commitment and our obligations under state and local law. </a:t>
            </a:r>
            <a:r>
              <a:rPr lang="en-US" sz="2400" i="1" dirty="0">
                <a:latin typeface="Garamond" panose="02020404030301010803" pitchFamily="18" charset="0"/>
              </a:rPr>
              <a:t>For this reason, the University now has two policies: </a:t>
            </a:r>
            <a:r>
              <a:rPr lang="en-US" sz="2400" b="1" i="1" dirty="0">
                <a:latin typeface="Garamond" panose="02020404030301010803" pitchFamily="18" charset="0"/>
              </a:rPr>
              <a:t>the Interim Title IX Policy and the Gender-Based Misconduct Policy.</a:t>
            </a:r>
          </a:p>
          <a:p>
            <a:pPr>
              <a:lnSpc>
                <a:spcPct val="100000"/>
              </a:lnSpc>
            </a:pPr>
            <a:r>
              <a:rPr lang="en-US" sz="2400" dirty="0">
                <a:latin typeface="Garamond" panose="02020404030301010803" pitchFamily="18" charset="0"/>
              </a:rPr>
              <a:t>Under both the </a:t>
            </a:r>
            <a:r>
              <a:rPr lang="en-US" sz="2400" dirty="0">
                <a:solidFill>
                  <a:srgbClr val="C00000"/>
                </a:solidFill>
                <a:latin typeface="Garamond" panose="02020404030301010803" pitchFamily="18" charset="0"/>
              </a:rPr>
              <a:t>Interim Title IX Policy </a:t>
            </a:r>
            <a:r>
              <a:rPr lang="en-US" sz="2400" dirty="0">
                <a:latin typeface="Garamond" panose="02020404030301010803" pitchFamily="18" charset="0"/>
              </a:rPr>
              <a:t>and </a:t>
            </a:r>
            <a:r>
              <a:rPr lang="en-US" sz="2400" dirty="0">
                <a:solidFill>
                  <a:srgbClr val="C00000"/>
                </a:solidFill>
                <a:latin typeface="Garamond" panose="02020404030301010803" pitchFamily="18" charset="0"/>
              </a:rPr>
              <a:t>the Gender-Based Misconduct Policy</a:t>
            </a:r>
            <a:r>
              <a:rPr lang="en-US" sz="2400" dirty="0">
                <a:latin typeface="Garamond" panose="02020404030301010803" pitchFamily="18" charset="0"/>
              </a:rPr>
              <a:t>, the University remains committed to diligently investigating reports of misconduct, supporting students and others who experience gender-based misconduct, and responding fairly and firmly when students violate University policy.  </a:t>
            </a:r>
          </a:p>
          <a:p>
            <a:pPr>
              <a:lnSpc>
                <a:spcPct val="100000"/>
              </a:lnSpc>
            </a:pPr>
            <a:r>
              <a:rPr lang="en-US" sz="2400" dirty="0">
                <a:latin typeface="Garamond" panose="02020404030301010803" pitchFamily="18" charset="0"/>
              </a:rPr>
              <a:t>Could have an appeal that falls under either of the two policies.</a:t>
            </a:r>
          </a:p>
          <a:p>
            <a:endParaRPr lang="en-US" dirty="0">
              <a:latin typeface="Garamond" panose="02020404030301010803" pitchFamily="18" charset="0"/>
            </a:endParaRPr>
          </a:p>
        </p:txBody>
      </p:sp>
    </p:spTree>
    <p:extLst>
      <p:ext uri="{BB962C8B-B14F-4D97-AF65-F5344CB8AC3E}">
        <p14:creationId xmlns:p14="http://schemas.microsoft.com/office/powerpoint/2010/main" val="2695577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0BF8-8F14-2240-AAED-ACC792DAF780}"/>
              </a:ext>
            </a:extLst>
          </p:cNvPr>
          <p:cNvSpPr>
            <a:spLocks noGrp="1"/>
          </p:cNvSpPr>
          <p:nvPr>
            <p:ph type="title"/>
          </p:nvPr>
        </p:nvSpPr>
        <p:spPr/>
        <p:txBody>
          <a:bodyPr>
            <a:normAutofit/>
          </a:bodyPr>
          <a:lstStyle/>
          <a:p>
            <a:r>
              <a:rPr lang="en-US" sz="3600" dirty="0"/>
              <a:t>Tech?</a:t>
            </a:r>
          </a:p>
        </p:txBody>
      </p:sp>
      <p:sp>
        <p:nvSpPr>
          <p:cNvPr id="3" name="Content Placeholder 2">
            <a:extLst>
              <a:ext uri="{FF2B5EF4-FFF2-40B4-BE49-F238E27FC236}">
                <a16:creationId xmlns:a16="http://schemas.microsoft.com/office/drawing/2014/main" id="{08F8920B-271E-4A4B-8530-DEEA681020A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E2B1E3D5-C5E9-2B4D-AFAC-1B513F5DDF60}"/>
              </a:ext>
            </a:extLst>
          </p:cNvPr>
          <p:cNvSpPr>
            <a:spLocks noGrp="1"/>
          </p:cNvSpPr>
          <p:nvPr>
            <p:ph type="body" sz="half" idx="2"/>
          </p:nvPr>
        </p:nvSpPr>
        <p:spPr/>
        <p:txBody>
          <a:bodyPr>
            <a:normAutofit fontScale="92500" lnSpcReduction="10000"/>
          </a:bodyPr>
          <a:lstStyle/>
          <a:p>
            <a:r>
              <a:rPr lang="en-US" sz="2400" dirty="0"/>
              <a:t>Discussions on Zoom or on the Phone.</a:t>
            </a:r>
          </a:p>
          <a:p>
            <a:endParaRPr lang="en-US" sz="2400" dirty="0"/>
          </a:p>
          <a:p>
            <a:r>
              <a:rPr lang="en-US" sz="2400" dirty="0"/>
              <a:t>https://cuit.columbia.edu/zoom#/text-13566</a:t>
            </a:r>
          </a:p>
        </p:txBody>
      </p:sp>
      <p:pic>
        <p:nvPicPr>
          <p:cNvPr id="6" name="Picture 5">
            <a:extLst>
              <a:ext uri="{FF2B5EF4-FFF2-40B4-BE49-F238E27FC236}">
                <a16:creationId xmlns:a16="http://schemas.microsoft.com/office/drawing/2014/main" id="{77E62C3B-32B9-7A41-8F27-A5237166EF74}"/>
              </a:ext>
            </a:extLst>
          </p:cNvPr>
          <p:cNvPicPr>
            <a:picLocks noChangeAspect="1"/>
          </p:cNvPicPr>
          <p:nvPr/>
        </p:nvPicPr>
        <p:blipFill>
          <a:blip r:embed="rId2"/>
          <a:stretch>
            <a:fillRect/>
          </a:stretch>
        </p:blipFill>
        <p:spPr>
          <a:xfrm>
            <a:off x="7219690" y="198683"/>
            <a:ext cx="4911836" cy="2929704"/>
          </a:xfrm>
          <a:prstGeom prst="rect">
            <a:avLst/>
          </a:prstGeom>
        </p:spPr>
      </p:pic>
      <p:pic>
        <p:nvPicPr>
          <p:cNvPr id="7" name="Picture 6">
            <a:extLst>
              <a:ext uri="{FF2B5EF4-FFF2-40B4-BE49-F238E27FC236}">
                <a16:creationId xmlns:a16="http://schemas.microsoft.com/office/drawing/2014/main" id="{179A324B-745B-0E44-A489-657528CFD3F3}"/>
              </a:ext>
            </a:extLst>
          </p:cNvPr>
          <p:cNvPicPr>
            <a:picLocks noChangeAspect="1"/>
          </p:cNvPicPr>
          <p:nvPr/>
        </p:nvPicPr>
        <p:blipFill>
          <a:blip r:embed="rId3"/>
          <a:stretch>
            <a:fillRect/>
          </a:stretch>
        </p:blipFill>
        <p:spPr>
          <a:xfrm>
            <a:off x="5444628" y="3046090"/>
            <a:ext cx="4093400" cy="2731086"/>
          </a:xfrm>
          <a:prstGeom prst="rect">
            <a:avLst/>
          </a:prstGeom>
        </p:spPr>
      </p:pic>
    </p:spTree>
    <p:extLst>
      <p:ext uri="{BB962C8B-B14F-4D97-AF65-F5344CB8AC3E}">
        <p14:creationId xmlns:p14="http://schemas.microsoft.com/office/powerpoint/2010/main" val="294868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2"/>
          <p:cNvSpPr txBox="1">
            <a:spLocks noGrp="1"/>
          </p:cNvSpPr>
          <p:nvPr>
            <p:ph type="title"/>
          </p:nvPr>
        </p:nvSpPr>
        <p:spPr>
          <a:xfrm>
            <a:off x="462226" y="-722971"/>
            <a:ext cx="10599360" cy="23649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r>
              <a:rPr lang="en-US" sz="2800" b="1" dirty="0">
                <a:latin typeface="Garamond" panose="02020404030301010803" pitchFamily="18" charset="0"/>
                <a:ea typeface="Garamond"/>
                <a:cs typeface="Garamond"/>
                <a:sym typeface="Garamond"/>
              </a:rPr>
              <a:t>And, New York’s Enough is Enough Law…</a:t>
            </a:r>
            <a:endParaRPr sz="2400" b="1" dirty="0">
              <a:latin typeface="Garamond" panose="02020404030301010803" pitchFamily="18" charset="0"/>
            </a:endParaRPr>
          </a:p>
        </p:txBody>
      </p:sp>
      <p:pic>
        <p:nvPicPr>
          <p:cNvPr id="2" name="Picture 1">
            <a:extLst>
              <a:ext uri="{FF2B5EF4-FFF2-40B4-BE49-F238E27FC236}">
                <a16:creationId xmlns:a16="http://schemas.microsoft.com/office/drawing/2014/main" id="{F90D1A85-AFEB-2141-814C-D1C2EE38BF3D}"/>
              </a:ext>
            </a:extLst>
          </p:cNvPr>
          <p:cNvPicPr>
            <a:picLocks noChangeAspect="1"/>
          </p:cNvPicPr>
          <p:nvPr/>
        </p:nvPicPr>
        <p:blipFill>
          <a:blip r:embed="rId3"/>
          <a:stretch>
            <a:fillRect/>
          </a:stretch>
        </p:blipFill>
        <p:spPr>
          <a:xfrm>
            <a:off x="1662639" y="1824467"/>
            <a:ext cx="3378200" cy="4051300"/>
          </a:xfrm>
          <a:prstGeom prst="rect">
            <a:avLst/>
          </a:prstGeom>
        </p:spPr>
      </p:pic>
      <p:sp>
        <p:nvSpPr>
          <p:cNvPr id="4" name="Text Placeholder 3">
            <a:extLst>
              <a:ext uri="{FF2B5EF4-FFF2-40B4-BE49-F238E27FC236}">
                <a16:creationId xmlns:a16="http://schemas.microsoft.com/office/drawing/2014/main" id="{FEEDF41C-4E56-3446-86A3-563DE3994670}"/>
              </a:ext>
            </a:extLst>
          </p:cNvPr>
          <p:cNvSpPr>
            <a:spLocks noGrp="1"/>
          </p:cNvSpPr>
          <p:nvPr>
            <p:ph type="body" idx="1"/>
          </p:nvPr>
        </p:nvSpPr>
        <p:spPr>
          <a:xfrm>
            <a:off x="696376" y="1658208"/>
            <a:ext cx="5310726" cy="4351338"/>
          </a:xfrm>
        </p:spPr>
        <p:txBody>
          <a:bodyPr/>
          <a:lstStyle/>
          <a:p>
            <a:endParaRPr lang="en-US" dirty="0"/>
          </a:p>
        </p:txBody>
      </p:sp>
      <p:sp>
        <p:nvSpPr>
          <p:cNvPr id="5" name="Text Placeholder 4">
            <a:extLst>
              <a:ext uri="{FF2B5EF4-FFF2-40B4-BE49-F238E27FC236}">
                <a16:creationId xmlns:a16="http://schemas.microsoft.com/office/drawing/2014/main" id="{3169E43C-D586-AF47-8531-1D054CD940B8}"/>
              </a:ext>
            </a:extLst>
          </p:cNvPr>
          <p:cNvSpPr>
            <a:spLocks noGrp="1"/>
          </p:cNvSpPr>
          <p:nvPr>
            <p:ph type="body" idx="2"/>
          </p:nvPr>
        </p:nvSpPr>
        <p:spPr>
          <a:xfrm>
            <a:off x="6136228" y="1625728"/>
            <a:ext cx="5181600" cy="4351338"/>
          </a:xfrm>
        </p:spPr>
        <p:txBody>
          <a:bodyPr/>
          <a:lstStyle/>
          <a:p>
            <a:endParaRPr lang="en-US" dirty="0"/>
          </a:p>
        </p:txBody>
      </p:sp>
      <p:pic>
        <p:nvPicPr>
          <p:cNvPr id="6" name="Picture 5">
            <a:extLst>
              <a:ext uri="{FF2B5EF4-FFF2-40B4-BE49-F238E27FC236}">
                <a16:creationId xmlns:a16="http://schemas.microsoft.com/office/drawing/2014/main" id="{CC76CD6A-CEDF-5E4B-B79C-AA14DCB37F12}"/>
              </a:ext>
            </a:extLst>
          </p:cNvPr>
          <p:cNvPicPr>
            <a:picLocks noChangeAspect="1"/>
          </p:cNvPicPr>
          <p:nvPr/>
        </p:nvPicPr>
        <p:blipFill>
          <a:blip r:embed="rId4"/>
          <a:stretch>
            <a:fillRect/>
          </a:stretch>
        </p:blipFill>
        <p:spPr>
          <a:xfrm>
            <a:off x="6250016" y="2213168"/>
            <a:ext cx="5181600" cy="3454400"/>
          </a:xfrm>
          <a:prstGeom prst="rect">
            <a:avLst/>
          </a:prstGeom>
        </p:spPr>
      </p:pic>
    </p:spTree>
    <p:extLst>
      <p:ext uri="{BB962C8B-B14F-4D97-AF65-F5344CB8AC3E}">
        <p14:creationId xmlns:p14="http://schemas.microsoft.com/office/powerpoint/2010/main" val="2022357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4"/>
          <p:cNvSpPr txBox="1">
            <a:spLocks noGrp="1"/>
          </p:cNvSpPr>
          <p:nvPr>
            <p:ph type="title"/>
          </p:nvPr>
        </p:nvSpPr>
        <p:spPr>
          <a:xfrm>
            <a:off x="838200" y="1"/>
            <a:ext cx="10515600" cy="13210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b="1" dirty="0">
                <a:latin typeface="Garamond" panose="02020404030301010803" pitchFamily="18" charset="0"/>
                <a:ea typeface="Garamond"/>
                <a:cs typeface="Garamond"/>
                <a:sym typeface="Garamond"/>
              </a:rPr>
              <a:t>Scope of the policy</a:t>
            </a:r>
            <a:br>
              <a:rPr lang="en-US" b="1" dirty="0">
                <a:latin typeface="Garamond" panose="02020404030301010803" pitchFamily="18" charset="0"/>
                <a:ea typeface="Garamond"/>
                <a:cs typeface="Garamond"/>
                <a:sym typeface="Garamond"/>
              </a:rPr>
            </a:br>
            <a:endParaRPr b="1" dirty="0">
              <a:latin typeface="Garamond" panose="02020404030301010803" pitchFamily="18" charset="0"/>
            </a:endParaRPr>
          </a:p>
        </p:txBody>
      </p:sp>
      <p:sp>
        <p:nvSpPr>
          <p:cNvPr id="152" name="Google Shape;152;p14"/>
          <p:cNvSpPr txBox="1"/>
          <p:nvPr/>
        </p:nvSpPr>
        <p:spPr>
          <a:xfrm>
            <a:off x="838200" y="1518534"/>
            <a:ext cx="8382000" cy="1169511"/>
          </a:xfrm>
          <a:prstGeom prst="rect">
            <a:avLst/>
          </a:prstGeom>
          <a:noFill/>
          <a:ln>
            <a:noFill/>
          </a:ln>
        </p:spPr>
        <p:txBody>
          <a:bodyPr spcFirstLastPara="1" wrap="square" lIns="91425" tIns="45700" rIns="91425" bIns="45700" anchor="t" anchorCtr="0">
            <a:spAutoFit/>
          </a:bodyPr>
          <a:lstStyle/>
          <a:p>
            <a:pPr marL="0" marR="0" lvl="2"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The policy applies to all types of relationships</a:t>
            </a:r>
            <a:r>
              <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a:t>
            </a:r>
            <a:endParaRPr kumimoji="0" sz="1400" b="0" i="0" u="none" strike="noStrike" kern="0" cap="none" spc="0" normalizeH="0" baseline="0" noProof="0" dirty="0">
              <a:ln>
                <a:noFill/>
              </a:ln>
              <a:solidFill>
                <a:srgbClr val="B71E42"/>
              </a:solidFill>
              <a:effectLst/>
              <a:uLnTx/>
              <a:uFillTx/>
              <a:latin typeface="Garamond" panose="02020404030301010803" pitchFamily="18" charset="0"/>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Casual, Long-term, Marriages</a:t>
            </a:r>
            <a:endParaRPr kumimoji="0" sz="2000" b="0" i="0" u="none" strike="noStrike" kern="0" cap="none" spc="0" normalizeH="0" baseline="0" noProof="0" dirty="0">
              <a:ln>
                <a:noFill/>
              </a:ln>
              <a:solidFill>
                <a:prstClr val="black"/>
              </a:solidFill>
              <a:effectLst/>
              <a:uLnTx/>
              <a:uFillTx/>
              <a:latin typeface="Garamond" panose="02020404030301010803" pitchFamily="18" charset="0"/>
              <a:ea typeface="Arial"/>
              <a:cs typeface="Arial"/>
              <a:sym typeface="Arial"/>
            </a:endParaRPr>
          </a:p>
        </p:txBody>
      </p:sp>
      <p:sp>
        <p:nvSpPr>
          <p:cNvPr id="153" name="Google Shape;153;p14"/>
          <p:cNvSpPr txBox="1"/>
          <p:nvPr/>
        </p:nvSpPr>
        <p:spPr>
          <a:xfrm>
            <a:off x="838200" y="3413304"/>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Harassment</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Gender-Based Harassment</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Dating Violence</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Domestic Violence</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p:txBody>
      </p:sp>
      <p:sp>
        <p:nvSpPr>
          <p:cNvPr id="154" name="Google Shape;154;p14"/>
          <p:cNvSpPr txBox="1"/>
          <p:nvPr/>
        </p:nvSpPr>
        <p:spPr>
          <a:xfrm>
            <a:off x="838200" y="2688045"/>
            <a:ext cx="9704614"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Umbrella term used to describe a broad range of behaviors</a:t>
            </a:r>
            <a:r>
              <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400" b="0" i="0" u="none" strike="noStrike" kern="0" cap="none" spc="0" normalizeH="0" baseline="0" noProof="0" dirty="0">
              <a:ln>
                <a:noFill/>
              </a:ln>
              <a:solidFill>
                <a:srgbClr val="FFFFFF"/>
              </a:solidFill>
              <a:effectLst/>
              <a:uLnTx/>
              <a:uFillTx/>
              <a:latin typeface="Garamond" panose="02020404030301010803" pitchFamily="18" charset="0"/>
              <a:ea typeface="Arial"/>
              <a:cs typeface="Arial"/>
              <a:sym typeface="Arial"/>
            </a:endParaRPr>
          </a:p>
        </p:txBody>
      </p:sp>
      <p:sp>
        <p:nvSpPr>
          <p:cNvPr id="155" name="Google Shape;155;p14"/>
          <p:cNvSpPr txBox="1"/>
          <p:nvPr/>
        </p:nvSpPr>
        <p:spPr>
          <a:xfrm>
            <a:off x="6096000" y="3429000"/>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Stalking</a:t>
            </a:r>
            <a:endParaRPr kumimoji="0" sz="1400" b="0" i="0" u="none" strike="noStrike" kern="0" cap="none" spc="0" normalizeH="0" baseline="0" noProof="0" dirty="0">
              <a:ln>
                <a:noFill/>
              </a:ln>
              <a:solidFill>
                <a:prstClr val="black"/>
              </a:solidFill>
              <a:effectLst/>
              <a:uLnTx/>
              <a:uFillTx/>
              <a:latin typeface="Garamond" panose="02020404030301010803" pitchFamily="18" charset="0"/>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Exploitation </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Assault: Penetration</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Assault: Contact</a:t>
            </a:r>
          </a:p>
        </p:txBody>
      </p:sp>
    </p:spTree>
    <p:extLst>
      <p:ext uri="{BB962C8B-B14F-4D97-AF65-F5344CB8AC3E}">
        <p14:creationId xmlns:p14="http://schemas.microsoft.com/office/powerpoint/2010/main" val="1150658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5372"/>
            <a:ext cx="1202787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Gender-Based Misconduct Policy for Students and Interim Title IX Policy:  Prohibited Acts	</a:t>
            </a:r>
          </a:p>
        </p:txBody>
      </p:sp>
      <p:sp>
        <p:nvSpPr>
          <p:cNvPr id="2" name="Rectangle 1"/>
          <p:cNvSpPr/>
          <p:nvPr/>
        </p:nvSpPr>
        <p:spPr>
          <a:xfrm>
            <a:off x="1808480" y="1418493"/>
            <a:ext cx="11138314" cy="4401205"/>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Assault: Intercourse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Assault: Contact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Domestic Violence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Dating Violence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Exploitation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Stalking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Harassment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Gender-Based Harassment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Retaliation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Affirmative consent</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Incapacitation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823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281355" y="0"/>
            <a:ext cx="11746522"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lt1"/>
              </a:buClr>
              <a:buSzPts val="4400"/>
            </a:pPr>
            <a:r>
              <a:rPr lang="en-US" b="1" dirty="0">
                <a:latin typeface="Garamond" panose="02020404030301010803" pitchFamily="18" charset="0"/>
                <a:ea typeface="Garamond"/>
                <a:cs typeface="Garamond"/>
                <a:sym typeface="Garamond"/>
              </a:rPr>
              <a:t>Policy Definitions of Gender-Based Misconduct</a:t>
            </a:r>
            <a:endParaRPr b="1" dirty="0">
              <a:latin typeface="Garamond" panose="02020404030301010803" pitchFamily="18" charset="0"/>
            </a:endParaRPr>
          </a:p>
        </p:txBody>
      </p:sp>
      <p:sp>
        <p:nvSpPr>
          <p:cNvPr id="180" name="Google Shape;180;p18"/>
          <p:cNvSpPr txBox="1">
            <a:spLocks noGrp="1"/>
          </p:cNvSpPr>
          <p:nvPr>
            <p:ph type="body" idx="1"/>
          </p:nvPr>
        </p:nvSpPr>
        <p:spPr>
          <a:xfrm>
            <a:off x="2351943" y="1485820"/>
            <a:ext cx="7886700" cy="3439848"/>
          </a:xfrm>
          <a:prstGeom prst="rect">
            <a:avLst/>
          </a:prstGeom>
          <a:noFill/>
          <a:ln>
            <a:noFill/>
          </a:ln>
        </p:spPr>
        <p:txBody>
          <a:bodyPr spcFirstLastPara="1" vert="horz" wrap="square" lIns="68569" tIns="34275" rIns="68569" bIns="34275" rtlCol="0" anchor="t" anchorCtr="0">
            <a:normAutofit/>
          </a:bodyPr>
          <a:lstStyle/>
          <a:p>
            <a:pPr marL="0" indent="0">
              <a:lnSpc>
                <a:spcPct val="100000"/>
              </a:lnSpc>
              <a:spcBef>
                <a:spcPts val="0"/>
              </a:spcBef>
              <a:buClr>
                <a:schemeClr val="lt1"/>
              </a:buClr>
              <a:buSzPts val="2405"/>
              <a:buNone/>
            </a:pPr>
            <a:r>
              <a:rPr lang="en-US" b="1" dirty="0">
                <a:solidFill>
                  <a:schemeClr val="accent2"/>
                </a:solidFill>
                <a:latin typeface="Garamond" panose="02020404030301010803" pitchFamily="18" charset="0"/>
                <a:ea typeface="Garamond"/>
                <a:cs typeface="Garamond"/>
                <a:sym typeface="Garamond"/>
              </a:rPr>
              <a:t>Sexual Assault: Penetration</a:t>
            </a:r>
            <a:br>
              <a:rPr lang="en-US" sz="1249" b="1" dirty="0">
                <a:latin typeface="Garamond" panose="02020404030301010803" pitchFamily="18" charset="0"/>
                <a:ea typeface="Garamond"/>
                <a:cs typeface="Garamond"/>
                <a:sym typeface="Garamond"/>
              </a:rPr>
            </a:br>
            <a:r>
              <a:rPr lang="en-US" sz="1500" dirty="0">
                <a:latin typeface="Garamond" panose="02020404030301010803" pitchFamily="18" charset="0"/>
                <a:ea typeface="Garamond"/>
                <a:cs typeface="Garamond"/>
                <a:sym typeface="Garamond"/>
              </a:rPr>
              <a:t>Any form of sexual intercourse without affirmative consent.</a:t>
            </a:r>
            <a:endParaRPr dirty="0">
              <a:latin typeface="Garamond" panose="02020404030301010803" pitchFamily="18" charset="0"/>
            </a:endParaRPr>
          </a:p>
          <a:p>
            <a:pPr marL="257175" indent="-257175">
              <a:lnSpc>
                <a:spcPct val="100000"/>
              </a:lnSpc>
              <a:spcBef>
                <a:spcPts val="450"/>
              </a:spcBef>
              <a:buSzPts val="2405"/>
            </a:pPr>
            <a:r>
              <a:rPr lang="en-US" sz="1500" dirty="0">
                <a:latin typeface="Garamond" panose="02020404030301010803" pitchFamily="18" charset="0"/>
                <a:ea typeface="Garamond"/>
                <a:cs typeface="Garamond"/>
                <a:sym typeface="Garamond"/>
              </a:rPr>
              <a:t>Intercourse is: vaginal penetration (however slight) by a penis, object, tongue, or finger; anal penetration by a penis, object, tongue or finger; and oral copulation (mouth to genital contact or genital to mouth contact)</a:t>
            </a:r>
            <a:endParaRPr dirty="0">
              <a:latin typeface="Garamond" panose="02020404030301010803" pitchFamily="18" charset="0"/>
            </a:endParaRPr>
          </a:p>
          <a:p>
            <a:pPr marL="0" indent="0">
              <a:lnSpc>
                <a:spcPct val="100000"/>
              </a:lnSpc>
              <a:spcBef>
                <a:spcPts val="450"/>
              </a:spcBef>
              <a:buSzPts val="2405"/>
              <a:buNone/>
            </a:pPr>
            <a:r>
              <a:rPr lang="en-US" b="1" dirty="0">
                <a:solidFill>
                  <a:schemeClr val="accent2"/>
                </a:solidFill>
                <a:latin typeface="Garamond" panose="02020404030301010803" pitchFamily="18" charset="0"/>
                <a:ea typeface="Garamond"/>
                <a:cs typeface="Garamond"/>
                <a:sym typeface="Garamond"/>
              </a:rPr>
              <a:t>Sexual Assault: Contact</a:t>
            </a:r>
            <a:br>
              <a:rPr lang="en-US" sz="1249" b="1" dirty="0">
                <a:latin typeface="Garamond" panose="02020404030301010803" pitchFamily="18" charset="0"/>
                <a:ea typeface="Garamond"/>
                <a:cs typeface="Garamond"/>
                <a:sym typeface="Garamond"/>
              </a:rPr>
            </a:br>
            <a:r>
              <a:rPr lang="en-US" sz="1500" dirty="0">
                <a:latin typeface="Garamond" panose="02020404030301010803" pitchFamily="18" charset="0"/>
                <a:ea typeface="Garamond"/>
                <a:cs typeface="Garamond"/>
                <a:sym typeface="Garamond"/>
              </a:rPr>
              <a:t>Any intentional sexual touching for the purpose of sexual gratification without affirmative consent.</a:t>
            </a:r>
            <a:endParaRPr dirty="0">
              <a:latin typeface="Garamond" panose="02020404030301010803" pitchFamily="18" charset="0"/>
            </a:endParaRPr>
          </a:p>
          <a:p>
            <a:pPr marL="257175" indent="-257175">
              <a:lnSpc>
                <a:spcPct val="100000"/>
              </a:lnSpc>
              <a:spcBef>
                <a:spcPts val="1200"/>
              </a:spcBef>
              <a:spcAft>
                <a:spcPts val="450"/>
              </a:spcAft>
              <a:buSzPts val="1665"/>
            </a:pPr>
            <a:r>
              <a:rPr lang="en-US" sz="1500" dirty="0">
                <a:latin typeface="Garamond" panose="02020404030301010803" pitchFamily="18" charset="0"/>
                <a:ea typeface="Garamond"/>
                <a:cs typeface="Garamond"/>
                <a:sym typeface="Garamond"/>
              </a:rPr>
              <a:t>Sexual touching includes contact under or over clothing with the breasts, buttocks, genitals, groin, or touching another with any of these body parts, or making another person touch any of these body parts</a:t>
            </a:r>
            <a:endParaRPr sz="2400" dirty="0">
              <a:latin typeface="Garamond" panose="02020404030301010803" pitchFamily="18" charset="0"/>
            </a:endParaRPr>
          </a:p>
        </p:txBody>
      </p:sp>
    </p:spTree>
    <p:extLst>
      <p:ext uri="{BB962C8B-B14F-4D97-AF65-F5344CB8AC3E}">
        <p14:creationId xmlns:p14="http://schemas.microsoft.com/office/powerpoint/2010/main" val="2222629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9"/>
          <p:cNvSpPr txBox="1">
            <a:spLocks noGrp="1"/>
          </p:cNvSpPr>
          <p:nvPr>
            <p:ph type="title"/>
          </p:nvPr>
        </p:nvSpPr>
        <p:spPr>
          <a:xfrm>
            <a:off x="363415" y="-762000"/>
            <a:ext cx="11828585" cy="2887266"/>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lt1"/>
              </a:buClr>
              <a:buSzPts val="4400"/>
            </a:pPr>
            <a:r>
              <a:rPr lang="en-US" sz="2800" b="1" dirty="0">
                <a:latin typeface="Garamond" panose="02020404030301010803" pitchFamily="18" charset="0"/>
                <a:ea typeface="Garamond"/>
                <a:cs typeface="Garamond"/>
                <a:sym typeface="Garamond"/>
              </a:rPr>
              <a:t>Affirmative Consent:  The Bedrock of Columbia’s Policy</a:t>
            </a:r>
            <a:br>
              <a:rPr lang="en-US" b="1" dirty="0">
                <a:latin typeface="Garamond" panose="02020404030301010803" pitchFamily="18" charset="0"/>
                <a:ea typeface="Garamond"/>
                <a:cs typeface="Garamond"/>
                <a:sym typeface="Garamond"/>
              </a:rPr>
            </a:br>
            <a:endParaRPr b="1" dirty="0">
              <a:latin typeface="Garamond" panose="02020404030301010803" pitchFamily="18" charset="0"/>
            </a:endParaRPr>
          </a:p>
        </p:txBody>
      </p:sp>
      <p:sp>
        <p:nvSpPr>
          <p:cNvPr id="187" name="Google Shape;187;p19"/>
          <p:cNvSpPr txBox="1">
            <a:spLocks noGrp="1"/>
          </p:cNvSpPr>
          <p:nvPr>
            <p:ph type="body" idx="1"/>
          </p:nvPr>
        </p:nvSpPr>
        <p:spPr>
          <a:xfrm>
            <a:off x="2422281" y="1581700"/>
            <a:ext cx="7886700" cy="326340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chemeClr val="lt1"/>
              </a:buClr>
              <a:buSzPts val="2800"/>
              <a:buNone/>
            </a:pPr>
            <a:r>
              <a:rPr lang="en-US" b="1" dirty="0">
                <a:solidFill>
                  <a:schemeClr val="accent2"/>
                </a:solidFill>
                <a:latin typeface="Garamond" panose="02020404030301010803" pitchFamily="18" charset="0"/>
              </a:rPr>
              <a:t>Our policy (and New York State Legislation) states:</a:t>
            </a:r>
            <a:endParaRPr b="1" dirty="0">
              <a:solidFill>
                <a:schemeClr val="accent2"/>
              </a:solidFill>
              <a:latin typeface="Garamond" panose="02020404030301010803" pitchFamily="18" charset="0"/>
            </a:endParaRPr>
          </a:p>
          <a:p>
            <a:pPr marL="171450" indent="-38100">
              <a:lnSpc>
                <a:spcPct val="90000"/>
              </a:lnSpc>
              <a:spcBef>
                <a:spcPts val="750"/>
              </a:spcBef>
              <a:buClr>
                <a:schemeClr val="lt1"/>
              </a:buClr>
              <a:buSzPts val="2800"/>
              <a:buNone/>
            </a:pPr>
            <a:endParaRPr dirty="0">
              <a:latin typeface="Garamond" panose="02020404030301010803" pitchFamily="18" charset="0"/>
              <a:ea typeface="Garamond"/>
              <a:cs typeface="Garamond"/>
              <a:sym typeface="Garamond"/>
            </a:endParaRPr>
          </a:p>
          <a:p>
            <a:pPr marL="0" indent="0">
              <a:lnSpc>
                <a:spcPct val="90000"/>
              </a:lnSpc>
              <a:spcBef>
                <a:spcPts val="750"/>
              </a:spcBef>
              <a:buClr>
                <a:schemeClr val="lt1"/>
              </a:buClr>
              <a:buSzPts val="2800"/>
              <a:buNone/>
            </a:pPr>
            <a:r>
              <a:rPr lang="en-US" dirty="0">
                <a:latin typeface="Garamond" panose="02020404030301010803" pitchFamily="18" charset="0"/>
                <a:ea typeface="Garamond"/>
                <a:cs typeface="Garamond"/>
                <a:sym typeface="Garamond"/>
              </a:rPr>
              <a:t>“Affirmative consent is a knowing, voluntary, and mutual decision among all participants to engage in sexual activity. Consent can be given by words or actions, as long as those words or actions create clear permission regarding willingness to engage in the sexual activity. Silence or lack of resistance, in and of itself, does not demonstrate consent. The definition of consent does not vary based upon a participant's sex, sexual orientation, gender identity, or gender expression.”</a:t>
            </a:r>
            <a:endParaRPr dirty="0">
              <a:latin typeface="Garamond" panose="02020404030301010803" pitchFamily="18" charset="0"/>
            </a:endParaRPr>
          </a:p>
          <a:p>
            <a:pPr marL="171450" indent="-38100">
              <a:lnSpc>
                <a:spcPct val="90000"/>
              </a:lnSpc>
              <a:spcBef>
                <a:spcPts val="750"/>
              </a:spcBef>
              <a:buClr>
                <a:schemeClr val="lt1"/>
              </a:buClr>
              <a:buSzPts val="2800"/>
              <a:buNone/>
            </a:pPr>
            <a:endParaRPr dirty="0">
              <a:latin typeface="Garamond" panose="02020404030301010803" pitchFamily="18" charset="0"/>
            </a:endParaRPr>
          </a:p>
        </p:txBody>
      </p:sp>
      <p:pic>
        <p:nvPicPr>
          <p:cNvPr id="188" name="Google Shape;188;p19"/>
          <p:cNvPicPr preferRelativeResize="0"/>
          <p:nvPr/>
        </p:nvPicPr>
        <p:blipFill rotWithShape="1">
          <a:blip r:embed="rId3">
            <a:alphaModFix/>
          </a:blip>
          <a:srcRect/>
          <a:stretch/>
        </p:blipFill>
        <p:spPr>
          <a:xfrm>
            <a:off x="2056397" y="5565044"/>
            <a:ext cx="2110978" cy="361457"/>
          </a:xfrm>
          <a:prstGeom prst="rect">
            <a:avLst/>
          </a:prstGeom>
          <a:noFill/>
          <a:ln>
            <a:noFill/>
          </a:ln>
        </p:spPr>
      </p:pic>
    </p:spTree>
    <p:extLst>
      <p:ext uri="{BB962C8B-B14F-4D97-AF65-F5344CB8AC3E}">
        <p14:creationId xmlns:p14="http://schemas.microsoft.com/office/powerpoint/2010/main" val="1184052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44AD-613D-8147-8A17-7BE6F7ECB15A}"/>
              </a:ext>
            </a:extLst>
          </p:cNvPr>
          <p:cNvSpPr>
            <a:spLocks noGrp="1"/>
          </p:cNvSpPr>
          <p:nvPr>
            <p:ph type="title"/>
          </p:nvPr>
        </p:nvSpPr>
        <p:spPr>
          <a:xfrm>
            <a:off x="0" y="154211"/>
            <a:ext cx="10300835" cy="1548955"/>
          </a:xfrm>
        </p:spPr>
        <p:txBody>
          <a:bodyPr/>
          <a:lstStyle/>
          <a:p>
            <a:r>
              <a:rPr lang="en-US" b="1" dirty="0">
                <a:latin typeface="Garamond" panose="02020404030301010803" pitchFamily="18" charset="0"/>
              </a:rPr>
              <a:t>Why are we here?</a:t>
            </a:r>
          </a:p>
        </p:txBody>
      </p:sp>
      <p:sp>
        <p:nvSpPr>
          <p:cNvPr id="3" name="Content Placeholder 2">
            <a:extLst>
              <a:ext uri="{FF2B5EF4-FFF2-40B4-BE49-F238E27FC236}">
                <a16:creationId xmlns:a16="http://schemas.microsoft.com/office/drawing/2014/main" id="{55504804-287F-CE4C-A8BE-676F3BE902E1}"/>
              </a:ext>
            </a:extLst>
          </p:cNvPr>
          <p:cNvSpPr>
            <a:spLocks noGrp="1"/>
          </p:cNvSpPr>
          <p:nvPr>
            <p:ph idx="1"/>
          </p:nvPr>
        </p:nvSpPr>
        <p:spPr>
          <a:xfrm>
            <a:off x="1488832" y="990601"/>
            <a:ext cx="8050004" cy="5562598"/>
          </a:xfrm>
        </p:spPr>
        <p:txBody>
          <a:bodyPr>
            <a:normAutofit/>
          </a:bodyPr>
          <a:lstStyle/>
          <a:p>
            <a:pPr>
              <a:lnSpc>
                <a:spcPct val="100000"/>
              </a:lnSpc>
            </a:pPr>
            <a:r>
              <a:rPr lang="en-US" sz="2100" dirty="0">
                <a:latin typeface="Garamond" panose="02020404030301010803" pitchFamily="18" charset="0"/>
              </a:rPr>
              <a:t>We want you to be educated appellate decision makers.</a:t>
            </a:r>
          </a:p>
          <a:p>
            <a:pPr>
              <a:lnSpc>
                <a:spcPct val="100000"/>
              </a:lnSpc>
            </a:pPr>
            <a:r>
              <a:rPr lang="en-US" sz="2100" dirty="0">
                <a:latin typeface="Garamond" panose="02020404030301010803" pitchFamily="18" charset="0"/>
              </a:rPr>
              <a:t>Annual training under 129 (b)</a:t>
            </a:r>
          </a:p>
          <a:p>
            <a:pPr lvl="1">
              <a:lnSpc>
                <a:spcPct val="100000"/>
              </a:lnSpc>
            </a:pPr>
            <a:r>
              <a:rPr lang="en-US" dirty="0">
                <a:latin typeface="Garamond" panose="02020404030301010803" pitchFamily="18" charset="0"/>
              </a:rPr>
              <a:t>How to conduct sexual assault investigations</a:t>
            </a:r>
          </a:p>
          <a:p>
            <a:pPr lvl="1">
              <a:lnSpc>
                <a:spcPct val="100000"/>
              </a:lnSpc>
            </a:pPr>
            <a:r>
              <a:rPr lang="en-US" dirty="0">
                <a:latin typeface="Garamond" panose="02020404030301010803" pitchFamily="18" charset="0"/>
              </a:rPr>
              <a:t>Effects of trauma</a:t>
            </a:r>
          </a:p>
          <a:p>
            <a:pPr lvl="1">
              <a:lnSpc>
                <a:spcPct val="100000"/>
              </a:lnSpc>
            </a:pPr>
            <a:r>
              <a:rPr lang="en-US" dirty="0">
                <a:latin typeface="Garamond" panose="02020404030301010803" pitchFamily="18" charset="0"/>
              </a:rPr>
              <a:t>Rights of Respondents, including the presumption of innocence</a:t>
            </a:r>
          </a:p>
          <a:p>
            <a:pPr>
              <a:lnSpc>
                <a:spcPct val="100000"/>
              </a:lnSpc>
            </a:pPr>
            <a:r>
              <a:rPr lang="en-US" sz="2100" dirty="0">
                <a:latin typeface="Garamond" panose="02020404030301010803" pitchFamily="18" charset="0"/>
              </a:rPr>
              <a:t>Training Under 2020 regulations</a:t>
            </a:r>
          </a:p>
          <a:p>
            <a:pPr lvl="1">
              <a:lnSpc>
                <a:spcPct val="100000"/>
              </a:lnSpc>
            </a:pPr>
            <a:r>
              <a:rPr lang="en-US" dirty="0">
                <a:latin typeface="Garamond" panose="02020404030301010803" pitchFamily="18" charset="0"/>
              </a:rPr>
              <a:t>Definition of Sexual harassment under Title IX</a:t>
            </a:r>
          </a:p>
          <a:p>
            <a:pPr lvl="1">
              <a:lnSpc>
                <a:spcPct val="100000"/>
              </a:lnSpc>
            </a:pPr>
            <a:r>
              <a:rPr lang="en-US" dirty="0">
                <a:latin typeface="Garamond" panose="02020404030301010803" pitchFamily="18" charset="0"/>
              </a:rPr>
              <a:t>Scope of educational program or activity</a:t>
            </a:r>
          </a:p>
          <a:p>
            <a:pPr lvl="1">
              <a:lnSpc>
                <a:spcPct val="100000"/>
              </a:lnSpc>
            </a:pPr>
            <a:r>
              <a:rPr lang="en-US" dirty="0">
                <a:latin typeface="Garamond" panose="02020404030301010803" pitchFamily="18" charset="0"/>
              </a:rPr>
              <a:t>How to conduct an investigation and an adjudication</a:t>
            </a:r>
          </a:p>
          <a:p>
            <a:pPr lvl="1">
              <a:lnSpc>
                <a:spcPct val="100000"/>
              </a:lnSpc>
            </a:pPr>
            <a:r>
              <a:rPr lang="en-US" dirty="0">
                <a:latin typeface="Garamond" panose="02020404030301010803" pitchFamily="18" charset="0"/>
              </a:rPr>
              <a:t>How to serve impartially</a:t>
            </a:r>
          </a:p>
          <a:p>
            <a:pPr lvl="2">
              <a:lnSpc>
                <a:spcPct val="100000"/>
              </a:lnSpc>
            </a:pPr>
            <a:r>
              <a:rPr lang="en-US" dirty="0">
                <a:latin typeface="Garamond" panose="02020404030301010803" pitchFamily="18" charset="0"/>
              </a:rPr>
              <a:t>Without bias or conflict of interest</a:t>
            </a:r>
          </a:p>
          <a:p>
            <a:pPr lvl="1">
              <a:lnSpc>
                <a:spcPct val="100000"/>
              </a:lnSpc>
            </a:pPr>
            <a:r>
              <a:rPr lang="en-US" dirty="0">
                <a:latin typeface="Garamond" panose="02020404030301010803" pitchFamily="18" charset="0"/>
              </a:rPr>
              <a:t>What is relevant, and what is not, including Complainant’s prior sexual behavior</a:t>
            </a:r>
          </a:p>
          <a:p>
            <a:pPr lvl="1">
              <a:lnSpc>
                <a:spcPct val="100000"/>
              </a:lnSpc>
            </a:pPr>
            <a:r>
              <a:rPr lang="en-US" dirty="0">
                <a:latin typeface="Garamond" panose="02020404030301010803" pitchFamily="18" charset="0"/>
              </a:rPr>
              <a:t>Technology</a:t>
            </a:r>
          </a:p>
          <a:p>
            <a:pPr lvl="1">
              <a:lnSpc>
                <a:spcPct val="100000"/>
              </a:lnSpc>
            </a:pPr>
            <a:r>
              <a:rPr lang="en-US" dirty="0">
                <a:latin typeface="Garamond" panose="02020404030301010803" pitchFamily="18" charset="0"/>
              </a:rPr>
              <a:t>The Respondent is “not responsible until a finding of responsibility is made pursuant to the provisions of  this article and the institution’s policies and procedures”</a:t>
            </a: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marL="0" indent="0">
              <a:lnSpc>
                <a:spcPct val="100000"/>
              </a:lnSpc>
              <a:buNone/>
            </a:pPr>
            <a:endParaRPr lang="en-US" sz="1800" dirty="0">
              <a:latin typeface="Garamond" panose="02020404030301010803" pitchFamily="18" charset="0"/>
            </a:endParaRPr>
          </a:p>
        </p:txBody>
      </p:sp>
      <p:graphicFrame>
        <p:nvGraphicFramePr>
          <p:cNvPr id="9" name="Table 8">
            <a:extLst>
              <a:ext uri="{FF2B5EF4-FFF2-40B4-BE49-F238E27FC236}">
                <a16:creationId xmlns:a16="http://schemas.microsoft.com/office/drawing/2014/main" id="{8069E795-C7DA-054E-85A1-5EA95193D400}"/>
              </a:ext>
            </a:extLst>
          </p:cNvPr>
          <p:cNvGraphicFramePr>
            <a:graphicFrameLocks noGrp="1"/>
          </p:cNvGraphicFramePr>
          <p:nvPr/>
        </p:nvGraphicFramePr>
        <p:xfrm>
          <a:off x="2967038" y="3638074"/>
          <a:ext cx="6572250" cy="205740"/>
        </p:xfrm>
        <a:graphic>
          <a:graphicData uri="http://schemas.openxmlformats.org/drawingml/2006/table">
            <a:tbl>
              <a:tblPr/>
              <a:tblGrid>
                <a:gridCol w="6572250">
                  <a:extLst>
                    <a:ext uri="{9D8B030D-6E8A-4147-A177-3AD203B41FA5}">
                      <a16:colId xmlns:a16="http://schemas.microsoft.com/office/drawing/2014/main" val="755207473"/>
                    </a:ext>
                  </a:extLst>
                </a:gridCol>
              </a:tblGrid>
              <a:tr h="0">
                <a:tc>
                  <a:txBody>
                    <a:bodyPr/>
                    <a:lstStyle/>
                    <a:p>
                      <a:endParaRPr lang="en-US" dirty="0">
                        <a:effectLst/>
                        <a:latin typeface="Times New Roman" panose="02020603050405020304" pitchFamily="18" charset="0"/>
                      </a:endParaRPr>
                    </a:p>
                  </a:txBody>
                  <a:tcPr marL="47625" marR="47625" marT="0" marB="0">
                    <a:lnL>
                      <a:noFill/>
                    </a:lnL>
                    <a:lnR>
                      <a:noFill/>
                    </a:lnR>
                    <a:lnT>
                      <a:noFill/>
                    </a:lnT>
                    <a:lnB>
                      <a:noFill/>
                    </a:lnB>
                  </a:tcPr>
                </a:tc>
                <a:extLst>
                  <a:ext uri="{0D108BD9-81ED-4DB2-BD59-A6C34878D82A}">
                    <a16:rowId xmlns:a16="http://schemas.microsoft.com/office/drawing/2014/main" val="105888766"/>
                  </a:ext>
                </a:extLst>
              </a:tr>
            </a:tbl>
          </a:graphicData>
        </a:graphic>
      </p:graphicFrame>
      <p:sp>
        <p:nvSpPr>
          <p:cNvPr id="10" name="Rectangle 3">
            <a:extLst>
              <a:ext uri="{FF2B5EF4-FFF2-40B4-BE49-F238E27FC236}">
                <a16:creationId xmlns:a16="http://schemas.microsoft.com/office/drawing/2014/main" id="{7F0F3C23-1118-DC43-AF7D-F150872F3EA9}"/>
              </a:ext>
            </a:extLst>
          </p:cNvPr>
          <p:cNvSpPr>
            <a:spLocks noChangeArrowheads="1"/>
          </p:cNvSpPr>
          <p:nvPr/>
        </p:nvSpPr>
        <p:spPr bwMode="auto">
          <a:xfrm>
            <a:off x="2967039" y="361323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1" name="Table 10">
            <a:extLst>
              <a:ext uri="{FF2B5EF4-FFF2-40B4-BE49-F238E27FC236}">
                <a16:creationId xmlns:a16="http://schemas.microsoft.com/office/drawing/2014/main" id="{DA801637-DABF-9C40-AD3D-DAB2ED173ADE}"/>
              </a:ext>
            </a:extLst>
          </p:cNvPr>
          <p:cNvGraphicFramePr>
            <a:graphicFrameLocks noGrp="1"/>
          </p:cNvGraphicFramePr>
          <p:nvPr/>
        </p:nvGraphicFramePr>
        <p:xfrm>
          <a:off x="2194832" y="3329226"/>
          <a:ext cx="7329488" cy="205740"/>
        </p:xfrm>
        <a:graphic>
          <a:graphicData uri="http://schemas.openxmlformats.org/drawingml/2006/table">
            <a:tbl>
              <a:tblPr/>
              <a:tblGrid>
                <a:gridCol w="7329488">
                  <a:extLst>
                    <a:ext uri="{9D8B030D-6E8A-4147-A177-3AD203B41FA5}">
                      <a16:colId xmlns:a16="http://schemas.microsoft.com/office/drawing/2014/main" val="168445830"/>
                    </a:ext>
                  </a:extLst>
                </a:gridCol>
              </a:tblGrid>
              <a:tr h="0">
                <a:tc>
                  <a:txBody>
                    <a:bodyPr/>
                    <a:lstStyle/>
                    <a:p>
                      <a:endParaRPr lang="en-US" dirty="0">
                        <a:effectLst/>
                        <a:latin typeface="Times New Roman" panose="02020603050405020304" pitchFamily="18" charset="0"/>
                      </a:endParaRPr>
                    </a:p>
                  </a:txBody>
                  <a:tcPr marL="47625" marR="47625" marT="0" marB="0">
                    <a:lnL>
                      <a:noFill/>
                    </a:lnL>
                    <a:lnR>
                      <a:noFill/>
                    </a:lnR>
                    <a:lnT>
                      <a:noFill/>
                    </a:lnT>
                    <a:lnB>
                      <a:noFill/>
                    </a:lnB>
                  </a:tcPr>
                </a:tc>
                <a:extLst>
                  <a:ext uri="{0D108BD9-81ED-4DB2-BD59-A6C34878D82A}">
                    <a16:rowId xmlns:a16="http://schemas.microsoft.com/office/drawing/2014/main" val="1759174685"/>
                  </a:ext>
                </a:extLst>
              </a:tr>
            </a:tbl>
          </a:graphicData>
        </a:graphic>
      </p:graphicFrame>
      <p:sp>
        <p:nvSpPr>
          <p:cNvPr id="12" name="Rectangle 4">
            <a:extLst>
              <a:ext uri="{FF2B5EF4-FFF2-40B4-BE49-F238E27FC236}">
                <a16:creationId xmlns:a16="http://schemas.microsoft.com/office/drawing/2014/main" id="{7322CCDE-9318-9247-A027-3E2CA92D0E58}"/>
              </a:ext>
            </a:extLst>
          </p:cNvPr>
          <p:cNvSpPr>
            <a:spLocks noChangeArrowheads="1"/>
          </p:cNvSpPr>
          <p:nvPr/>
        </p:nvSpPr>
        <p:spPr bwMode="auto">
          <a:xfrm>
            <a:off x="2967039" y="361323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3" name="Table 12">
            <a:extLst>
              <a:ext uri="{FF2B5EF4-FFF2-40B4-BE49-F238E27FC236}">
                <a16:creationId xmlns:a16="http://schemas.microsoft.com/office/drawing/2014/main" id="{B975E19D-5C75-A544-BC14-33C9E63F4789}"/>
              </a:ext>
            </a:extLst>
          </p:cNvPr>
          <p:cNvGraphicFramePr>
            <a:graphicFrameLocks noGrp="1"/>
          </p:cNvGraphicFramePr>
          <p:nvPr/>
        </p:nvGraphicFramePr>
        <p:xfrm>
          <a:off x="2967038" y="3432334"/>
          <a:ext cx="6572250" cy="205740"/>
        </p:xfrm>
        <a:graphic>
          <a:graphicData uri="http://schemas.openxmlformats.org/drawingml/2006/table">
            <a:tbl>
              <a:tblPr/>
              <a:tblGrid>
                <a:gridCol w="6572250">
                  <a:extLst>
                    <a:ext uri="{9D8B030D-6E8A-4147-A177-3AD203B41FA5}">
                      <a16:colId xmlns:a16="http://schemas.microsoft.com/office/drawing/2014/main" val="3007848864"/>
                    </a:ext>
                  </a:extLst>
                </a:gridCol>
              </a:tblGrid>
              <a:tr h="0">
                <a:tc>
                  <a:txBody>
                    <a:bodyPr/>
                    <a:lstStyle/>
                    <a:p>
                      <a:r>
                        <a:rPr lang="en-US" dirty="0">
                          <a:effectLst/>
                          <a:latin typeface="Times New Roman" panose="02020603050405020304" pitchFamily="18" charset="0"/>
                        </a:rPr>
                        <a:t> </a:t>
                      </a:r>
                    </a:p>
                  </a:txBody>
                  <a:tcPr marL="47625" marR="47625" marT="0" marB="0">
                    <a:lnL>
                      <a:noFill/>
                    </a:lnL>
                    <a:lnR>
                      <a:noFill/>
                    </a:lnR>
                    <a:lnT>
                      <a:noFill/>
                    </a:lnT>
                    <a:lnB>
                      <a:noFill/>
                    </a:lnB>
                  </a:tcPr>
                </a:tc>
                <a:extLst>
                  <a:ext uri="{0D108BD9-81ED-4DB2-BD59-A6C34878D82A}">
                    <a16:rowId xmlns:a16="http://schemas.microsoft.com/office/drawing/2014/main" val="4140664538"/>
                  </a:ext>
                </a:extLst>
              </a:tr>
            </a:tbl>
          </a:graphicData>
        </a:graphic>
      </p:graphicFrame>
    </p:spTree>
    <p:extLst>
      <p:ext uri="{BB962C8B-B14F-4D97-AF65-F5344CB8AC3E}">
        <p14:creationId xmlns:p14="http://schemas.microsoft.com/office/powerpoint/2010/main" val="2630779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p:nvPr>
        </p:nvSpPr>
        <p:spPr bwMode="auto">
          <a:xfrm>
            <a:off x="293914" y="185057"/>
            <a:ext cx="9941674" cy="1366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0" indent="0">
              <a:buNone/>
            </a:pPr>
            <a:r>
              <a:rPr lang="en-US" altLang="en-US" sz="2700" b="1" dirty="0">
                <a:latin typeface="Garamond" panose="02020404030301010803" pitchFamily="18" charset="0"/>
                <a:ea typeface="ＭＳ Ｐゴシック" pitchFamily="34" charset="-128"/>
              </a:rPr>
              <a:t>What Does It Mean to be Incapacitated?</a:t>
            </a:r>
          </a:p>
        </p:txBody>
      </p:sp>
      <p:sp>
        <p:nvSpPr>
          <p:cNvPr id="5" name="TextBox 4"/>
          <p:cNvSpPr txBox="1"/>
          <p:nvPr/>
        </p:nvSpPr>
        <p:spPr>
          <a:xfrm>
            <a:off x="4095750" y="1832778"/>
            <a:ext cx="6572250" cy="3554819"/>
          </a:xfrm>
          <a:prstGeom prst="rect">
            <a:avLst/>
          </a:prstGeom>
          <a:noFill/>
        </p:spPr>
        <p:txBody>
          <a:bodyPr>
            <a:spAutoFit/>
          </a:bodyPr>
          <a:lstStyle/>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When someone cannot make rational, reasonable decisions because they lack the capacity to give knowing consent </a:t>
            </a: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(e.g., to understand the “who, what, when, where, why or how” of the sexual interaction) </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If you are “incapacitated” you may NOT be able to understand  that you can decide NOT to consent to sex. </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Incapacity can result from a person’s consumption of alcohol and/or other drugs, disability, being physically constrained, or sleep.</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If I have had a few drinks, can I still consent?</a:t>
            </a:r>
          </a:p>
          <a:p>
            <a:pPr marL="600075" marR="0" lvl="1"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It’s a continuum! You can be intoxicated</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 and tipsy, and </a:t>
            </a:r>
            <a:r>
              <a:rPr kumimoji="0" lang="en-US" sz="15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still able to consent</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 or incapacitated and almost unconscious, and </a:t>
            </a:r>
            <a:r>
              <a:rPr kumimoji="0" lang="en-US" sz="15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unable to consent</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a:t>
            </a:r>
          </a:p>
          <a:p>
            <a:pPr marL="600075" marR="0" lvl="1"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endPar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endParaRPr>
          </a:p>
          <a:p>
            <a:pPr marL="600075" marR="0" lvl="1" indent="-257175" algn="l" defTabSz="685800" rtl="0" eaLnBrk="1" fontAlgn="base" latinLnBrk="0" hangingPunct="1">
              <a:lnSpc>
                <a:spcPct val="100000"/>
              </a:lnSpc>
              <a:spcBef>
                <a:spcPct val="0"/>
              </a:spcBef>
              <a:spcAft>
                <a:spcPts val="2250"/>
              </a:spcAft>
              <a:buClrTx/>
              <a:buSzTx/>
              <a:buFont typeface="Wingdings" panose="05000000000000000000" pitchFamily="2" charset="2"/>
              <a:buChar char="§"/>
              <a:tabLst/>
              <a:defRPr/>
            </a:pPr>
            <a:endParaRPr kumimoji="0" lang="en-US" sz="15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itchFamily="-111" charset="-128"/>
              <a:cs typeface="Arial"/>
              <a:sym typeface="Arial"/>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497" y="3984685"/>
            <a:ext cx="2237676" cy="1107289"/>
          </a:xfrm>
          <a:prstGeom prst="rect">
            <a:avLst/>
          </a:prstGeom>
        </p:spPr>
      </p:pic>
      <p:pic>
        <p:nvPicPr>
          <p:cNvPr id="6" name="Picture 2" descr="C:\Users\mdf2166\Pictures\woman-drinking-cockta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133" y="1406770"/>
            <a:ext cx="2374041" cy="237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26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3713" y="88900"/>
            <a:ext cx="10972800" cy="599469"/>
          </a:xfrm>
        </p:spPr>
        <p:txBody>
          <a:bodyPr>
            <a:noAutofit/>
          </a:bodyPr>
          <a:lstStyle/>
          <a:p>
            <a:r>
              <a:rPr lang="en-US" altLang="en-US" sz="2800" b="1" dirty="0">
                <a:solidFill>
                  <a:schemeClr val="tx1"/>
                </a:solidFill>
                <a:latin typeface="Garamond" panose="02020404030301010803" pitchFamily="18" charset="0"/>
              </a:rPr>
              <a:t>How might someone respond to the immediate threat of assault</a:t>
            </a:r>
            <a:r>
              <a:rPr lang="en-US" altLang="en-US" sz="2800" b="1" dirty="0">
                <a:solidFill>
                  <a:schemeClr val="tx1"/>
                </a:solidFill>
              </a:rPr>
              <a:t>?</a:t>
            </a:r>
          </a:p>
        </p:txBody>
      </p:sp>
      <p:sp>
        <p:nvSpPr>
          <p:cNvPr id="44035" name="Content Placeholder 2"/>
          <p:cNvSpPr>
            <a:spLocks noGrp="1"/>
          </p:cNvSpPr>
          <p:nvPr>
            <p:ph idx="1"/>
          </p:nvPr>
        </p:nvSpPr>
        <p:spPr>
          <a:xfrm>
            <a:off x="3971248" y="1530849"/>
            <a:ext cx="7765265" cy="4733818"/>
          </a:xfrm>
        </p:spPr>
        <p:txBody>
          <a:bodyPr/>
          <a:lstStyle/>
          <a:p>
            <a:pPr>
              <a:lnSpc>
                <a:spcPct val="150000"/>
              </a:lnSpc>
            </a:pPr>
            <a:r>
              <a:rPr lang="en-US" altLang="en-US" sz="2400" dirty="0">
                <a:latin typeface="Garamond" panose="02020404030301010803" pitchFamily="18" charset="0"/>
              </a:rPr>
              <a:t>Fight</a:t>
            </a:r>
          </a:p>
          <a:p>
            <a:pPr>
              <a:lnSpc>
                <a:spcPct val="150000"/>
              </a:lnSpc>
            </a:pPr>
            <a:r>
              <a:rPr lang="en-US" altLang="en-US" sz="2400" dirty="0">
                <a:latin typeface="Garamond" panose="02020404030301010803" pitchFamily="18" charset="0"/>
              </a:rPr>
              <a:t>Flight</a:t>
            </a:r>
          </a:p>
          <a:p>
            <a:pPr>
              <a:lnSpc>
                <a:spcPct val="150000"/>
              </a:lnSpc>
            </a:pPr>
            <a:r>
              <a:rPr lang="en-US" altLang="en-US" sz="2400" dirty="0">
                <a:latin typeface="Garamond" panose="02020404030301010803" pitchFamily="18" charset="0"/>
              </a:rPr>
              <a:t>Freeze</a:t>
            </a:r>
          </a:p>
          <a:p>
            <a:pPr>
              <a:lnSpc>
                <a:spcPct val="150000"/>
              </a:lnSpc>
            </a:pPr>
            <a:r>
              <a:rPr lang="en-US" altLang="en-US" sz="2400" dirty="0">
                <a:latin typeface="Garamond" panose="02020404030301010803" pitchFamily="18" charset="0"/>
              </a:rPr>
              <a:t>Negotiate</a:t>
            </a:r>
          </a:p>
          <a:p>
            <a:pPr>
              <a:lnSpc>
                <a:spcPct val="150000"/>
              </a:lnSpc>
            </a:pPr>
            <a:r>
              <a:rPr lang="en-US" altLang="en-US" sz="2400" dirty="0">
                <a:latin typeface="Garamond" panose="02020404030301010803" pitchFamily="18" charset="0"/>
              </a:rPr>
              <a:t>Accommodate </a:t>
            </a:r>
          </a:p>
        </p:txBody>
      </p:sp>
      <p:sp>
        <p:nvSpPr>
          <p:cNvPr id="440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7C0FFF-A1E7-455E-855F-5CF57B6E6FC9}"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45274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655" y="101601"/>
            <a:ext cx="8761791" cy="1762596"/>
          </a:xfrm>
        </p:spPr>
        <p:txBody>
          <a:bodyPr>
            <a:noAutofit/>
          </a:bodyPr>
          <a:lstStyle/>
          <a:p>
            <a:pPr lvl="0"/>
            <a:r>
              <a:rPr lang="en-US" sz="2600" b="1" dirty="0">
                <a:solidFill>
                  <a:schemeClr val="tx1"/>
                </a:solidFill>
                <a:latin typeface="Garamond" panose="02020404030301010803" pitchFamily="18" charset="0"/>
              </a:rPr>
              <a:t>What might the complainant be feeling or thinking immediately after the assault?</a:t>
            </a:r>
            <a:br>
              <a:rPr lang="en-US" sz="2600" b="1" dirty="0">
                <a:solidFill>
                  <a:schemeClr val="tx1"/>
                </a:solidFill>
                <a:latin typeface="Garamond" panose="02020404030301010803" pitchFamily="18" charset="0"/>
              </a:rPr>
            </a:br>
            <a:endParaRPr lang="en-US" sz="2600" b="1" dirty="0">
              <a:solidFill>
                <a:schemeClr val="tx1"/>
              </a:solidFill>
              <a:latin typeface="Garamond" panose="02020404030301010803" pitchFamily="18" charset="0"/>
            </a:endParaRPr>
          </a:p>
        </p:txBody>
      </p:sp>
      <p:sp>
        <p:nvSpPr>
          <p:cNvPr id="3" name="Content Placeholder 2"/>
          <p:cNvSpPr>
            <a:spLocks noGrp="1"/>
          </p:cNvSpPr>
          <p:nvPr>
            <p:ph sz="half" idx="1"/>
          </p:nvPr>
        </p:nvSpPr>
        <p:spPr>
          <a:xfrm>
            <a:off x="1924654" y="1041547"/>
            <a:ext cx="4167828" cy="4409949"/>
          </a:xfrm>
        </p:spPr>
        <p:txBody>
          <a:bodyPr>
            <a:noAutofit/>
          </a:bodyPr>
          <a:lstStyle/>
          <a:p>
            <a:pPr marL="457200" lvl="1" indent="0">
              <a:buNone/>
            </a:pPr>
            <a:endParaRPr lang="en-US" dirty="0"/>
          </a:p>
          <a:p>
            <a:pPr>
              <a:buClrTx/>
              <a:buFont typeface="Wingdings" panose="05000000000000000000" pitchFamily="2" charset="2"/>
              <a:buChar char="§"/>
            </a:pPr>
            <a:r>
              <a:rPr lang="en-US" dirty="0">
                <a:latin typeface="Garamond" panose="02020404030301010803" pitchFamily="18" charset="0"/>
              </a:rPr>
              <a:t>Confused, angry, embarrassed, humiliated</a:t>
            </a:r>
          </a:p>
          <a:p>
            <a:pPr>
              <a:buClrTx/>
              <a:buFont typeface="Wingdings" panose="05000000000000000000" pitchFamily="2" charset="2"/>
              <a:buChar char="§"/>
            </a:pPr>
            <a:r>
              <a:rPr lang="en-US" dirty="0">
                <a:latin typeface="Garamond" panose="02020404030301010803" pitchFamily="18" charset="0"/>
              </a:rPr>
              <a:t>Incapable of action, frozen, can’t decide what he/she should do</a:t>
            </a:r>
          </a:p>
          <a:p>
            <a:pPr>
              <a:buClrTx/>
              <a:buFont typeface="Wingdings" panose="05000000000000000000" pitchFamily="2" charset="2"/>
              <a:buChar char="§"/>
            </a:pPr>
            <a:r>
              <a:rPr lang="en-US" dirty="0">
                <a:latin typeface="Garamond" panose="02020404030301010803" pitchFamily="18" charset="0"/>
              </a:rPr>
              <a:t>Foggy memory or no memory at all</a:t>
            </a:r>
          </a:p>
          <a:p>
            <a:pPr>
              <a:buClrTx/>
              <a:buFont typeface="Wingdings" panose="05000000000000000000" pitchFamily="2" charset="2"/>
              <a:buChar char="§"/>
            </a:pPr>
            <a:r>
              <a:rPr lang="en-US" dirty="0">
                <a:latin typeface="Garamond" panose="02020404030301010803" pitchFamily="18" charset="0"/>
              </a:rPr>
              <a:t>Reliving the event</a:t>
            </a:r>
          </a:p>
          <a:p>
            <a:pPr>
              <a:buClrTx/>
              <a:buFont typeface="Wingdings" panose="05000000000000000000" pitchFamily="2" charset="2"/>
              <a:buChar char="§"/>
            </a:pPr>
            <a:r>
              <a:rPr lang="en-US" dirty="0">
                <a:latin typeface="Garamond" panose="02020404030301010803" pitchFamily="18" charset="0"/>
              </a:rPr>
              <a:t>Feeling angry and violated or sad and depressed</a:t>
            </a:r>
          </a:p>
          <a:p>
            <a:pPr>
              <a:buClrTx/>
              <a:buFont typeface="Wingdings" panose="05000000000000000000" pitchFamily="2" charset="2"/>
              <a:buChar char="§"/>
            </a:pPr>
            <a:endParaRPr lang="en-US" dirty="0"/>
          </a:p>
        </p:txBody>
      </p:sp>
      <p:sp>
        <p:nvSpPr>
          <p:cNvPr id="4" name="Content Placeholder 3">
            <a:extLst>
              <a:ext uri="{FF2B5EF4-FFF2-40B4-BE49-F238E27FC236}">
                <a16:creationId xmlns:a16="http://schemas.microsoft.com/office/drawing/2014/main" id="{5F76A786-6445-0342-893E-802842C33333}"/>
              </a:ext>
            </a:extLst>
          </p:cNvPr>
          <p:cNvSpPr>
            <a:spLocks noGrp="1"/>
          </p:cNvSpPr>
          <p:nvPr>
            <p:ph sz="half" idx="2"/>
          </p:nvPr>
        </p:nvSpPr>
        <p:spPr>
          <a:xfrm>
            <a:off x="6518909" y="1612900"/>
            <a:ext cx="4167536" cy="4409949"/>
          </a:xfrm>
        </p:spPr>
        <p:txBody>
          <a:bodyPr>
            <a:normAutofit fontScale="47500" lnSpcReduction="20000"/>
          </a:bodyPr>
          <a:lstStyle/>
          <a:p>
            <a:pPr>
              <a:buClrTx/>
              <a:buFont typeface="Wingdings" panose="05000000000000000000" pitchFamily="2" charset="2"/>
              <a:buChar char="§"/>
            </a:pPr>
            <a:r>
              <a:rPr lang="en-US" sz="3600" dirty="0">
                <a:latin typeface="Garamond" panose="02020404030301010803" pitchFamily="18" charset="0"/>
              </a:rPr>
              <a:t>Thinking things like:</a:t>
            </a:r>
          </a:p>
          <a:p>
            <a:pPr marL="1301750" lvl="1" indent="-325438">
              <a:spcBef>
                <a:spcPts val="0"/>
              </a:spcBef>
              <a:buClrTx/>
              <a:buFont typeface="Wingdings" panose="05000000000000000000" pitchFamily="2" charset="2"/>
              <a:buChar char="§"/>
            </a:pPr>
            <a:r>
              <a:rPr lang="en-US" sz="3600" dirty="0">
                <a:latin typeface="Garamond" panose="02020404030301010803" pitchFamily="18" charset="0"/>
              </a:rPr>
              <a:t>This isn't supposed to happen to me.</a:t>
            </a:r>
          </a:p>
          <a:p>
            <a:pPr marL="1301750" lvl="1" indent="-325438">
              <a:spcBef>
                <a:spcPts val="0"/>
              </a:spcBef>
              <a:buClrTx/>
              <a:buFont typeface="Wingdings" panose="05000000000000000000" pitchFamily="2" charset="2"/>
              <a:buChar char="§"/>
            </a:pPr>
            <a:r>
              <a:rPr lang="en-US" sz="3600" dirty="0">
                <a:latin typeface="Garamond" panose="02020404030301010803" pitchFamily="18" charset="0"/>
              </a:rPr>
              <a:t>I can't believe he/she did that!  I actually liked him/her and trusted him/her.</a:t>
            </a:r>
          </a:p>
          <a:p>
            <a:pPr marL="1301750" lvl="1" indent="-325438">
              <a:spcBef>
                <a:spcPts val="0"/>
              </a:spcBef>
              <a:buClrTx/>
              <a:buFont typeface="Wingdings" panose="05000000000000000000" pitchFamily="2" charset="2"/>
              <a:buChar char="§"/>
            </a:pPr>
            <a:r>
              <a:rPr lang="en-US" sz="3600" dirty="0">
                <a:latin typeface="Garamond" panose="02020404030301010803" pitchFamily="18" charset="0"/>
              </a:rPr>
              <a:t>What did I do to make him/her think that was ok?</a:t>
            </a:r>
          </a:p>
          <a:p>
            <a:pPr marL="1301750" lvl="1" indent="-325438">
              <a:spcBef>
                <a:spcPts val="0"/>
              </a:spcBef>
              <a:buClrTx/>
              <a:buFont typeface="Wingdings" panose="05000000000000000000" pitchFamily="2" charset="2"/>
              <a:buChar char="§"/>
            </a:pPr>
            <a:r>
              <a:rPr lang="en-US" sz="3600" dirty="0">
                <a:latin typeface="Garamond" panose="02020404030301010803" pitchFamily="18" charset="0"/>
              </a:rPr>
              <a:t>Why didn't he/she listen to me?</a:t>
            </a:r>
          </a:p>
          <a:p>
            <a:pPr>
              <a:buClrTx/>
              <a:buFont typeface="Wingdings" panose="05000000000000000000" pitchFamily="2" charset="2"/>
              <a:buChar char="§"/>
            </a:pPr>
            <a:r>
              <a:rPr lang="en-US" sz="3600" dirty="0">
                <a:latin typeface="Garamond" panose="02020404030301010803" pitchFamily="18" charset="0"/>
              </a:rPr>
              <a:t>Feeling friends and family unsupportive, whether or not they are</a:t>
            </a:r>
          </a:p>
          <a:p>
            <a:pPr>
              <a:buClrTx/>
              <a:buFont typeface="Wingdings" panose="05000000000000000000" pitchFamily="2" charset="2"/>
              <a:buChar char="§"/>
            </a:pPr>
            <a:r>
              <a:rPr lang="en-US" sz="3600" dirty="0">
                <a:latin typeface="Garamond" panose="02020404030301010803" pitchFamily="18" charset="0"/>
              </a:rPr>
              <a:t>Anxiety over costs associated with trauma</a:t>
            </a:r>
          </a:p>
          <a:p>
            <a:pPr marL="287338" lvl="1" indent="-287338">
              <a:lnSpc>
                <a:spcPct val="110000"/>
              </a:lnSpc>
              <a:buClrTx/>
              <a:buFont typeface="Wingdings" panose="05000000000000000000" pitchFamily="2" charset="2"/>
              <a:buChar char="§"/>
            </a:pPr>
            <a:r>
              <a:rPr lang="en-US" sz="3600" dirty="0">
                <a:latin typeface="Garamond" panose="02020404030301010803" pitchFamily="18" charset="0"/>
              </a:rPr>
              <a:t>Sense of betrayal, loss of trust/safety in community he/she was attached to  </a:t>
            </a:r>
          </a:p>
          <a:p>
            <a:pPr lvl="1">
              <a:buClrTx/>
              <a:buFont typeface="Wingdings" panose="05000000000000000000" pitchFamily="2" charset="2"/>
              <a:buChar char="§"/>
            </a:pPr>
            <a:endParaRPr lang="en-US" sz="3600" dirty="0">
              <a:latin typeface="Garamond" panose="02020404030301010803" pitchFamily="18" charset="0"/>
            </a:endParaRPr>
          </a:p>
          <a:p>
            <a:endParaRPr lang="en-US" dirty="0"/>
          </a:p>
        </p:txBody>
      </p:sp>
    </p:spTree>
    <p:extLst>
      <p:ext uri="{BB962C8B-B14F-4D97-AF65-F5344CB8AC3E}">
        <p14:creationId xmlns:p14="http://schemas.microsoft.com/office/powerpoint/2010/main" val="2989927160"/>
      </p:ext>
    </p:extLst>
  </p:cSld>
  <p:clrMapOvr>
    <a:masterClrMapping/>
  </p:clrMapOvr>
  <mc:AlternateContent xmlns:mc="http://schemas.openxmlformats.org/markup-compatibility/2006" xmlns:p14="http://schemas.microsoft.com/office/powerpoint/2010/main">
    <mc:Choice Requires="p14">
      <p:transition p14:dur="10"/>
    </mc:Choice>
    <mc:Fallback xmlns="" xmlns:mv="urn:schemas-microsoft-com:mac:vml">
      <mp:transition xmlns:mp="http://schemas.microsoft.com/office/mac/powerpoint/2008/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0"/>
            <a:ext cx="7924800" cy="685800"/>
          </a:xfrm>
        </p:spPr>
        <p:txBody>
          <a:bodyPr>
            <a:noAutofit/>
          </a:bodyPr>
          <a:lstStyle/>
          <a:p>
            <a:pPr eaLnBrk="1" hangingPunct="1"/>
            <a:r>
              <a:rPr lang="en-US" altLang="en-US" sz="2800" b="1" dirty="0">
                <a:solidFill>
                  <a:schemeClr val="tx1"/>
                </a:solidFill>
                <a:latin typeface="Garamond" panose="02020404030301010803" pitchFamily="18" charset="0"/>
              </a:rPr>
              <a:t>Rape Trauma Syndrome</a:t>
            </a:r>
          </a:p>
        </p:txBody>
      </p:sp>
      <p:sp>
        <p:nvSpPr>
          <p:cNvPr id="5123" name="Rectangle 3"/>
          <p:cNvSpPr>
            <a:spLocks noGrp="1" noChangeArrowheads="1"/>
          </p:cNvSpPr>
          <p:nvPr>
            <p:ph type="body" idx="1"/>
          </p:nvPr>
        </p:nvSpPr>
        <p:spPr>
          <a:xfrm>
            <a:off x="2131888" y="1625886"/>
            <a:ext cx="8153400" cy="3352800"/>
          </a:xfrm>
        </p:spPr>
        <p:txBody>
          <a:bodyPr>
            <a:noAutofit/>
          </a:bodyPr>
          <a:lstStyle/>
          <a:p>
            <a:pPr eaLnBrk="1" hangingPunct="1">
              <a:lnSpc>
                <a:spcPct val="90000"/>
              </a:lnSpc>
              <a:buSzPct val="125000"/>
            </a:pPr>
            <a:r>
              <a:rPr lang="en-US" altLang="en-US" dirty="0">
                <a:latin typeface="Garamond" panose="02020404030301010803" pitchFamily="18" charset="0"/>
              </a:rPr>
              <a:t>Group of symptoms in response to sexual assault</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Sexual assault includes, rape, sodomy and sexual abuse </a:t>
            </a:r>
          </a:p>
          <a:p>
            <a:pPr marL="457200" lvl="1" indent="0">
              <a:buSzPct val="125000"/>
              <a:buNone/>
            </a:pPr>
            <a:endParaRPr lang="en-US" altLang="en-US" sz="2000" dirty="0">
              <a:latin typeface="Garamond" panose="02020404030301010803" pitchFamily="18" charset="0"/>
            </a:endParaRPr>
          </a:p>
          <a:p>
            <a:pPr eaLnBrk="1" hangingPunct="1">
              <a:lnSpc>
                <a:spcPct val="90000"/>
              </a:lnSpc>
              <a:buSzPct val="125000"/>
            </a:pPr>
            <a:r>
              <a:rPr lang="en-US" altLang="en-US" dirty="0">
                <a:latin typeface="Garamond" panose="02020404030301010803" pitchFamily="18" charset="0"/>
              </a:rPr>
              <a:t>Form of post-traumatic stress disorder (PTSD)</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DSM-V TR</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Sexual assault is one of the listed stressors which can cause PTSD</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Be cognizant that this MAY account for  complainant’s conduct during the assault and during first report.  </a:t>
            </a:r>
          </a:p>
        </p:txBody>
      </p:sp>
      <p:sp>
        <p:nvSpPr>
          <p:cNvPr id="5837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85B393D-0965-4348-8936-620CBF253128}"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381710713"/>
      </p:ext>
    </p:extLst>
  </p:cSld>
  <p:clrMapOvr>
    <a:masterClrMapping/>
  </p:clrMapOvr>
  <mc:AlternateContent xmlns:mc="http://schemas.openxmlformats.org/markup-compatibility/2006" xmlns:p14="http://schemas.microsoft.com/office/powerpoint/2010/main">
    <mc:Choice Requires="p14">
      <p:transition p14:dur="10"/>
    </mc:Choice>
    <mc:Fallback xmlns="" xmlns:mv="urn:schemas-microsoft-com:mac:vml">
      <mp:transition xmlns:mp="http://schemas.microsoft.com/office/mac/powerpoint/2008/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2618" y="139753"/>
            <a:ext cx="7924800" cy="787346"/>
          </a:xfrm>
        </p:spPr>
        <p:txBody>
          <a:bodyPr>
            <a:normAutofit/>
          </a:bodyPr>
          <a:lstStyle/>
          <a:p>
            <a:r>
              <a:rPr lang="en-US" sz="3200" dirty="0">
                <a:latin typeface="Garamond" panose="02020404030301010803" pitchFamily="18" charset="0"/>
              </a:rPr>
              <a:t>Signs of Trauma</a:t>
            </a:r>
          </a:p>
        </p:txBody>
      </p:sp>
      <p:sp>
        <p:nvSpPr>
          <p:cNvPr id="7" name="Content Placeholder 6"/>
          <p:cNvSpPr>
            <a:spLocks noGrp="1"/>
          </p:cNvSpPr>
          <p:nvPr>
            <p:ph idx="1"/>
          </p:nvPr>
        </p:nvSpPr>
        <p:spPr>
          <a:xfrm>
            <a:off x="2075873" y="1235364"/>
            <a:ext cx="4025900" cy="5029200"/>
          </a:xfrm>
        </p:spPr>
        <p:txBody>
          <a:bodyPr numCol="1"/>
          <a:lstStyle/>
          <a:p>
            <a:pPr>
              <a:lnSpc>
                <a:spcPct val="100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sz="2000" dirty="0">
                <a:latin typeface="Garamond" panose="02020404030301010803" pitchFamily="18" charset="0"/>
              </a:rPr>
              <a:t>Disorganization</a:t>
            </a:r>
          </a:p>
          <a:p>
            <a:pPr>
              <a:lnSpc>
                <a:spcPct val="100000"/>
              </a:lnSpc>
              <a:buFont typeface="Wingdings" panose="05000000000000000000" pitchFamily="2" charset="2"/>
              <a:buChar char="§"/>
            </a:pPr>
            <a:r>
              <a:rPr lang="en-US" sz="2000" dirty="0">
                <a:latin typeface="Garamond" panose="02020404030301010803" pitchFamily="18" charset="0"/>
              </a:rPr>
              <a:t>Difficulty concentrating</a:t>
            </a:r>
          </a:p>
          <a:p>
            <a:pPr marL="342900" lvl="1" indent="-342900">
              <a:buFont typeface="Wingdings" panose="05000000000000000000" pitchFamily="2" charset="2"/>
              <a:buChar char="§"/>
            </a:pPr>
            <a:r>
              <a:rPr lang="en-US" sz="2000" dirty="0">
                <a:latin typeface="Garamond" panose="02020404030301010803" pitchFamily="18" charset="0"/>
              </a:rPr>
              <a:t>Irritability, anger, temper or flat affect</a:t>
            </a:r>
          </a:p>
          <a:p>
            <a:pPr marL="342900" lvl="1" indent="-342900">
              <a:buFont typeface="Wingdings" panose="05000000000000000000" pitchFamily="2" charset="2"/>
              <a:buChar char="§"/>
            </a:pPr>
            <a:r>
              <a:rPr lang="en-US" sz="2000" dirty="0">
                <a:latin typeface="Garamond" panose="02020404030301010803" pitchFamily="18" charset="0"/>
              </a:rPr>
              <a:t>Horror, shame, sadness</a:t>
            </a:r>
          </a:p>
          <a:p>
            <a:pPr>
              <a:lnSpc>
                <a:spcPct val="100000"/>
              </a:lnSpc>
              <a:buFont typeface="Wingdings" panose="05000000000000000000" pitchFamily="2" charset="2"/>
              <a:buChar char="§"/>
            </a:pPr>
            <a:r>
              <a:rPr lang="en-US" sz="2000" dirty="0">
                <a:latin typeface="Garamond" panose="02020404030301010803" pitchFamily="18" charset="0"/>
              </a:rPr>
              <a:t>Reluctance and ambivalence, no shows</a:t>
            </a:r>
          </a:p>
          <a:p>
            <a:pPr>
              <a:lnSpc>
                <a:spcPct val="100000"/>
              </a:lnSpc>
              <a:buFont typeface="Wingdings" panose="05000000000000000000" pitchFamily="2" charset="2"/>
              <a:buChar char="§"/>
            </a:pPr>
            <a:r>
              <a:rPr lang="en-US" sz="2000" dirty="0">
                <a:latin typeface="Garamond" panose="02020404030301010803" pitchFamily="18" charset="0"/>
              </a:rPr>
              <a:t>Health decline</a:t>
            </a:r>
          </a:p>
          <a:p>
            <a:pPr>
              <a:lnSpc>
                <a:spcPct val="100000"/>
              </a:lnSpc>
              <a:buFont typeface="Wingdings" panose="05000000000000000000" pitchFamily="2" charset="2"/>
              <a:buChar char="§"/>
            </a:pPr>
            <a:r>
              <a:rPr lang="en-US" sz="2000" dirty="0">
                <a:latin typeface="Garamond" panose="02020404030301010803" pitchFamily="18" charset="0"/>
              </a:rPr>
              <a:t>Difficulty with sleeping</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84244-1E13-D04A-8A96-9BFA2BAC0BB2}" type="slidenum">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3" name="Rectangle 2"/>
          <p:cNvSpPr/>
          <p:nvPr/>
        </p:nvSpPr>
        <p:spPr>
          <a:xfrm>
            <a:off x="5962073" y="1540165"/>
            <a:ext cx="4572000" cy="2818849"/>
          </a:xfrm>
          <a:prstGeom prst="rect">
            <a:avLst/>
          </a:prstGeom>
        </p:spPr>
        <p:txBody>
          <a:bodyPr>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Destructive coping behaviors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Disassociation and confusion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Intrusive thoughts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Nightmares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Flashbacks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Delayed reporting</a:t>
            </a:r>
          </a:p>
        </p:txBody>
      </p:sp>
    </p:spTree>
    <p:extLst>
      <p:ext uri="{BB962C8B-B14F-4D97-AF65-F5344CB8AC3E}">
        <p14:creationId xmlns:p14="http://schemas.microsoft.com/office/powerpoint/2010/main" val="4009087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1"/>
            <a:ext cx="12192000" cy="1104900"/>
          </a:xfrm>
        </p:spPr>
        <p:txBody>
          <a:bodyPr>
            <a:noAutofit/>
          </a:bodyPr>
          <a:lstStyle/>
          <a:p>
            <a:pPr>
              <a:defRPr/>
            </a:pPr>
            <a:r>
              <a:rPr lang="en-US" sz="2400" dirty="0">
                <a:latin typeface="Garamond" panose="02020404030301010803" pitchFamily="18" charset="0"/>
                <a:ea typeface="ＭＳ Ｐゴシック" pitchFamily="-104" charset="-128"/>
                <a:cs typeface="ＭＳ Ｐゴシック" pitchFamily="-104" charset="-128"/>
              </a:rPr>
              <a:t>How might these reactions affect students when they make a report,  in the interview, or during an investigation?</a:t>
            </a:r>
            <a:br>
              <a:rPr lang="en-US" sz="2400" dirty="0">
                <a:latin typeface="Garamond" panose="02020404030301010803" pitchFamily="18" charset="0"/>
                <a:ea typeface="ＭＳ Ｐゴシック" pitchFamily="-104" charset="-128"/>
                <a:cs typeface="ＭＳ Ｐゴシック" pitchFamily="-104" charset="-128"/>
              </a:rPr>
            </a:br>
            <a:endParaRPr lang="en-US" sz="2400" dirty="0">
              <a:latin typeface="Garamond" panose="02020404030301010803" pitchFamily="18" charset="0"/>
              <a:ea typeface="ＭＳ Ｐゴシック" pitchFamily="-104" charset="-128"/>
              <a:cs typeface="ＭＳ Ｐゴシック" pitchFamily="-104" charset="-128"/>
            </a:endParaRPr>
          </a:p>
        </p:txBody>
      </p:sp>
      <p:sp>
        <p:nvSpPr>
          <p:cNvPr id="65539" name="Content Placeholder 2"/>
          <p:cNvSpPr>
            <a:spLocks noGrp="1"/>
          </p:cNvSpPr>
          <p:nvPr>
            <p:ph idx="1"/>
          </p:nvPr>
        </p:nvSpPr>
        <p:spPr>
          <a:xfrm>
            <a:off x="2115723" y="1350196"/>
            <a:ext cx="9771580" cy="4114800"/>
          </a:xfrm>
        </p:spPr>
        <p:txBody>
          <a:bodyPr>
            <a:normAutofit fontScale="92500"/>
          </a:bodyPr>
          <a:lstStyle/>
          <a:p>
            <a:pPr marL="0" indent="0">
              <a:buNone/>
            </a:pPr>
            <a:endParaRPr lang="en-US" altLang="en-US" dirty="0"/>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Delay in acknowledging/reporting that trauma happened</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Compromised ability to function academically or socially</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Unexpected emotional affect: going blank, giggling or “freezing”</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No-show at appointments</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If show up, tell story in a non-linear way.</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There is no consistent or “normal” reaction</a:t>
            </a:r>
          </a:p>
        </p:txBody>
      </p:sp>
      <p:sp>
        <p:nvSpPr>
          <p:cNvPr id="6554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D18F3DE-A3F1-4A3B-BE2F-3F86A8E70190}"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45</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100635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847088"/>
          </a:xfrm>
        </p:spPr>
        <p:txBody>
          <a:bodyPr>
            <a:noAutofit/>
          </a:bodyPr>
          <a:lstStyle/>
          <a:p>
            <a:r>
              <a:rPr lang="en-US" dirty="0">
                <a:latin typeface="Garamond" panose="02020404030301010803" pitchFamily="18" charset="0"/>
              </a:rPr>
              <a:t>How might someone feel if they are accused of a sexual assault?</a:t>
            </a:r>
            <a:br>
              <a:rPr lang="en-US" dirty="0">
                <a:latin typeface="Garamond" panose="02020404030301010803" pitchFamily="18" charset="0"/>
              </a:rPr>
            </a:br>
            <a:br>
              <a:rPr lang="en-US" dirty="0">
                <a:latin typeface="Garamond" panose="02020404030301010803" pitchFamily="18" charset="0"/>
              </a:rPr>
            </a:br>
            <a:endParaRPr lang="en-US" sz="2000" dirty="0"/>
          </a:p>
        </p:txBody>
      </p:sp>
      <p:sp>
        <p:nvSpPr>
          <p:cNvPr id="3" name="Content Placeholder 2"/>
          <p:cNvSpPr>
            <a:spLocks noGrp="1"/>
          </p:cNvSpPr>
          <p:nvPr>
            <p:ph idx="1"/>
          </p:nvPr>
        </p:nvSpPr>
        <p:spPr>
          <a:xfrm>
            <a:off x="1155701" y="1320800"/>
            <a:ext cx="10076846" cy="4635500"/>
          </a:xfrm>
        </p:spPr>
        <p:txBody>
          <a:bodyPr>
            <a:normAutofit fontScale="47500" lnSpcReduction="20000"/>
          </a:bodyPr>
          <a:lstStyle/>
          <a:p>
            <a:endParaRPr lang="en-US" sz="2400" b="1" dirty="0">
              <a:solidFill>
                <a:srgbClr val="800000"/>
              </a:solidFill>
              <a:latin typeface="+mj-lt"/>
            </a:endParaRPr>
          </a:p>
          <a:p>
            <a:r>
              <a:rPr lang="en-US" sz="3600" dirty="0">
                <a:latin typeface="Garamond" panose="02020404030301010803" pitchFamily="18" charset="0"/>
              </a:rPr>
              <a:t>Will this be a criminal investigation or a Title IX investigation?</a:t>
            </a:r>
          </a:p>
          <a:p>
            <a:r>
              <a:rPr lang="en-US" sz="3600" dirty="0">
                <a:latin typeface="Garamond" panose="02020404030301010803" pitchFamily="18" charset="0"/>
              </a:rPr>
              <a:t>Could I go to jail?</a:t>
            </a:r>
          </a:p>
          <a:p>
            <a:r>
              <a:rPr lang="en-US" sz="3600" dirty="0">
                <a:latin typeface="Garamond" panose="02020404030301010803" pitchFamily="18" charset="0"/>
              </a:rPr>
              <a:t>Could I get kicked out of school?</a:t>
            </a:r>
          </a:p>
          <a:p>
            <a:r>
              <a:rPr lang="en-US" sz="3600" dirty="0">
                <a:latin typeface="Garamond" panose="02020404030301010803" pitchFamily="18" charset="0"/>
              </a:rPr>
              <a:t>Could this end up in the media?</a:t>
            </a:r>
          </a:p>
          <a:p>
            <a:r>
              <a:rPr lang="en-US" sz="3600" dirty="0">
                <a:latin typeface="Garamond" panose="02020404030301010803" pitchFamily="18" charset="0"/>
              </a:rPr>
              <a:t>Will everyone find out?</a:t>
            </a:r>
          </a:p>
          <a:p>
            <a:r>
              <a:rPr lang="en-US" sz="3600" dirty="0">
                <a:latin typeface="Garamond" panose="02020404030301010803" pitchFamily="18" charset="0"/>
              </a:rPr>
              <a:t>How will others here at school view me? People at home?</a:t>
            </a:r>
          </a:p>
          <a:p>
            <a:r>
              <a:rPr lang="en-US" sz="3600" dirty="0">
                <a:latin typeface="Garamond" panose="02020404030301010803" pitchFamily="18" charset="0"/>
              </a:rPr>
              <a:t>Will I have to change dorm rooms, change class schedule, leave campus altogether?</a:t>
            </a:r>
          </a:p>
          <a:p>
            <a:r>
              <a:rPr lang="en-US" sz="3600" dirty="0">
                <a:latin typeface="Garamond" panose="02020404030301010803" pitchFamily="18" charset="0"/>
              </a:rPr>
              <a:t>Should I have a lawyer?</a:t>
            </a:r>
          </a:p>
          <a:p>
            <a:r>
              <a:rPr lang="en-US" sz="3600" dirty="0">
                <a:latin typeface="Garamond" panose="02020404030301010803" pitchFamily="18" charset="0"/>
              </a:rPr>
              <a:t>Should I even talk to you, or to the Title IX investigator?</a:t>
            </a:r>
          </a:p>
          <a:p>
            <a:r>
              <a:rPr lang="en-US" sz="3600" dirty="0">
                <a:latin typeface="Garamond" panose="02020404030301010803" pitchFamily="18" charset="0"/>
              </a:rPr>
              <a:t>Should I tell my parents?</a:t>
            </a:r>
          </a:p>
          <a:p>
            <a:r>
              <a:rPr lang="en-US" sz="3600" dirty="0">
                <a:latin typeface="Garamond" panose="02020404030301010803" pitchFamily="18" charset="0"/>
              </a:rPr>
              <a:t>Depression, anger, fear</a:t>
            </a:r>
          </a:p>
        </p:txBody>
      </p:sp>
      <p:sp>
        <p:nvSpPr>
          <p:cNvPr id="5" name="Slide Number Placeholder 4"/>
          <p:cNvSpPr>
            <a:spLocks noGrp="1"/>
          </p:cNvSpPr>
          <p:nvPr>
            <p:ph type="sldNum" sz="quarter" idx="4294967295"/>
          </p:nvPr>
        </p:nvSpPr>
        <p:spPr>
          <a:xfrm>
            <a:off x="0" y="6356350"/>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84244-1E13-D04A-8A96-9BFA2BAC0BB2}" type="slidenum">
              <a:rPr kumimoji="0" 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6526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91A2-9CBA-4C4C-9BBF-FB9037ACE9A9}"/>
              </a:ext>
            </a:extLst>
          </p:cNvPr>
          <p:cNvSpPr>
            <a:spLocks noGrp="1"/>
          </p:cNvSpPr>
          <p:nvPr>
            <p:ph type="title"/>
          </p:nvPr>
        </p:nvSpPr>
        <p:spPr>
          <a:xfrm>
            <a:off x="0" y="1"/>
            <a:ext cx="12191999" cy="1853756"/>
          </a:xfrm>
        </p:spPr>
        <p:txBody>
          <a:bodyPr/>
          <a:lstStyle/>
          <a:p>
            <a:r>
              <a:rPr lang="en-US" b="1" dirty="0">
                <a:latin typeface="Garamond" panose="02020404030301010803" pitchFamily="18" charset="0"/>
              </a:rPr>
              <a:t>However….</a:t>
            </a:r>
          </a:p>
        </p:txBody>
      </p:sp>
      <p:sp>
        <p:nvSpPr>
          <p:cNvPr id="3" name="Content Placeholder 2">
            <a:extLst>
              <a:ext uri="{FF2B5EF4-FFF2-40B4-BE49-F238E27FC236}">
                <a16:creationId xmlns:a16="http://schemas.microsoft.com/office/drawing/2014/main" id="{A509B784-AC5A-B34F-B7A5-5F85229B87CE}"/>
              </a:ext>
            </a:extLst>
          </p:cNvPr>
          <p:cNvSpPr>
            <a:spLocks noGrp="1"/>
          </p:cNvSpPr>
          <p:nvPr>
            <p:ph idx="1"/>
          </p:nvPr>
        </p:nvSpPr>
        <p:spPr/>
        <p:txBody>
          <a:bodyPr>
            <a:normAutofit fontScale="92500" lnSpcReduction="10000"/>
          </a:bodyPr>
          <a:lstStyle/>
          <a:p>
            <a:r>
              <a:rPr lang="en-US" sz="3200" dirty="0">
                <a:latin typeface="Garamond" panose="02020404030301010803" pitchFamily="18" charset="0"/>
              </a:rPr>
              <a:t>Even witnesses and respondents who do not appear to have experienced trauma (e.g., many respondents), may be experiencing substantial stress due to investigation and interview setting</a:t>
            </a:r>
          </a:p>
          <a:p>
            <a:r>
              <a:rPr lang="en-US" sz="3200" dirty="0">
                <a:latin typeface="Garamond" panose="02020404030301010803" pitchFamily="18" charset="0"/>
              </a:rPr>
              <a:t>As with complainants, should not rely unduly on “presentation as evidence”</a:t>
            </a:r>
          </a:p>
          <a:p>
            <a:endParaRPr lang="en-US" dirty="0"/>
          </a:p>
        </p:txBody>
      </p:sp>
    </p:spTree>
    <p:extLst>
      <p:ext uri="{BB962C8B-B14F-4D97-AF65-F5344CB8AC3E}">
        <p14:creationId xmlns:p14="http://schemas.microsoft.com/office/powerpoint/2010/main" val="3429298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2354F7-E9EE-2C46-B928-11B53D4BBB41}"/>
              </a:ext>
            </a:extLst>
          </p:cNvPr>
          <p:cNvSpPr>
            <a:spLocks noGrp="1"/>
          </p:cNvSpPr>
          <p:nvPr>
            <p:ph type="title"/>
          </p:nvPr>
        </p:nvSpPr>
        <p:spPr>
          <a:xfrm>
            <a:off x="1924655" y="279401"/>
            <a:ext cx="8761791" cy="1584796"/>
          </a:xfrm>
        </p:spPr>
        <p:txBody>
          <a:bodyPr/>
          <a:lstStyle/>
          <a:p>
            <a:r>
              <a:rPr lang="en-US" dirty="0">
                <a:latin typeface="Garamond" panose="02020404030301010803" pitchFamily="18" charset="0"/>
              </a:rPr>
              <a:t>From Title IX Regulation Preamble:</a:t>
            </a:r>
            <a:br>
              <a:rPr lang="en-US" dirty="0">
                <a:latin typeface="Garamond" panose="02020404030301010803" pitchFamily="18" charset="0"/>
              </a:rPr>
            </a:br>
            <a:endParaRPr lang="en-US" dirty="0">
              <a:latin typeface="Garamond" panose="02020404030301010803" pitchFamily="18" charset="0"/>
            </a:endParaRPr>
          </a:p>
        </p:txBody>
      </p:sp>
      <p:sp>
        <p:nvSpPr>
          <p:cNvPr id="6" name="Content Placeholder 5">
            <a:extLst>
              <a:ext uri="{FF2B5EF4-FFF2-40B4-BE49-F238E27FC236}">
                <a16:creationId xmlns:a16="http://schemas.microsoft.com/office/drawing/2014/main" id="{2EA59AD5-B128-0E43-8E9C-26F7B5907321}"/>
              </a:ext>
            </a:extLst>
          </p:cNvPr>
          <p:cNvSpPr>
            <a:spLocks noGrp="1"/>
          </p:cNvSpPr>
          <p:nvPr>
            <p:ph sz="half" idx="1"/>
          </p:nvPr>
        </p:nvSpPr>
        <p:spPr>
          <a:xfrm>
            <a:off x="1924654" y="953311"/>
            <a:ext cx="4167828" cy="4498185"/>
          </a:xfrm>
        </p:spPr>
        <p:txBody>
          <a:bodyPr>
            <a:normAutofit fontScale="92500" lnSpcReduction="20000"/>
          </a:bodyPr>
          <a:lstStyle/>
          <a:p>
            <a:pPr marL="0" indent="0">
              <a:buNone/>
            </a:pPr>
            <a:endParaRPr lang="en-US" dirty="0"/>
          </a:p>
          <a:p>
            <a:pPr marL="0" indent="0">
              <a:spcBef>
                <a:spcPts val="0"/>
              </a:spcBef>
            </a:pPr>
            <a:r>
              <a:rPr lang="en-US" dirty="0"/>
              <a:t> </a:t>
            </a:r>
            <a:r>
              <a:rPr lang="en-US" sz="2600" dirty="0"/>
              <a:t>“</a:t>
            </a:r>
            <a:r>
              <a:rPr lang="en-US" sz="2600" dirty="0">
                <a:latin typeface="Garamond" panose="02020404030301010803" pitchFamily="18" charset="0"/>
              </a:rPr>
              <a:t>The Department’s interest in ensuring impartial Title IX proceedings that avoid prejudgment of the facts at issue necessitates </a:t>
            </a:r>
            <a:r>
              <a:rPr lang="en-US" sz="2600" dirty="0">
                <a:highlight>
                  <a:srgbClr val="FFFF00"/>
                </a:highlight>
                <a:latin typeface="Garamond" panose="02020404030301010803" pitchFamily="18" charset="0"/>
              </a:rPr>
              <a:t>a broad prohibition on sex stereotypes so that decisions are made on the basis of </a:t>
            </a:r>
            <a:r>
              <a:rPr lang="en-US" sz="2600" b="1" dirty="0">
                <a:highlight>
                  <a:srgbClr val="FFFF00"/>
                </a:highlight>
                <a:latin typeface="Garamond" panose="02020404030301010803" pitchFamily="18" charset="0"/>
              </a:rPr>
              <a:t>individualized facts </a:t>
            </a:r>
            <a:r>
              <a:rPr lang="en-US" sz="2600" dirty="0">
                <a:highlight>
                  <a:srgbClr val="FFFF00"/>
                </a:highlight>
                <a:latin typeface="Garamond" panose="02020404030301010803" pitchFamily="18" charset="0"/>
              </a:rPr>
              <a:t>and not on stereotypical notions of what ‘‘men’’ or ‘‘women’’ do or do not do.”</a:t>
            </a:r>
          </a:p>
          <a:p>
            <a:endParaRPr lang="en-US" dirty="0"/>
          </a:p>
        </p:txBody>
      </p:sp>
      <p:sp>
        <p:nvSpPr>
          <p:cNvPr id="7" name="Content Placeholder 6">
            <a:extLst>
              <a:ext uri="{FF2B5EF4-FFF2-40B4-BE49-F238E27FC236}">
                <a16:creationId xmlns:a16="http://schemas.microsoft.com/office/drawing/2014/main" id="{B5BAB89B-FE75-D845-A082-5873706D94C5}"/>
              </a:ext>
            </a:extLst>
          </p:cNvPr>
          <p:cNvSpPr>
            <a:spLocks noGrp="1"/>
          </p:cNvSpPr>
          <p:nvPr>
            <p:ph sz="half" idx="2"/>
          </p:nvPr>
        </p:nvSpPr>
        <p:spPr>
          <a:xfrm>
            <a:off x="6518908" y="953311"/>
            <a:ext cx="4862453" cy="5904689"/>
          </a:xfrm>
        </p:spPr>
        <p:txBody>
          <a:bodyPr>
            <a:normAutofit fontScale="92500" lnSpcReduction="20000"/>
          </a:bodyPr>
          <a:lstStyle/>
          <a:p>
            <a:r>
              <a:rPr lang="en-US" dirty="0"/>
              <a:t> </a:t>
            </a:r>
            <a:r>
              <a:rPr lang="en-US" sz="2600" dirty="0">
                <a:latin typeface="Garamond" panose="02020404030301010803" pitchFamily="18" charset="0"/>
              </a:rPr>
              <a:t>Regulations’ “presumption of non-responsibility” requires schools to investigate and resolve complaints: “without drawing inferences about credibility based on a party’s status as a complainant or respondent.”</a:t>
            </a:r>
          </a:p>
          <a:p>
            <a:r>
              <a:rPr lang="en-US" sz="2600" dirty="0">
                <a:latin typeface="Garamond" panose="02020404030301010803" pitchFamily="18" charset="0"/>
              </a:rPr>
              <a:t>In other words, </a:t>
            </a:r>
            <a:r>
              <a:rPr lang="en-US" sz="2600" u="sng" dirty="0">
                <a:highlight>
                  <a:srgbClr val="FFFF00"/>
                </a:highlight>
                <a:latin typeface="Garamond" panose="02020404030301010803" pitchFamily="18" charset="0"/>
              </a:rPr>
              <a:t>if you see signs of PTSD it does not necessarily mean that the account is truthful or not;  investigators should keep investigating</a:t>
            </a:r>
            <a:r>
              <a:rPr lang="en-US" sz="3000" u="sng" dirty="0">
                <a:latin typeface="Garamond" panose="02020404030301010803" pitchFamily="18" charset="0"/>
              </a:rPr>
              <a:t>.</a:t>
            </a:r>
          </a:p>
          <a:p>
            <a:endParaRPr lang="en-US" dirty="0"/>
          </a:p>
        </p:txBody>
      </p:sp>
    </p:spTree>
    <p:extLst>
      <p:ext uri="{BB962C8B-B14F-4D97-AF65-F5344CB8AC3E}">
        <p14:creationId xmlns:p14="http://schemas.microsoft.com/office/powerpoint/2010/main" val="748807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Overview of GBM Policies/Procedures</a:t>
            </a:r>
          </a:p>
        </p:txBody>
      </p:sp>
      <p:sp>
        <p:nvSpPr>
          <p:cNvPr id="2" name="Rectangle 1"/>
          <p:cNvSpPr/>
          <p:nvPr/>
        </p:nvSpPr>
        <p:spPr>
          <a:xfrm>
            <a:off x="1895475" y="1676401"/>
            <a:ext cx="8467725" cy="76944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Snapshot of policies and procedures for Appellate Panel members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407147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53BB-0C3E-EA48-A190-CB3788514162}"/>
              </a:ext>
            </a:extLst>
          </p:cNvPr>
          <p:cNvSpPr>
            <a:spLocks noGrp="1"/>
          </p:cNvSpPr>
          <p:nvPr>
            <p:ph type="title"/>
          </p:nvPr>
        </p:nvSpPr>
        <p:spPr>
          <a:xfrm>
            <a:off x="1" y="209863"/>
            <a:ext cx="10686446" cy="1643894"/>
          </a:xfrm>
        </p:spPr>
        <p:txBody>
          <a:bodyPr/>
          <a:lstStyle/>
          <a:p>
            <a:r>
              <a:rPr lang="en-US" b="1" dirty="0">
                <a:latin typeface="Garamond" panose="02020404030301010803" pitchFamily="18" charset="0"/>
              </a:rPr>
              <a:t>Why are YOU here?</a:t>
            </a:r>
            <a:endParaRPr lang="en-US" dirty="0"/>
          </a:p>
        </p:txBody>
      </p:sp>
      <p:sp>
        <p:nvSpPr>
          <p:cNvPr id="3" name="Content Placeholder 2">
            <a:extLst>
              <a:ext uri="{FF2B5EF4-FFF2-40B4-BE49-F238E27FC236}">
                <a16:creationId xmlns:a16="http://schemas.microsoft.com/office/drawing/2014/main" id="{F66CC96F-042A-5B40-B6F6-240171397C88}"/>
              </a:ext>
            </a:extLst>
          </p:cNvPr>
          <p:cNvSpPr>
            <a:spLocks noGrp="1"/>
          </p:cNvSpPr>
          <p:nvPr>
            <p:ph idx="1"/>
          </p:nvPr>
        </p:nvSpPr>
        <p:spPr>
          <a:xfrm>
            <a:off x="0" y="2015734"/>
            <a:ext cx="12191999" cy="3450613"/>
          </a:xfrm>
        </p:spPr>
        <p:txBody>
          <a:bodyPr/>
          <a:lstStyle/>
          <a:p>
            <a:pPr marL="914400" lvl="2"/>
            <a:r>
              <a:rPr lang="en-US" b="1" dirty="0">
                <a:latin typeface="Garamond" panose="02020404030301010803" pitchFamily="18" charset="0"/>
              </a:rPr>
              <a:t>THE ROLE OF THE APPELLATE PANEL:  TO REVIEW THE INVESTIGATION AND THE HEARING PANEL’S DECISION BASED UPON GROUNDS FOR APPEAL SET OUT IN THE GENDER-BASED MISCONDUCT AND INTERIM TITLE IX POLICY.</a:t>
            </a:r>
          </a:p>
          <a:p>
            <a:pPr marL="914400" lvl="2" indent="0">
              <a:buNone/>
            </a:pPr>
            <a:endParaRPr lang="en-US" b="1" dirty="0">
              <a:latin typeface="Garamond" panose="02020404030301010803" pitchFamily="18" charset="0"/>
            </a:endParaRPr>
          </a:p>
          <a:p>
            <a:pPr marL="457200" lvl="1"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3678456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061" y="152400"/>
            <a:ext cx="974187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Possible Resolutions under GBM and Interim Title IX Policy</a:t>
            </a:r>
          </a:p>
        </p:txBody>
      </p:sp>
      <p:sp>
        <p:nvSpPr>
          <p:cNvPr id="2" name="Rectangle 1"/>
          <p:cNvSpPr/>
          <p:nvPr/>
        </p:nvSpPr>
        <p:spPr>
          <a:xfrm>
            <a:off x="2200276" y="1371601"/>
            <a:ext cx="8467725" cy="4062651"/>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Investigation and Adjudication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Composition and training</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Evaluation of information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Informal or Alternative Resolution: No punitive sanction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Mediation</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Facilitated conversation or caucus mediation</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Action agreement between parties</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Restorative Justice</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Identify the harms and reconcile with the persons or community</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Admission required</a:t>
            </a:r>
          </a:p>
        </p:txBody>
      </p:sp>
    </p:spTree>
    <p:extLst>
      <p:ext uri="{BB962C8B-B14F-4D97-AF65-F5344CB8AC3E}">
        <p14:creationId xmlns:p14="http://schemas.microsoft.com/office/powerpoint/2010/main" val="2956946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2322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Resolving Reports:  Gender Based Misconduct Cases </a:t>
            </a:r>
          </a:p>
        </p:txBody>
      </p:sp>
      <p:sp>
        <p:nvSpPr>
          <p:cNvPr id="3" name="Title 2">
            <a:extLst>
              <a:ext uri="{FF2B5EF4-FFF2-40B4-BE49-F238E27FC236}">
                <a16:creationId xmlns:a16="http://schemas.microsoft.com/office/drawing/2014/main" id="{22AF391B-BA91-7C5D-1668-4557B2CE672E}"/>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D323EA13-2F77-ED4F-53F5-58F1BC1EC859}"/>
              </a:ext>
            </a:extLst>
          </p:cNvPr>
          <p:cNvSpPr>
            <a:spLocks noGrp="1"/>
          </p:cNvSpPr>
          <p:nvPr>
            <p:ph sz="half" idx="1"/>
          </p:nvPr>
        </p:nvSpPr>
        <p:spPr>
          <a:xfrm>
            <a:off x="1924654" y="1645920"/>
            <a:ext cx="4167828" cy="3805576"/>
          </a:xfrm>
        </p:spPr>
        <p:txBody>
          <a:bodyPr>
            <a:normAutofit fontScale="92500" lnSpcReduction="20000"/>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Receipt of report of gender-based misconduct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Outreach by Case Management to the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Discussion of possible resolutions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Investigation conducted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Factual Summary of Investigative Report distributed to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Pre-Determination Conference held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provided opportunity to present the investigators with questions for the other party and/or witnesses; any necessary additional investigation conducted)</a:t>
            </a:r>
          </a:p>
          <a:p>
            <a:endParaRPr lang="en-US" dirty="0"/>
          </a:p>
        </p:txBody>
      </p:sp>
      <p:sp>
        <p:nvSpPr>
          <p:cNvPr id="6" name="Content Placeholder 5">
            <a:extLst>
              <a:ext uri="{FF2B5EF4-FFF2-40B4-BE49-F238E27FC236}">
                <a16:creationId xmlns:a16="http://schemas.microsoft.com/office/drawing/2014/main" id="{A2976D33-2CA0-EFB9-70A0-00B8EAA2027E}"/>
              </a:ext>
            </a:extLst>
          </p:cNvPr>
          <p:cNvSpPr>
            <a:spLocks noGrp="1"/>
          </p:cNvSpPr>
          <p:nvPr>
            <p:ph sz="half" idx="2"/>
          </p:nvPr>
        </p:nvSpPr>
        <p:spPr>
          <a:xfrm>
            <a:off x="6518909" y="1645919"/>
            <a:ext cx="4167536" cy="3805577"/>
          </a:xfrm>
        </p:spPr>
        <p:txBody>
          <a:bodyPr>
            <a:normAutofit fontScale="92500" lnSpcReduction="20000"/>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Investigative Report with recommendations of responsibility and credibility assessment distributed to parties and hearing panel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Pre-Hearing Conference held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Hearing conducted (if necessary)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Determination by the hearing panel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Notice of sanctions, if applicable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Appeals by either party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Notice of a filed appeal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review and response to an appeal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Decision by the appellate panel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05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2581207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626D0-AD5B-5D49-ADB4-9A8503A67957}"/>
              </a:ext>
            </a:extLst>
          </p:cNvPr>
          <p:cNvSpPr>
            <a:spLocks noGrp="1"/>
          </p:cNvSpPr>
          <p:nvPr>
            <p:ph type="title"/>
          </p:nvPr>
        </p:nvSpPr>
        <p:spPr>
          <a:xfrm>
            <a:off x="1664932" y="0"/>
            <a:ext cx="9003069" cy="2326498"/>
          </a:xfrm>
        </p:spPr>
        <p:txBody>
          <a:bodyPr>
            <a:normAutofit/>
          </a:bodyPr>
          <a:lstStyle/>
          <a:p>
            <a:pPr algn="ctr"/>
            <a:r>
              <a:rPr lang="en-US" b="1" dirty="0">
                <a:latin typeface="Garamond" panose="02020404030301010803" pitchFamily="18" charset="0"/>
                <a:ea typeface="Open Sans Semibold" panose="020B0606030504020204" pitchFamily="34" charset="0"/>
                <a:cs typeface="Open Sans Semibold" panose="020B0606030504020204" pitchFamily="34" charset="0"/>
              </a:rPr>
              <a:t>Procedural Requirements for Investigations:  Title IX and GBM</a:t>
            </a:r>
          </a:p>
        </p:txBody>
      </p:sp>
      <p:grpSp>
        <p:nvGrpSpPr>
          <p:cNvPr id="5" name="Group 4">
            <a:extLst>
              <a:ext uri="{FF2B5EF4-FFF2-40B4-BE49-F238E27FC236}">
                <a16:creationId xmlns:a16="http://schemas.microsoft.com/office/drawing/2014/main" id="{D5B4300E-67A3-0549-B471-D58C43B6FFAC}"/>
              </a:ext>
            </a:extLst>
          </p:cNvPr>
          <p:cNvGrpSpPr/>
          <p:nvPr/>
        </p:nvGrpSpPr>
        <p:grpSpPr>
          <a:xfrm>
            <a:off x="1825694" y="2687852"/>
            <a:ext cx="8547089" cy="2340737"/>
            <a:chOff x="402258" y="2440802"/>
            <a:chExt cx="11396118" cy="3120982"/>
          </a:xfrm>
        </p:grpSpPr>
        <p:sp>
          <p:nvSpPr>
            <p:cNvPr id="6" name="Round Diagonal Corner Rectangle 5">
              <a:extLst>
                <a:ext uri="{FF2B5EF4-FFF2-40B4-BE49-F238E27FC236}">
                  <a16:creationId xmlns:a16="http://schemas.microsoft.com/office/drawing/2014/main" id="{E9F8385E-1CB6-5248-AD94-E556F5E1C17B}"/>
                </a:ext>
              </a:extLst>
            </p:cNvPr>
            <p:cNvSpPr/>
            <p:nvPr/>
          </p:nvSpPr>
          <p:spPr>
            <a:xfrm>
              <a:off x="725493"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Freeform 7">
              <a:extLst>
                <a:ext uri="{FF2B5EF4-FFF2-40B4-BE49-F238E27FC236}">
                  <a16:creationId xmlns:a16="http://schemas.microsoft.com/office/drawing/2014/main" id="{46F9B32D-63E5-014E-A080-D6D3BDF559DB}"/>
                </a:ext>
              </a:extLst>
            </p:cNvPr>
            <p:cNvSpPr/>
            <p:nvPr/>
          </p:nvSpPr>
          <p:spPr>
            <a:xfrm>
              <a:off x="4022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Notice TO BOTH PARTIES</a:t>
              </a:r>
            </a:p>
          </p:txBody>
        </p:sp>
        <p:sp>
          <p:nvSpPr>
            <p:cNvPr id="10" name="Round Diagonal Corner Rectangle 9">
              <a:extLst>
                <a:ext uri="{FF2B5EF4-FFF2-40B4-BE49-F238E27FC236}">
                  <a16:creationId xmlns:a16="http://schemas.microsoft.com/office/drawing/2014/main" id="{917792A7-9126-9F44-B4C8-98F7C7410E0E}"/>
                </a:ext>
              </a:extLst>
            </p:cNvPr>
            <p:cNvSpPr/>
            <p:nvPr/>
          </p:nvSpPr>
          <p:spPr>
            <a:xfrm>
              <a:off x="2673193"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3" name="Freeform 12">
              <a:extLst>
                <a:ext uri="{FF2B5EF4-FFF2-40B4-BE49-F238E27FC236}">
                  <a16:creationId xmlns:a16="http://schemas.microsoft.com/office/drawing/2014/main" id="{CC2B4765-20ED-3744-992E-3095A6F8F276}"/>
                </a:ext>
              </a:extLst>
            </p:cNvPr>
            <p:cNvSpPr/>
            <p:nvPr/>
          </p:nvSpPr>
          <p:spPr>
            <a:xfrm>
              <a:off x="23499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Equal opportunity to present evidence</a:t>
              </a:r>
            </a:p>
          </p:txBody>
        </p:sp>
        <p:sp>
          <p:nvSpPr>
            <p:cNvPr id="14" name="Round Diagonal Corner Rectangle 13">
              <a:extLst>
                <a:ext uri="{FF2B5EF4-FFF2-40B4-BE49-F238E27FC236}">
                  <a16:creationId xmlns:a16="http://schemas.microsoft.com/office/drawing/2014/main" id="{CC0FE25B-C9A4-E247-8C67-A52113CF2063}"/>
                </a:ext>
              </a:extLst>
            </p:cNvPr>
            <p:cNvSpPr/>
            <p:nvPr/>
          </p:nvSpPr>
          <p:spPr>
            <a:xfrm>
              <a:off x="46208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5" name="Rectangle 14" descr="Checkmark">
              <a:extLst>
                <a:ext uri="{FF2B5EF4-FFF2-40B4-BE49-F238E27FC236}">
                  <a16:creationId xmlns:a16="http://schemas.microsoft.com/office/drawing/2014/main" id="{9765BA4E-4669-9440-887B-F7D3342D3088}"/>
                </a:ext>
              </a:extLst>
            </p:cNvPr>
            <p:cNvSpPr/>
            <p:nvPr/>
          </p:nvSpPr>
          <p:spPr>
            <a:xfrm>
              <a:off x="4836384" y="2656293"/>
              <a:ext cx="580166" cy="580166"/>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00C9A450-E9DB-5141-B34F-21BB92D066CD}"/>
                </a:ext>
              </a:extLst>
            </p:cNvPr>
            <p:cNvSpPr/>
            <p:nvPr/>
          </p:nvSpPr>
          <p:spPr>
            <a:xfrm>
              <a:off x="42976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An advisor of choice</a:t>
              </a:r>
            </a:p>
          </p:txBody>
        </p:sp>
        <p:sp>
          <p:nvSpPr>
            <p:cNvPr id="17" name="Round Diagonal Corner Rectangle 16">
              <a:extLst>
                <a:ext uri="{FF2B5EF4-FFF2-40B4-BE49-F238E27FC236}">
                  <a16:creationId xmlns:a16="http://schemas.microsoft.com/office/drawing/2014/main" id="{CE8B418C-B3C3-A44D-A96D-B81CA2560AB2}"/>
                </a:ext>
              </a:extLst>
            </p:cNvPr>
            <p:cNvSpPr/>
            <p:nvPr/>
          </p:nvSpPr>
          <p:spPr>
            <a:xfrm>
              <a:off x="65685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9" name="Freeform 18">
              <a:extLst>
                <a:ext uri="{FF2B5EF4-FFF2-40B4-BE49-F238E27FC236}">
                  <a16:creationId xmlns:a16="http://schemas.microsoft.com/office/drawing/2014/main" id="{6E2485AD-A5A7-A143-B3F2-39E464E80980}"/>
                </a:ext>
              </a:extLst>
            </p:cNvPr>
            <p:cNvSpPr/>
            <p:nvPr/>
          </p:nvSpPr>
          <p:spPr>
            <a:xfrm>
              <a:off x="62453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Written notification of meetings, etc., and sufficient time to prepare</a:t>
              </a:r>
            </a:p>
          </p:txBody>
        </p:sp>
        <p:sp>
          <p:nvSpPr>
            <p:cNvPr id="20" name="Round Diagonal Corner Rectangle 19">
              <a:extLst>
                <a:ext uri="{FF2B5EF4-FFF2-40B4-BE49-F238E27FC236}">
                  <a16:creationId xmlns:a16="http://schemas.microsoft.com/office/drawing/2014/main" id="{89C7D975-E15E-C048-A3AF-189D56B53417}"/>
                </a:ext>
              </a:extLst>
            </p:cNvPr>
            <p:cNvSpPr/>
            <p:nvPr/>
          </p:nvSpPr>
          <p:spPr>
            <a:xfrm>
              <a:off x="85162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Magnifying glass">
              <a:extLst>
                <a:ext uri="{FF2B5EF4-FFF2-40B4-BE49-F238E27FC236}">
                  <a16:creationId xmlns:a16="http://schemas.microsoft.com/office/drawing/2014/main" id="{2FEBC059-8E9C-D645-A1B6-670292E7CB3E}"/>
                </a:ext>
              </a:extLst>
            </p:cNvPr>
            <p:cNvSpPr/>
            <p:nvPr/>
          </p:nvSpPr>
          <p:spPr>
            <a:xfrm>
              <a:off x="8731784" y="2656293"/>
              <a:ext cx="580166" cy="58016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Freeform 21">
              <a:extLst>
                <a:ext uri="{FF2B5EF4-FFF2-40B4-BE49-F238E27FC236}">
                  <a16:creationId xmlns:a16="http://schemas.microsoft.com/office/drawing/2014/main" id="{2D9BBE4F-8162-4F47-905A-7BFED850FC76}"/>
                </a:ext>
              </a:extLst>
            </p:cNvPr>
            <p:cNvSpPr/>
            <p:nvPr/>
          </p:nvSpPr>
          <p:spPr>
            <a:xfrm>
              <a:off x="81930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a:ea typeface="Open Sans" panose="020B0606030504020204" pitchFamily="34" charset="0"/>
                  <a:cs typeface="Open Sans" panose="020B0606030504020204" pitchFamily="34" charset="0"/>
                </a:rPr>
                <a:t>Opportunity to review ALL evidence, and 10 days to submit a written response to the evidence prior to completion of the report</a:t>
              </a:r>
            </a:p>
          </p:txBody>
        </p:sp>
        <p:sp>
          <p:nvSpPr>
            <p:cNvPr id="23" name="Round Diagonal Corner Rectangle 22">
              <a:extLst>
                <a:ext uri="{FF2B5EF4-FFF2-40B4-BE49-F238E27FC236}">
                  <a16:creationId xmlns:a16="http://schemas.microsoft.com/office/drawing/2014/main" id="{D7260A2A-9917-C14E-929A-495942CD5609}"/>
                </a:ext>
              </a:extLst>
            </p:cNvPr>
            <p:cNvSpPr/>
            <p:nvPr/>
          </p:nvSpPr>
          <p:spPr>
            <a:xfrm>
              <a:off x="104639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Freeform 24">
              <a:extLst>
                <a:ext uri="{FF2B5EF4-FFF2-40B4-BE49-F238E27FC236}">
                  <a16:creationId xmlns:a16="http://schemas.microsoft.com/office/drawing/2014/main" id="{74BFA66B-9633-3F4B-B254-749A4090074D}"/>
                </a:ext>
              </a:extLst>
            </p:cNvPr>
            <p:cNvSpPr/>
            <p:nvPr/>
          </p:nvSpPr>
          <p:spPr>
            <a:xfrm>
              <a:off x="101407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a:ea typeface="Open Sans" panose="020B0606030504020204" pitchFamily="34" charset="0"/>
                  <a:cs typeface="Open Sans" panose="020B0606030504020204" pitchFamily="34" charset="0"/>
                </a:rPr>
                <a:t>Report summarizing relevant evidence and 10 day review of report prior to hearing</a:t>
              </a:r>
            </a:p>
          </p:txBody>
        </p:sp>
      </p:grpSp>
      <p:pic>
        <p:nvPicPr>
          <p:cNvPr id="3" name="Graphic 2" descr="Scales of justice">
            <a:extLst>
              <a:ext uri="{FF2B5EF4-FFF2-40B4-BE49-F238E27FC236}">
                <a16:creationId xmlns:a16="http://schemas.microsoft.com/office/drawing/2014/main" id="{9F339E9F-CA8F-2C4C-B07D-6D9D0B2F62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5698" y="2794655"/>
            <a:ext cx="544755" cy="544755"/>
          </a:xfrm>
          <a:prstGeom prst="rect">
            <a:avLst/>
          </a:prstGeom>
        </p:spPr>
      </p:pic>
      <p:pic>
        <p:nvPicPr>
          <p:cNvPr id="27" name="Graphic 26" descr="Open folder">
            <a:extLst>
              <a:ext uri="{FF2B5EF4-FFF2-40B4-BE49-F238E27FC236}">
                <a16:creationId xmlns:a16="http://schemas.microsoft.com/office/drawing/2014/main" id="{5051CAD4-0772-E24B-85CF-41CBCC5D47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29519" y="2823324"/>
            <a:ext cx="512818" cy="512818"/>
          </a:xfrm>
          <a:prstGeom prst="rect">
            <a:avLst/>
          </a:prstGeom>
        </p:spPr>
      </p:pic>
      <p:pic>
        <p:nvPicPr>
          <p:cNvPr id="29" name="Graphic 28">
            <a:extLst>
              <a:ext uri="{FF2B5EF4-FFF2-40B4-BE49-F238E27FC236}">
                <a16:creationId xmlns:a16="http://schemas.microsoft.com/office/drawing/2014/main" id="{61B49BE7-5FBE-D942-A798-36ACA345AA0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543065" y="2780462"/>
            <a:ext cx="573120" cy="573120"/>
          </a:xfrm>
          <a:prstGeom prst="rect">
            <a:avLst/>
          </a:prstGeom>
        </p:spPr>
      </p:pic>
      <p:pic>
        <p:nvPicPr>
          <p:cNvPr id="31" name="Graphic 30" descr="Share">
            <a:extLst>
              <a:ext uri="{FF2B5EF4-FFF2-40B4-BE49-F238E27FC236}">
                <a16:creationId xmlns:a16="http://schemas.microsoft.com/office/drawing/2014/main" id="{D674C5B4-575F-8445-A1B4-497C9543F8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2528" y="2799392"/>
            <a:ext cx="539903" cy="539903"/>
          </a:xfrm>
          <a:prstGeom prst="rect">
            <a:avLst/>
          </a:prstGeom>
        </p:spPr>
      </p:pic>
      <p:pic>
        <p:nvPicPr>
          <p:cNvPr id="7" name="Picture 6" descr="Shape&#10;&#10;Description automatically generated">
            <a:extLst>
              <a:ext uri="{FF2B5EF4-FFF2-40B4-BE49-F238E27FC236}">
                <a16:creationId xmlns:a16="http://schemas.microsoft.com/office/drawing/2014/main" id="{F8070360-91F7-234D-9EFD-1B7F56D9AA24}"/>
              </a:ext>
            </a:extLst>
          </p:cNvPr>
          <p:cNvPicPr>
            <a:picLocks noChangeAspect="1"/>
          </p:cNvPicPr>
          <p:nvPr/>
        </p:nvPicPr>
        <p:blipFill>
          <a:blip r:embed="rId15"/>
          <a:stretch>
            <a:fillRect/>
          </a:stretch>
        </p:blipFill>
        <p:spPr>
          <a:xfrm rot="18616303">
            <a:off x="1064864" y="3459083"/>
            <a:ext cx="3315185" cy="3315185"/>
          </a:xfrm>
          <a:prstGeom prst="rect">
            <a:avLst/>
          </a:prstGeom>
        </p:spPr>
      </p:pic>
    </p:spTree>
    <p:extLst>
      <p:ext uri="{BB962C8B-B14F-4D97-AF65-F5344CB8AC3E}">
        <p14:creationId xmlns:p14="http://schemas.microsoft.com/office/powerpoint/2010/main" val="2257935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ABE26263-FB83-414C-BBDB-F9AA80CF7561}"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53</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1186543" y="1371600"/>
            <a:ext cx="9688285" cy="3785652"/>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are interviewed by a team of investigators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Witnesses suggested by the parties are interviewed, including outcry witnesses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Documentary evidence reviewed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Social media, texts, emails, photos analyzed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Investigators must circle back to the parties at conclusion of all interviews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Credibility Assessment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B71E42"/>
                </a:solidFill>
                <a:effectLst/>
                <a:uLnTx/>
                <a:uFillTx/>
                <a:latin typeface="Garamond" panose="02020404030301010803" pitchFamily="18" charset="0"/>
                <a:ea typeface="Open Sans" panose="020B0606030504020204" pitchFamily="34" charset="0"/>
                <a:cs typeface="Open Sans" panose="020B0606030504020204" pitchFamily="34" charset="0"/>
              </a:rPr>
              <a:t>Recommendation</a:t>
            </a: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of responsibility issued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dirty="0">
                <a:solidFill>
                  <a:prstClr val="black"/>
                </a:solidFill>
                <a:latin typeface="Garamond" panose="02020404030301010803" pitchFamily="18" charset="0"/>
                <a:ea typeface="Open Sans" panose="020B0606030504020204" pitchFamily="34" charset="0"/>
                <a:cs typeface="Open Sans" panose="020B0606030504020204" pitchFamily="34" charset="0"/>
              </a:rPr>
              <a:t>Hearing panel decides whether or not Respondent is responsible for violating the Policy</a:t>
            </a:r>
            <a:endPar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6" name="Rectangle 5"/>
          <p:cNvSpPr/>
          <p:nvPr/>
        </p:nvSpPr>
        <p:spPr>
          <a:xfrm>
            <a:off x="2438400" y="228601"/>
            <a:ext cx="663316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How is the Investigation Conducted?</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6592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7E82-3646-FE41-9891-AD3F379BA620}"/>
              </a:ext>
            </a:extLst>
          </p:cNvPr>
          <p:cNvSpPr>
            <a:spLocks noGrp="1"/>
          </p:cNvSpPr>
          <p:nvPr>
            <p:ph type="title"/>
          </p:nvPr>
        </p:nvSpPr>
        <p:spPr>
          <a:xfrm>
            <a:off x="656493" y="247860"/>
            <a:ext cx="12192000" cy="1994637"/>
          </a:xfrm>
        </p:spPr>
        <p:txBody>
          <a:bodyPr>
            <a:normAutofit/>
          </a:bodyPr>
          <a:lstStyle/>
          <a:p>
            <a:r>
              <a:rPr lang="en-US" sz="2000" b="1" dirty="0">
                <a:latin typeface="Garamond" panose="02020404030301010803" pitchFamily="18" charset="0"/>
                <a:ea typeface="Open Sans Semibold"/>
                <a:cs typeface="Open Sans Semibold"/>
              </a:rPr>
              <a:t>Common Types of Evidence considered by the investigator and the panel</a:t>
            </a:r>
          </a:p>
        </p:txBody>
      </p:sp>
      <p:graphicFrame>
        <p:nvGraphicFramePr>
          <p:cNvPr id="4" name="Content Placeholder 3">
            <a:extLst>
              <a:ext uri="{FF2B5EF4-FFF2-40B4-BE49-F238E27FC236}">
                <a16:creationId xmlns:a16="http://schemas.microsoft.com/office/drawing/2014/main" id="{D0E84729-7F7C-0544-B7F1-0DEEAA35A602}"/>
              </a:ext>
            </a:extLst>
          </p:cNvPr>
          <p:cNvGraphicFramePr>
            <a:graphicFrameLocks noGrp="1"/>
          </p:cNvGraphicFramePr>
          <p:nvPr>
            <p:ph idx="1"/>
          </p:nvPr>
        </p:nvGraphicFramePr>
        <p:xfrm>
          <a:off x="2152650" y="2044495"/>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689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400800"/>
            <a:ext cx="762000" cy="2286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1C9CAC-49D6-4FF9-9CD6-F6D2DD8E1A93}" type="slidenum">
              <a:rPr kumimoji="0" lang="en-US" altLang="en-US" sz="2800" b="0" i="0" u="none" strike="noStrike" kern="1200" cap="none" spc="0" normalizeH="0" baseline="0" noProof="0">
                <a:ln>
                  <a:noFill/>
                </a:ln>
                <a:solidFill>
                  <a:srgbClr val="000000"/>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2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 name="Rectangle 5"/>
          <p:cNvSpPr/>
          <p:nvPr/>
        </p:nvSpPr>
        <p:spPr>
          <a:xfrm>
            <a:off x="3425117" y="152401"/>
            <a:ext cx="497706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What is the Ultimate Issue?</a:t>
            </a:r>
          </a:p>
        </p:txBody>
      </p:sp>
      <p:sp>
        <p:nvSpPr>
          <p:cNvPr id="7" name="Rectangle 6"/>
          <p:cNvSpPr/>
          <p:nvPr/>
        </p:nvSpPr>
        <p:spPr>
          <a:xfrm>
            <a:off x="1853083" y="1524001"/>
            <a:ext cx="9154886" cy="181588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Is there a preponderance of the evidence to prove that a violation of the policy occurred?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More likely than not that this happened?</a:t>
            </a:r>
          </a:p>
        </p:txBody>
      </p:sp>
    </p:spTree>
    <p:extLst>
      <p:ext uri="{BB962C8B-B14F-4D97-AF65-F5344CB8AC3E}">
        <p14:creationId xmlns:p14="http://schemas.microsoft.com/office/powerpoint/2010/main" val="2634233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1164771" y="1512277"/>
            <a:ext cx="9503229" cy="3581400"/>
          </a:xfrm>
        </p:spPr>
        <p:txBody>
          <a:bodyPr>
            <a:normAutofit lnSpcReduction="10000"/>
          </a:bodyPr>
          <a:lstStyle/>
          <a:p>
            <a:pPr>
              <a:lnSpc>
                <a:spcPct val="100000"/>
              </a:lnSpc>
              <a:spcBef>
                <a:spcPts val="0"/>
              </a:spcBef>
            </a:pPr>
            <a:r>
              <a:rPr lang="en-US" altLang="en-US" sz="2400" dirty="0">
                <a:latin typeface="Garamond" panose="02020404030301010803" pitchFamily="18" charset="0"/>
                <a:ea typeface="Open Sans" panose="020B0606030504020204" pitchFamily="34" charset="0"/>
                <a:cs typeface="Open Sans" panose="020B0606030504020204" pitchFamily="34" charset="0"/>
              </a:rPr>
              <a:t>The investigator’s report submitted to the panel receives must be able to support, and articulate why the investigators can, or cannot recommend that there is a preponderance of the evidence one way or another.</a:t>
            </a:r>
          </a:p>
          <a:p>
            <a:pPr>
              <a:lnSpc>
                <a:spcPct val="100000"/>
              </a:lnSpc>
              <a:spcBef>
                <a:spcPts val="0"/>
              </a:spcBef>
            </a:pPr>
            <a:endParaRPr lang="en-US" altLang="en-US" sz="2400" dirty="0">
              <a:latin typeface="Garamond" panose="02020404030301010803" pitchFamily="18" charset="0"/>
              <a:ea typeface="Open Sans" panose="020B0606030504020204" pitchFamily="34" charset="0"/>
              <a:cs typeface="Open Sans" panose="020B0606030504020204" pitchFamily="34" charset="0"/>
            </a:endParaRPr>
          </a:p>
          <a:p>
            <a:pPr>
              <a:lnSpc>
                <a:spcPct val="100000"/>
              </a:lnSpc>
              <a:spcBef>
                <a:spcPts val="0"/>
              </a:spcBef>
            </a:pPr>
            <a:r>
              <a:rPr lang="en-US" altLang="en-US" sz="2400" dirty="0">
                <a:latin typeface="Garamond" panose="02020404030301010803" pitchFamily="18" charset="0"/>
                <a:ea typeface="Open Sans" panose="020B0606030504020204" pitchFamily="34" charset="0"/>
                <a:cs typeface="Open Sans" panose="020B0606030504020204" pitchFamily="34" charset="0"/>
              </a:rPr>
              <a:t>If the evidence is not so persuasive either way, then Hearing Panel can’t reach a preponderance.</a:t>
            </a:r>
          </a:p>
          <a:p>
            <a:pPr>
              <a:lnSpc>
                <a:spcPct val="100000"/>
              </a:lnSpc>
              <a:spcBef>
                <a:spcPts val="0"/>
              </a:spcBef>
            </a:pPr>
            <a:endParaRPr lang="en-US" altLang="en-US" sz="2400" dirty="0">
              <a:latin typeface="Garamond" panose="02020404030301010803" pitchFamily="18" charset="0"/>
              <a:ea typeface="Open Sans" panose="020B0606030504020204" pitchFamily="34" charset="0"/>
              <a:cs typeface="Open Sans" panose="020B0606030504020204" pitchFamily="34" charset="0"/>
            </a:endParaRPr>
          </a:p>
          <a:p>
            <a:pPr>
              <a:lnSpc>
                <a:spcPct val="100000"/>
              </a:lnSpc>
              <a:spcBef>
                <a:spcPts val="0"/>
              </a:spcBef>
            </a:pPr>
            <a:r>
              <a:rPr lang="en-US" altLang="en-US" sz="2400" dirty="0">
                <a:latin typeface="Garamond" panose="02020404030301010803" pitchFamily="18" charset="0"/>
                <a:ea typeface="Open Sans" panose="020B0606030504020204" pitchFamily="34" charset="0"/>
                <a:cs typeface="Open Sans" panose="020B0606030504020204" pitchFamily="34" charset="0"/>
              </a:rPr>
              <a:t>The Hearing Panel must be able to articulate why they are deciding that one version is more compelling than the other, in other words, their rationale for the decision.</a:t>
            </a:r>
          </a:p>
          <a:p>
            <a:endParaRPr lang="en-US" altLang="en-US" sz="2400" dirty="0">
              <a:latin typeface="Garamond" panose="02020404030301010803" pitchFamily="18" charset="0"/>
              <a:ea typeface="Open Sans" panose="020B0606030504020204" pitchFamily="34" charset="0"/>
              <a:cs typeface="Open Sans" panose="020B0606030504020204" pitchFamily="34" charset="0"/>
            </a:endParaRPr>
          </a:p>
        </p:txBody>
      </p:sp>
      <p:sp>
        <p:nvSpPr>
          <p:cNvPr id="104452"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0E8ABC93-0ADB-4286-9520-C88B2BB042EA}"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56</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1524000" y="205354"/>
            <a:ext cx="9144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The Credibility Assessment </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5935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19200"/>
            <a:ext cx="8001000" cy="4114800"/>
          </a:xfrm>
        </p:spPr>
        <p:txBody>
          <a:bodyPr>
            <a:normAutofit fontScale="92500"/>
          </a:bodyPr>
          <a:lstStyle/>
          <a:p>
            <a:pPr>
              <a:defRPr/>
            </a:pPr>
            <a:r>
              <a:rPr lang="en-US" sz="2400" dirty="0">
                <a:latin typeface="Garamond" panose="02020404030301010803" pitchFamily="18" charset="0"/>
                <a:ea typeface="Open Sans" panose="020B0606030504020204" pitchFamily="34" charset="0"/>
                <a:cs typeface="Open Sans" panose="020B0606030504020204" pitchFamily="34" charset="0"/>
              </a:rPr>
              <a:t>Uses various factors to evaluate the credibility of all the witnesses interviewed</a:t>
            </a:r>
          </a:p>
          <a:p>
            <a:pPr lvl="1"/>
            <a:r>
              <a:rPr lang="en-US" sz="2400" dirty="0">
                <a:latin typeface="Garamond" panose="02020404030301010803" pitchFamily="18" charset="0"/>
              </a:rPr>
              <a:t>consistency or inconsistency of accounts of events over time;</a:t>
            </a:r>
          </a:p>
          <a:p>
            <a:pPr lvl="1"/>
            <a:r>
              <a:rPr lang="en-US" sz="2400" dirty="0">
                <a:latin typeface="Garamond" panose="02020404030301010803" pitchFamily="18" charset="0"/>
              </a:rPr>
              <a:t>potential for bias in favor of a specific party or outcome; </a:t>
            </a:r>
          </a:p>
          <a:p>
            <a:pPr lvl="1"/>
            <a:r>
              <a:rPr lang="en-US" sz="2400" dirty="0">
                <a:latin typeface="Garamond" panose="02020404030301010803" pitchFamily="18" charset="0"/>
              </a:rPr>
              <a:t>any corroborating evidence; and</a:t>
            </a:r>
          </a:p>
          <a:p>
            <a:pPr lvl="1"/>
            <a:r>
              <a:rPr lang="en-US" sz="2400" dirty="0">
                <a:latin typeface="Garamond" panose="02020404030301010803" pitchFamily="18" charset="0"/>
              </a:rPr>
              <a:t>reasonable and logical statements, (or lack thereof) including statements about details associated with the allegations</a:t>
            </a:r>
          </a:p>
          <a:p>
            <a:pPr lvl="1">
              <a:defRPr/>
            </a:pPr>
            <a:endParaRPr lang="en-US" sz="2000" dirty="0">
              <a:latin typeface="Garamond" panose="02020404030301010803" pitchFamily="18" charset="0"/>
              <a:ea typeface="Open Sans" panose="020B0606030504020204" pitchFamily="34" charset="0"/>
              <a:cs typeface="Open Sans" panose="020B0606030504020204" pitchFamily="34" charset="0"/>
            </a:endParaRPr>
          </a:p>
          <a:p>
            <a:pPr marL="457200" lvl="1" indent="0">
              <a:buNone/>
              <a:defRPr/>
            </a:pPr>
            <a:r>
              <a:rPr lang="en-US" sz="1400" dirty="0">
                <a:latin typeface="Garamond" panose="02020404030301010803" pitchFamily="18" charset="0"/>
                <a:ea typeface="Open Sans" panose="020B0606030504020204" pitchFamily="34" charset="0"/>
                <a:cs typeface="Open Sans" panose="020B0606030504020204" pitchFamily="34" charset="0"/>
              </a:rPr>
              <a:t> </a:t>
            </a:r>
          </a:p>
          <a:p>
            <a:pPr>
              <a:defRPr/>
            </a:pPr>
            <a:endParaRPr lang="en-US" dirty="0">
              <a:latin typeface="Garamond" panose="02020404030301010803" pitchFamily="18" charset="0"/>
              <a:ea typeface="Open Sans" panose="020B0606030504020204" pitchFamily="34" charset="0"/>
              <a:cs typeface="Open Sans" panose="020B0606030504020204" pitchFamily="34" charset="0"/>
            </a:endParaRPr>
          </a:p>
        </p:txBody>
      </p:sp>
      <p:sp>
        <p:nvSpPr>
          <p:cNvPr id="10547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9B8C82F5-1883-4B73-BBA3-26F6B4CCA2D8}"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57</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738553" y="221903"/>
            <a:ext cx="1051560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Evaluating Credibility: What does the Investigator/Hearing Panel  Rely Upon?</a:t>
            </a:r>
            <a:endPar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6599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z="2000" b="1" dirty="0">
                <a:latin typeface="Garamond" panose="02020404030301010803" pitchFamily="18" charset="0"/>
              </a:rPr>
              <a:t>                                                                                                                                                                                                   </a:t>
            </a:r>
            <a:endParaRPr lang="en-US" altLang="en-US" sz="2000" dirty="0">
              <a:latin typeface="Garamond" panose="02020404030301010803" pitchFamily="18" charset="0"/>
            </a:endParaRP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sz="1900" dirty="0">
              <a:latin typeface="Garamond" panose="02020404030301010803" pitchFamily="18" charset="0"/>
            </a:endParaRPr>
          </a:p>
          <a:p>
            <a:pPr>
              <a:buFont typeface="Arial" panose="020B0604020202020204" pitchFamily="34" charset="0"/>
              <a:buChar char="•"/>
              <a:defRPr/>
            </a:pPr>
            <a:endParaRPr lang="en-US" sz="1900" dirty="0">
              <a:latin typeface="Garamond" panose="02020404030301010803" pitchFamily="18" charset="0"/>
            </a:endParaRPr>
          </a:p>
          <a:p>
            <a:pPr>
              <a:buFont typeface="Arial" panose="020B0604020202020204" pitchFamily="34" charset="0"/>
              <a:buChar char="•"/>
              <a:defRPr/>
            </a:pPr>
            <a:endParaRPr lang="en-US" sz="1900" dirty="0">
              <a:latin typeface="Garamond" panose="02020404030301010803" pitchFamily="18" charset="0"/>
            </a:endParaRPr>
          </a:p>
          <a:p>
            <a:pPr marL="0" indent="0">
              <a:buNone/>
              <a:defRPr/>
            </a:pPr>
            <a:endParaRPr lang="en-US" sz="1800" dirty="0">
              <a:latin typeface="Garamond" panose="02020404030301010803" pitchFamily="18" charset="0"/>
            </a:endParaRPr>
          </a:p>
        </p:txBody>
      </p:sp>
      <p:sp>
        <p:nvSpPr>
          <p:cNvPr id="106500" name="Slide Number Placeholder 3"/>
          <p:cNvSpPr>
            <a:spLocks noGrp="1"/>
          </p:cNvSpPr>
          <p:nvPr>
            <p:ph type="sldNum" sz="quarter" idx="12"/>
          </p:nvPr>
        </p:nvSpPr>
        <p:spPr>
          <a:xfrm>
            <a:off x="99060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5CAECCFE-561E-457F-A55B-1BF96BDCD7FD}"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58</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233464" y="869864"/>
            <a:ext cx="10167836" cy="37087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Has the version of events remained consistent since the first time they were disclosed?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Are there discrepancies?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Seek explanations for the inconsistencies, if they exist, and determine whether the explanation makes sense.</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4" name="Rectangle 3"/>
          <p:cNvSpPr/>
          <p:nvPr/>
        </p:nvSpPr>
        <p:spPr>
          <a:xfrm>
            <a:off x="1505554" y="80989"/>
            <a:ext cx="9144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Ultimately, the investigator’s decision relies heavily upon the consistency or inconsistency of their account of events.</a:t>
            </a:r>
          </a:p>
        </p:txBody>
      </p:sp>
    </p:spTree>
    <p:extLst>
      <p:ext uri="{BB962C8B-B14F-4D97-AF65-F5344CB8AC3E}">
        <p14:creationId xmlns:p14="http://schemas.microsoft.com/office/powerpoint/2010/main" val="2998597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endParaRPr lang="en-US" sz="1800" dirty="0">
              <a:latin typeface="Garamond" panose="02020404030301010803" pitchFamily="18" charset="0"/>
            </a:endParaRPr>
          </a:p>
          <a:p>
            <a:pPr>
              <a:defRPr/>
            </a:pPr>
            <a:endParaRPr lang="en-US" dirty="0">
              <a:latin typeface="Garamond" panose="02020404030301010803" pitchFamily="18" charset="0"/>
            </a:endParaRPr>
          </a:p>
          <a:p>
            <a:pPr>
              <a:defRPr/>
            </a:pPr>
            <a:endParaRPr lang="en-US" dirty="0">
              <a:latin typeface="Garamond" panose="02020404030301010803" pitchFamily="18" charset="0"/>
            </a:endParaRPr>
          </a:p>
          <a:p>
            <a:pPr marL="0" indent="0">
              <a:buNone/>
              <a:defRPr/>
            </a:pPr>
            <a:r>
              <a:rPr lang="en-US" dirty="0">
                <a:latin typeface="Garamond" panose="02020404030301010803" pitchFamily="18" charset="0"/>
              </a:rPr>
              <a:t> </a:t>
            </a:r>
          </a:p>
        </p:txBody>
      </p:sp>
      <p:sp>
        <p:nvSpPr>
          <p:cNvPr id="11059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7A834367-6A4A-4D57-86DA-FC074D6BE3C6}"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59</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637674" y="228601"/>
            <a:ext cx="1383388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Corroboration? Not absolutely necessary but helpful.</a:t>
            </a:r>
            <a:endPar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4" name="Rectangle 3"/>
          <p:cNvSpPr/>
          <p:nvPr/>
        </p:nvSpPr>
        <p:spPr>
          <a:xfrm>
            <a:off x="2133600" y="1295400"/>
            <a:ext cx="7848600" cy="267765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Whether other corroborative evidence exists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Independent witnesses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Photographs, texts, emails, phone calls, Instagram, Snapchat, video surveillance footage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Physical evidence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Is account contradicted by other evidence, and if so does it undermine their credibility?</a:t>
            </a:r>
          </a:p>
        </p:txBody>
      </p:sp>
    </p:spTree>
    <p:extLst>
      <p:ext uri="{BB962C8B-B14F-4D97-AF65-F5344CB8AC3E}">
        <p14:creationId xmlns:p14="http://schemas.microsoft.com/office/powerpoint/2010/main" val="151262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B357C-2F0E-674F-BFE7-9BA588229874}"/>
              </a:ext>
            </a:extLst>
          </p:cNvPr>
          <p:cNvSpPr>
            <a:spLocks noGrp="1"/>
          </p:cNvSpPr>
          <p:nvPr>
            <p:ph type="title"/>
          </p:nvPr>
        </p:nvSpPr>
        <p:spPr>
          <a:xfrm>
            <a:off x="1" y="1853756"/>
            <a:ext cx="12192000" cy="1049235"/>
          </a:xfrm>
        </p:spPr>
        <p:txBody>
          <a:bodyPr/>
          <a:lstStyle/>
          <a:p>
            <a:pPr algn="ctr"/>
            <a:r>
              <a:rPr lang="en-US" b="1" dirty="0">
                <a:latin typeface="Garamond" panose="02020404030301010803" pitchFamily="18" charset="0"/>
              </a:rPr>
              <a:t>The appellate process</a:t>
            </a:r>
          </a:p>
        </p:txBody>
      </p:sp>
    </p:spTree>
    <p:extLst>
      <p:ext uri="{BB962C8B-B14F-4D97-AF65-F5344CB8AC3E}">
        <p14:creationId xmlns:p14="http://schemas.microsoft.com/office/powerpoint/2010/main" val="1341894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CB7F4A43-D64A-4C72-AF37-EE55A825D02F}"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60</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762001" y="219949"/>
            <a:ext cx="1579032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Difficult issues in investigations under EIE and Interim Title IX Cases</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3" name="Rectangle 2"/>
          <p:cNvSpPr/>
          <p:nvPr/>
        </p:nvSpPr>
        <p:spPr>
          <a:xfrm>
            <a:off x="2971800" y="1491495"/>
            <a:ext cx="70104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Prohibited for investigator to inquire about: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History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Psychiatric Issues</a:t>
            </a:r>
          </a:p>
        </p:txBody>
      </p:sp>
    </p:spTree>
    <p:extLst>
      <p:ext uri="{BB962C8B-B14F-4D97-AF65-F5344CB8AC3E}">
        <p14:creationId xmlns:p14="http://schemas.microsoft.com/office/powerpoint/2010/main" val="1709053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6990-7B9C-8444-B077-45C6A7655A49}"/>
              </a:ext>
            </a:extLst>
          </p:cNvPr>
          <p:cNvSpPr>
            <a:spLocks noGrp="1"/>
          </p:cNvSpPr>
          <p:nvPr>
            <p:ph type="title"/>
          </p:nvPr>
        </p:nvSpPr>
        <p:spPr>
          <a:xfrm>
            <a:off x="2967492" y="152401"/>
            <a:ext cx="6571343" cy="1701355"/>
          </a:xfrm>
        </p:spPr>
        <p:txBody>
          <a:bodyPr>
            <a:normAutofit/>
          </a:bodyPr>
          <a:lstStyle/>
          <a:p>
            <a:r>
              <a:rPr lang="en-US" sz="2800" b="1" dirty="0">
                <a:latin typeface="Garamond" panose="02020404030301010803" pitchFamily="18" charset="0"/>
              </a:rPr>
              <a:t>Prior Sexual history. GBM</a:t>
            </a:r>
          </a:p>
        </p:txBody>
      </p:sp>
      <p:sp>
        <p:nvSpPr>
          <p:cNvPr id="3" name="Content Placeholder 2">
            <a:extLst>
              <a:ext uri="{FF2B5EF4-FFF2-40B4-BE49-F238E27FC236}">
                <a16:creationId xmlns:a16="http://schemas.microsoft.com/office/drawing/2014/main" id="{6032FB99-B5A8-624D-8851-9E6ABAF454A8}"/>
              </a:ext>
            </a:extLst>
          </p:cNvPr>
          <p:cNvSpPr>
            <a:spLocks noGrp="1"/>
          </p:cNvSpPr>
          <p:nvPr>
            <p:ph idx="1"/>
          </p:nvPr>
        </p:nvSpPr>
        <p:spPr>
          <a:xfrm>
            <a:off x="1524001" y="1477108"/>
            <a:ext cx="9143999" cy="3989239"/>
          </a:xfrm>
        </p:spPr>
        <p:txBody>
          <a:bodyPr>
            <a:normAutofit/>
          </a:bodyPr>
          <a:lstStyle/>
          <a:p>
            <a:r>
              <a:rPr lang="en-US" dirty="0">
                <a:latin typeface="Garamond" panose="02020404030301010803" pitchFamily="18" charset="0"/>
              </a:rPr>
              <a:t>Sexual History</a:t>
            </a:r>
          </a:p>
          <a:p>
            <a:pPr lvl="1">
              <a:lnSpc>
                <a:spcPct val="100000"/>
              </a:lnSpc>
            </a:pPr>
            <a:r>
              <a:rPr lang="en-US" sz="1800" dirty="0">
                <a:latin typeface="Garamond" panose="02020404030301010803" pitchFamily="18" charset="0"/>
              </a:rPr>
              <a:t>Either the Complainant or the Respondent may provide information regarding their shared sexual history. </a:t>
            </a:r>
          </a:p>
          <a:p>
            <a:pPr lvl="1">
              <a:lnSpc>
                <a:spcPct val="100000"/>
              </a:lnSpc>
            </a:pPr>
            <a:r>
              <a:rPr lang="en-US" sz="1800" dirty="0">
                <a:latin typeface="Garamond" panose="02020404030301010803" pitchFamily="18" charset="0"/>
              </a:rPr>
              <a:t>Generally, the Investigative Team will not consider information concerning the Complainant’s or the Respondent’s sexual history with other people, except under very limited circumstances such as explaining an injury or responding to another specific question raised by an allegation. </a:t>
            </a:r>
          </a:p>
          <a:p>
            <a:pPr marL="0"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1296977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C1D6-15B7-6A44-AC5C-2069367E2A13}"/>
              </a:ext>
            </a:extLst>
          </p:cNvPr>
          <p:cNvSpPr>
            <a:spLocks noGrp="1"/>
          </p:cNvSpPr>
          <p:nvPr>
            <p:ph type="title"/>
          </p:nvPr>
        </p:nvSpPr>
        <p:spPr>
          <a:xfrm>
            <a:off x="2473570" y="152401"/>
            <a:ext cx="7786234" cy="1701355"/>
          </a:xfrm>
        </p:spPr>
        <p:txBody>
          <a:bodyPr/>
          <a:lstStyle/>
          <a:p>
            <a:r>
              <a:rPr lang="en-US" b="1" dirty="0">
                <a:latin typeface="Garamond" panose="02020404030301010803" pitchFamily="18" charset="0"/>
              </a:rPr>
              <a:t>Prior sexual History:  Title IX</a:t>
            </a:r>
          </a:p>
        </p:txBody>
      </p:sp>
      <p:sp>
        <p:nvSpPr>
          <p:cNvPr id="3" name="Content Placeholder 2">
            <a:extLst>
              <a:ext uri="{FF2B5EF4-FFF2-40B4-BE49-F238E27FC236}">
                <a16:creationId xmlns:a16="http://schemas.microsoft.com/office/drawing/2014/main" id="{CC4A16A5-5287-ED46-A1C0-EE28E0F6080C}"/>
              </a:ext>
            </a:extLst>
          </p:cNvPr>
          <p:cNvSpPr>
            <a:spLocks noGrp="1"/>
          </p:cNvSpPr>
          <p:nvPr>
            <p:ph idx="1"/>
          </p:nvPr>
        </p:nvSpPr>
        <p:spPr>
          <a:xfrm>
            <a:off x="2202883" y="1381627"/>
            <a:ext cx="7786234" cy="4094746"/>
          </a:xfrm>
        </p:spPr>
        <p:txBody>
          <a:bodyPr>
            <a:normAutofit fontScale="25000" lnSpcReduction="20000"/>
          </a:bodyPr>
          <a:lstStyle/>
          <a:p>
            <a:r>
              <a:rPr lang="en-US" sz="8000" dirty="0">
                <a:latin typeface="Garamond" panose="02020404030301010803" pitchFamily="18" charset="0"/>
              </a:rPr>
              <a:t>Either the Complainant or the Respondent may provide information regarding their shared sexual history. </a:t>
            </a:r>
          </a:p>
          <a:p>
            <a:r>
              <a:rPr lang="en-US" sz="8000" dirty="0">
                <a:latin typeface="Garamond" panose="02020404030301010803" pitchFamily="18" charset="0"/>
              </a:rPr>
              <a:t>Questions and evidence regarding the </a:t>
            </a:r>
            <a:r>
              <a:rPr lang="en-US" sz="8000" dirty="0">
                <a:highlight>
                  <a:srgbClr val="FFFF00"/>
                </a:highlight>
                <a:latin typeface="Garamond" panose="02020404030301010803" pitchFamily="18" charset="0"/>
              </a:rPr>
              <a:t>Complainant’s prior sexual behavior </a:t>
            </a:r>
            <a:r>
              <a:rPr lang="en-US" sz="8000" dirty="0">
                <a:latin typeface="Garamond" panose="02020404030301010803" pitchFamily="18" charset="0"/>
              </a:rPr>
              <a:t>are generally irrelevant and prohibited, subject to two limited exceptions: </a:t>
            </a:r>
          </a:p>
          <a:p>
            <a:pPr lvl="1"/>
            <a:r>
              <a:rPr lang="en-US" sz="7600" dirty="0">
                <a:latin typeface="Garamond" panose="02020404030301010803" pitchFamily="18" charset="0"/>
              </a:rPr>
              <a:t>(1) where evidence of prior sexual behavior is offered to prove someone other than the Respondent committed the alleged offense,</a:t>
            </a:r>
          </a:p>
          <a:p>
            <a:pPr lvl="1"/>
            <a:r>
              <a:rPr lang="en-US" sz="7600" dirty="0">
                <a:latin typeface="Garamond" panose="02020404030301010803" pitchFamily="18" charset="0"/>
              </a:rPr>
              <a:t> or (2) where prior sexual behavior evidence is specifically about the Parties’ shared sexual history and is offered to prove consent. </a:t>
            </a:r>
          </a:p>
          <a:p>
            <a:r>
              <a:rPr lang="en-US" sz="8000" dirty="0">
                <a:latin typeface="Garamond" panose="02020404030301010803" pitchFamily="18" charset="0"/>
              </a:rPr>
              <a:t>If either Party offers such information, the other will have the right to respond.</a:t>
            </a:r>
          </a:p>
          <a:p>
            <a:endParaRPr lang="en-US" dirty="0">
              <a:latin typeface="Garamond" panose="02020404030301010803" pitchFamily="18" charset="0"/>
            </a:endParaRPr>
          </a:p>
        </p:txBody>
      </p:sp>
    </p:spTree>
    <p:extLst>
      <p:ext uri="{BB962C8B-B14F-4D97-AF65-F5344CB8AC3E}">
        <p14:creationId xmlns:p14="http://schemas.microsoft.com/office/powerpoint/2010/main" val="2055733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FCE7-BC05-1449-B3F5-953CE7D12E76}"/>
              </a:ext>
            </a:extLst>
          </p:cNvPr>
          <p:cNvSpPr>
            <a:spLocks noGrp="1"/>
          </p:cNvSpPr>
          <p:nvPr>
            <p:ph type="title"/>
          </p:nvPr>
        </p:nvSpPr>
        <p:spPr>
          <a:xfrm>
            <a:off x="492369" y="308919"/>
            <a:ext cx="12192000" cy="2026508"/>
          </a:xfrm>
        </p:spPr>
        <p:txBody>
          <a:bodyPr>
            <a:normAutofit/>
          </a:bodyPr>
          <a:lstStyle/>
          <a:p>
            <a:r>
              <a:rPr lang="en-US" sz="2400" b="1" dirty="0">
                <a:latin typeface="Garamond" panose="02020404030301010803" pitchFamily="18" charset="0"/>
              </a:rPr>
              <a:t>Medical/mental health History under interim Title IX policy</a:t>
            </a:r>
          </a:p>
        </p:txBody>
      </p:sp>
      <p:sp>
        <p:nvSpPr>
          <p:cNvPr id="3" name="Content Placeholder 2">
            <a:extLst>
              <a:ext uri="{FF2B5EF4-FFF2-40B4-BE49-F238E27FC236}">
                <a16:creationId xmlns:a16="http://schemas.microsoft.com/office/drawing/2014/main" id="{9FD6191E-B748-834A-9705-98FF2BA012CC}"/>
              </a:ext>
            </a:extLst>
          </p:cNvPr>
          <p:cNvSpPr>
            <a:spLocks noGrp="1"/>
          </p:cNvSpPr>
          <p:nvPr>
            <p:ph idx="1"/>
          </p:nvPr>
        </p:nvSpPr>
        <p:spPr>
          <a:xfrm>
            <a:off x="2011726" y="882162"/>
            <a:ext cx="8351475" cy="4648200"/>
          </a:xfrm>
        </p:spPr>
        <p:txBody>
          <a:bodyPr>
            <a:normAutofit fontScale="70000" lnSpcReduction="20000"/>
          </a:bodyPr>
          <a:lstStyle/>
          <a:p>
            <a:pPr marL="0" indent="0">
              <a:buNone/>
            </a:pPr>
            <a:endParaRPr lang="en-US" sz="3200" dirty="0">
              <a:latin typeface="Garamond" panose="02020404030301010803" pitchFamily="18" charset="0"/>
            </a:endParaRPr>
          </a:p>
          <a:p>
            <a:pPr>
              <a:lnSpc>
                <a:spcPct val="110000"/>
              </a:lnSpc>
              <a:spcBef>
                <a:spcPts val="0"/>
              </a:spcBef>
            </a:pPr>
            <a:r>
              <a:rPr lang="en-US" sz="3200" dirty="0">
                <a:latin typeface="Garamond" panose="02020404030301010803" pitchFamily="18" charset="0"/>
              </a:rPr>
              <a:t>Any Party’s medical, psychological, or similar records cannot be accessed, considered, disclosed, or otherwise used as part of this investigative process without the Party’s voluntary, written consent.</a:t>
            </a:r>
          </a:p>
          <a:p>
            <a:pPr>
              <a:lnSpc>
                <a:spcPct val="110000"/>
              </a:lnSpc>
              <a:spcBef>
                <a:spcPts val="0"/>
              </a:spcBef>
            </a:pPr>
            <a:endParaRPr lang="en-US" sz="3200" dirty="0">
              <a:latin typeface="Garamond" panose="02020404030301010803" pitchFamily="18" charset="0"/>
            </a:endParaRPr>
          </a:p>
          <a:p>
            <a:pPr>
              <a:lnSpc>
                <a:spcPct val="110000"/>
              </a:lnSpc>
              <a:spcBef>
                <a:spcPts val="0"/>
              </a:spcBef>
            </a:pPr>
            <a:r>
              <a:rPr lang="en-US" sz="3200" dirty="0">
                <a:latin typeface="Garamond" panose="02020404030301010803" pitchFamily="18" charset="0"/>
              </a:rPr>
              <a:t>Each Party has the right to request that evidence regarding their mental health diagnosis and/or treatment be excluded from consideration on the basis that it is not relevant to the allegations.</a:t>
            </a:r>
          </a:p>
          <a:p>
            <a:pPr>
              <a:lnSpc>
                <a:spcPct val="110000"/>
              </a:lnSpc>
              <a:spcBef>
                <a:spcPts val="0"/>
              </a:spcBef>
            </a:pPr>
            <a:endParaRPr lang="en-US" sz="3200" dirty="0">
              <a:latin typeface="Garamond" panose="02020404030301010803" pitchFamily="18" charset="0"/>
            </a:endParaRPr>
          </a:p>
          <a:p>
            <a:pPr>
              <a:lnSpc>
                <a:spcPct val="110000"/>
              </a:lnSpc>
              <a:spcBef>
                <a:spcPts val="0"/>
              </a:spcBef>
            </a:pPr>
            <a:r>
              <a:rPr lang="en-US" sz="3200" dirty="0">
                <a:latin typeface="Garamond" panose="02020404030301010803" pitchFamily="18" charset="0"/>
              </a:rPr>
              <a:t> You may see some redactions</a:t>
            </a:r>
          </a:p>
          <a:p>
            <a:pPr marL="0" indent="0">
              <a:lnSpc>
                <a:spcPct val="110000"/>
              </a:lnSpc>
              <a:spcBef>
                <a:spcPts val="0"/>
              </a:spcBef>
              <a:buNone/>
            </a:pPr>
            <a:endParaRPr lang="en-US" sz="3200" dirty="0">
              <a:latin typeface="Garamond" panose="02020404030301010803" pitchFamily="18" charset="0"/>
            </a:endParaRPr>
          </a:p>
          <a:p>
            <a:pPr>
              <a:lnSpc>
                <a:spcPct val="110000"/>
              </a:lnSpc>
              <a:spcBef>
                <a:spcPts val="0"/>
              </a:spcBef>
            </a:pPr>
            <a:r>
              <a:rPr lang="en-US" sz="2900" dirty="0">
                <a:latin typeface="Garamond" panose="02020404030301010803" pitchFamily="18" charset="0"/>
              </a:rPr>
              <a:t>However, if an individual wishes to present evidence of their own mental health diagnosis and treatment, they may do so in limited circumstances. If either Party offers this type of information for consideration, the other Party will be notified and can request that the information not be considered.</a:t>
            </a:r>
          </a:p>
          <a:p>
            <a:pPr>
              <a:lnSpc>
                <a:spcPct val="110000"/>
              </a:lnSpc>
              <a:spcBef>
                <a:spcPts val="0"/>
              </a:spcBef>
            </a:pPr>
            <a:endParaRPr lang="en-US" dirty="0">
              <a:latin typeface="Garamond" panose="02020404030301010803" pitchFamily="18" charset="0"/>
            </a:endParaRPr>
          </a:p>
        </p:txBody>
      </p:sp>
    </p:spTree>
    <p:extLst>
      <p:ext uri="{BB962C8B-B14F-4D97-AF65-F5344CB8AC3E}">
        <p14:creationId xmlns:p14="http://schemas.microsoft.com/office/powerpoint/2010/main" val="2658947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1"/>
            <a:ext cx="12083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Hearings:  GBM</a:t>
            </a:r>
          </a:p>
        </p:txBody>
      </p:sp>
      <p:sp>
        <p:nvSpPr>
          <p:cNvPr id="2" name="Rectangle 1"/>
          <p:cNvSpPr/>
          <p:nvPr/>
        </p:nvSpPr>
        <p:spPr>
          <a:xfrm>
            <a:off x="1895476" y="1066800"/>
            <a:ext cx="8467725" cy="464742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evaluates and analyzes all relevant information in the Investigative Report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reviews any relevant submissions and information presented by the parties in the hearing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determines whether additional investigation needs to be conducted by the Investigative Team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If additional information required, it is referred back to investigation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Preponderance of the evidence standard still applies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Hearing process involves statements by the parties and questions by the panel, but </a:t>
            </a:r>
            <a:r>
              <a:rPr kumimoji="0" lang="en-US" sz="2000" b="0"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does not include witness testimony</a:t>
            </a: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4083009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9B443CC-7E65-8C4D-9CE3-5133AB0547B0}"/>
              </a:ext>
            </a:extLst>
          </p:cNvPr>
          <p:cNvPicPr>
            <a:picLocks noChangeAspect="1"/>
          </p:cNvPicPr>
          <p:nvPr/>
        </p:nvPicPr>
        <p:blipFill rotWithShape="1">
          <a:blip r:embed="rId3"/>
          <a:srcRect t="10443" b="10443"/>
          <a:stretch/>
        </p:blipFill>
        <p:spPr>
          <a:xfrm>
            <a:off x="5067827" y="945182"/>
            <a:ext cx="6501384" cy="5143493"/>
          </a:xfrm>
          <a:prstGeom prst="rect">
            <a:avLst/>
          </a:prstGeom>
        </p:spPr>
      </p:pic>
      <p:sp>
        <p:nvSpPr>
          <p:cNvPr id="2" name="Title 1">
            <a:extLst>
              <a:ext uri="{FF2B5EF4-FFF2-40B4-BE49-F238E27FC236}">
                <a16:creationId xmlns:a16="http://schemas.microsoft.com/office/drawing/2014/main" id="{D87A506F-AE11-CD47-8CEE-CCDCECF34D8E}"/>
              </a:ext>
            </a:extLst>
          </p:cNvPr>
          <p:cNvSpPr>
            <a:spLocks noGrp="1"/>
          </p:cNvSpPr>
          <p:nvPr>
            <p:ph type="title"/>
          </p:nvPr>
        </p:nvSpPr>
        <p:spPr>
          <a:xfrm>
            <a:off x="1882486" y="1699023"/>
            <a:ext cx="3017520" cy="2403101"/>
          </a:xfrm>
        </p:spPr>
        <p:txBody>
          <a:bodyPr vert="horz" lIns="68580" tIns="34290" rIns="68580" bIns="34290" rtlCol="0" anchor="b">
            <a:normAutofit fontScale="90000"/>
          </a:bodyPr>
          <a:lstStyle/>
          <a:p>
            <a:r>
              <a:rPr lang="en-US" b="1" dirty="0">
                <a:latin typeface="Garamond" panose="02020404030301010803" pitchFamily="18" charset="0"/>
                <a:ea typeface="Open Sans Semibold"/>
                <a:cs typeface="Open Sans Semibold"/>
              </a:rPr>
              <a:t>The panel will Identify and rely only upon the Relevant Evidence</a:t>
            </a:r>
            <a:endParaRPr lang="en-US" dirty="0">
              <a:latin typeface="Garamond" panose="02020404030301010803" pitchFamily="18" charset="0"/>
            </a:endParaRPr>
          </a:p>
        </p:txBody>
      </p:sp>
    </p:spTree>
    <p:extLst>
      <p:ext uri="{BB962C8B-B14F-4D97-AF65-F5344CB8AC3E}">
        <p14:creationId xmlns:p14="http://schemas.microsoft.com/office/powerpoint/2010/main" val="753678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2BAF-D49F-CC43-BE40-76C6AD064F2F}"/>
              </a:ext>
            </a:extLst>
          </p:cNvPr>
          <p:cNvSpPr>
            <a:spLocks noGrp="1"/>
          </p:cNvSpPr>
          <p:nvPr>
            <p:ph type="title"/>
          </p:nvPr>
        </p:nvSpPr>
        <p:spPr>
          <a:xfrm>
            <a:off x="1896618" y="304801"/>
            <a:ext cx="8009382" cy="2040636"/>
          </a:xfrm>
        </p:spPr>
        <p:txBody>
          <a:bodyPr anchor="ctr">
            <a:noAutofit/>
          </a:bodyPr>
          <a:lstStyle/>
          <a:p>
            <a:r>
              <a:rPr lang="en-US" sz="2550" b="1" dirty="0">
                <a:latin typeface="Garamond" panose="02020404030301010803" pitchFamily="18" charset="0"/>
                <a:ea typeface="Open Sans Semibold"/>
                <a:cs typeface="Open Sans Semibold"/>
              </a:rPr>
              <a:t>Relevant Questions</a:t>
            </a:r>
            <a:endParaRPr lang="en-US" dirty="0">
              <a:latin typeface="Garamond" panose="02020404030301010803" pitchFamily="18" charset="0"/>
            </a:endParaRPr>
          </a:p>
        </p:txBody>
      </p:sp>
      <p:graphicFrame>
        <p:nvGraphicFramePr>
          <p:cNvPr id="6" name="Diagram 5">
            <a:extLst>
              <a:ext uri="{FF2B5EF4-FFF2-40B4-BE49-F238E27FC236}">
                <a16:creationId xmlns:a16="http://schemas.microsoft.com/office/drawing/2014/main" id="{9813F664-653A-F94B-935C-6D0FDC2A66D3}"/>
              </a:ext>
            </a:extLst>
          </p:cNvPr>
          <p:cNvGraphicFramePr/>
          <p:nvPr/>
        </p:nvGraphicFramePr>
        <p:xfrm>
          <a:off x="2208617" y="2133600"/>
          <a:ext cx="3419569" cy="3198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oy&#10;&#10;Description automatically generated">
            <a:extLst>
              <a:ext uri="{FF2B5EF4-FFF2-40B4-BE49-F238E27FC236}">
                <a16:creationId xmlns:a16="http://schemas.microsoft.com/office/drawing/2014/main" id="{253BE00A-508C-CD42-AB87-27A68E2E86D4}"/>
              </a:ext>
            </a:extLst>
          </p:cNvPr>
          <p:cNvPicPr>
            <a:picLocks noChangeAspect="1"/>
          </p:cNvPicPr>
          <p:nvPr/>
        </p:nvPicPr>
        <p:blipFill rotWithShape="1">
          <a:blip r:embed="rId8"/>
          <a:srcRect t="1531" b="1531"/>
          <a:stretch/>
        </p:blipFill>
        <p:spPr>
          <a:xfrm>
            <a:off x="6007342" y="1194826"/>
            <a:ext cx="4338932" cy="4206410"/>
          </a:xfrm>
          <a:prstGeom prst="rect">
            <a:avLst/>
          </a:prstGeom>
        </p:spPr>
      </p:pic>
    </p:spTree>
    <p:extLst>
      <p:ext uri="{BB962C8B-B14F-4D97-AF65-F5344CB8AC3E}">
        <p14:creationId xmlns:p14="http://schemas.microsoft.com/office/powerpoint/2010/main" val="4048741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Content Placeholder 3" hidden="1">
            <a:extLst>
              <a:ext uri="{FF2B5EF4-FFF2-40B4-BE49-F238E27FC236}">
                <a16:creationId xmlns:a16="http://schemas.microsoft.com/office/drawing/2014/main" id="{55CB9996-5E58-5A47-8C11-6C4273839561}"/>
              </a:ext>
            </a:extLst>
          </p:cNvPr>
          <p:cNvSpPr>
            <a:spLocks noGrp="1"/>
          </p:cNvSpPr>
          <p:nvPr>
            <p:ph idx="1"/>
          </p:nvPr>
        </p:nvSpPr>
        <p:spPr/>
        <p:txBody>
          <a:bodyPr/>
          <a:lstStyle/>
          <a:p>
            <a:endParaRPr lang="en-US" dirty="0"/>
          </a:p>
        </p:txBody>
      </p:sp>
      <p:pic>
        <p:nvPicPr>
          <p:cNvPr id="19" name="Picture 18">
            <a:extLst>
              <a:ext uri="{FF2B5EF4-FFF2-40B4-BE49-F238E27FC236}">
                <a16:creationId xmlns:a16="http://schemas.microsoft.com/office/drawing/2014/main" id="{AE373190-7FB8-A14E-A169-A9B6B11A15B5}"/>
              </a:ext>
            </a:extLst>
          </p:cNvPr>
          <p:cNvPicPr>
            <a:picLocks noChangeAspect="1"/>
          </p:cNvPicPr>
          <p:nvPr/>
        </p:nvPicPr>
        <p:blipFill>
          <a:blip r:embed="rId3"/>
          <a:stretch>
            <a:fillRect/>
          </a:stretch>
        </p:blipFill>
        <p:spPr>
          <a:xfrm>
            <a:off x="5965372" y="2198111"/>
            <a:ext cx="4376498" cy="2461780"/>
          </a:xfrm>
          <a:prstGeom prst="rect">
            <a:avLst/>
          </a:prstGeom>
          <a:ln w="12700">
            <a:solidFill>
              <a:schemeClr val="tx1"/>
            </a:solidFill>
          </a:ln>
        </p:spPr>
      </p:pic>
      <p:sp>
        <p:nvSpPr>
          <p:cNvPr id="5" name="Rounded Rectangle 4">
            <a:extLst>
              <a:ext uri="{FF2B5EF4-FFF2-40B4-BE49-F238E27FC236}">
                <a16:creationId xmlns:a16="http://schemas.microsoft.com/office/drawing/2014/main" id="{21600E97-81F1-E542-A490-6FC72653349A}"/>
              </a:ext>
            </a:extLst>
          </p:cNvPr>
          <p:cNvSpPr/>
          <p:nvPr/>
        </p:nvSpPr>
        <p:spPr>
          <a:xfrm>
            <a:off x="1719945" y="2137410"/>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3" marR="0" lvl="0" indent="-285743"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Logical connection between the evidence and facts at issue</a:t>
            </a:r>
          </a:p>
        </p:txBody>
      </p:sp>
      <p:sp>
        <p:nvSpPr>
          <p:cNvPr id="21" name="Rounded Rectangle 20">
            <a:extLst>
              <a:ext uri="{FF2B5EF4-FFF2-40B4-BE49-F238E27FC236}">
                <a16:creationId xmlns:a16="http://schemas.microsoft.com/office/drawing/2014/main" id="{2ACD3AFC-EA7E-5249-9BA0-AEFDD5CD6D07}"/>
              </a:ext>
            </a:extLst>
          </p:cNvPr>
          <p:cNvSpPr/>
          <p:nvPr/>
        </p:nvSpPr>
        <p:spPr>
          <a:xfrm>
            <a:off x="1719945" y="3015473"/>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2" marR="0" lvl="0" indent="-342892"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Assists in coming to the conclusion – it is “of consequence”</a:t>
            </a:r>
          </a:p>
        </p:txBody>
      </p:sp>
      <p:sp>
        <p:nvSpPr>
          <p:cNvPr id="22" name="Rounded Rectangle 21">
            <a:extLst>
              <a:ext uri="{FF2B5EF4-FFF2-40B4-BE49-F238E27FC236}">
                <a16:creationId xmlns:a16="http://schemas.microsoft.com/office/drawing/2014/main" id="{B5F6C509-670F-884F-B23C-0D11D1ED9818}"/>
              </a:ext>
            </a:extLst>
          </p:cNvPr>
          <p:cNvSpPr/>
          <p:nvPr/>
        </p:nvSpPr>
        <p:spPr>
          <a:xfrm>
            <a:off x="1719945" y="3928370"/>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2" marR="0" lvl="0" indent="-342892"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Tends to make a fact more or less probable than it would be without that evidence</a:t>
            </a:r>
          </a:p>
        </p:txBody>
      </p:sp>
      <p:sp>
        <p:nvSpPr>
          <p:cNvPr id="2" name="TextBox 1">
            <a:extLst>
              <a:ext uri="{FF2B5EF4-FFF2-40B4-BE49-F238E27FC236}">
                <a16:creationId xmlns:a16="http://schemas.microsoft.com/office/drawing/2014/main" id="{6489C26C-02CB-8A4E-A57C-E32D8A0F2DB3}"/>
              </a:ext>
            </a:extLst>
          </p:cNvPr>
          <p:cNvSpPr txBox="1"/>
          <p:nvPr/>
        </p:nvSpPr>
        <p:spPr>
          <a:xfrm>
            <a:off x="1858271" y="1198517"/>
            <a:ext cx="64046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Garamond" panose="02020404030301010803" pitchFamily="18" charset="0"/>
                <a:ea typeface="Open Sans Semibold" panose="020B0606030504020204" pitchFamily="34" charset="0"/>
                <a:cs typeface="Open Sans Semibold" panose="020B0606030504020204" pitchFamily="34" charset="0"/>
              </a:rPr>
              <a:t>When is evidence relevant?</a:t>
            </a:r>
          </a:p>
        </p:txBody>
      </p:sp>
    </p:spTree>
    <p:extLst>
      <p:ext uri="{BB962C8B-B14F-4D97-AF65-F5344CB8AC3E}">
        <p14:creationId xmlns:p14="http://schemas.microsoft.com/office/powerpoint/2010/main" val="2449479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1949330" y="1578205"/>
            <a:ext cx="3840421" cy="994172"/>
          </a:xfrm>
          <a:prstGeom prst="rect">
            <a:avLst/>
          </a:prstGeom>
        </p:spPr>
        <p:txBody>
          <a:bodyPr spcFirstLastPara="1" vert="horz" lIns="68575" tIns="34275" rIns="68575" bIns="34275" rtlCol="0" anchor="t" anchorCtr="0">
            <a:normAutofit fontScale="90000"/>
          </a:bodyPr>
          <a:lstStyle/>
          <a:p>
            <a:pPr>
              <a:buSzPts val="4500"/>
            </a:pPr>
            <a:r>
              <a:rPr lang="en-US" b="1" dirty="0">
                <a:latin typeface="Garamond" panose="02020404030301010803" pitchFamily="18" charset="0"/>
                <a:ea typeface="Open Sans Semibold" panose="020B0706030804020204" pitchFamily="34" charset="0"/>
                <a:cs typeface="Open Sans Semibold" panose="020B0706030804020204" pitchFamily="34" charset="0"/>
              </a:rPr>
              <a:t>Preponderance of the Evidence </a:t>
            </a:r>
            <a:endParaRPr lang="en-US" b="1" dirty="0">
              <a:latin typeface="Garamond" panose="02020404030301010803" pitchFamily="18" charset="0"/>
            </a:endParaRPr>
          </a:p>
        </p:txBody>
      </p:sp>
      <p:pic>
        <p:nvPicPr>
          <p:cNvPr id="245" name="Google Shape;245;p32"/>
          <p:cNvPicPr preferRelativeResize="0"/>
          <p:nvPr/>
        </p:nvPicPr>
        <p:blipFill rotWithShape="1">
          <a:blip r:embed="rId3"/>
          <a:srcRect t="3740"/>
          <a:stretch/>
        </p:blipFill>
        <p:spPr>
          <a:xfrm>
            <a:off x="6831987" y="2877098"/>
            <a:ext cx="3218056" cy="309770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4" name="Picture 3" descr="A group of dogs sitting on stairs&#10;&#10;Description automatically generated with medium confidence">
            <a:extLst>
              <a:ext uri="{FF2B5EF4-FFF2-40B4-BE49-F238E27FC236}">
                <a16:creationId xmlns:a16="http://schemas.microsoft.com/office/drawing/2014/main" id="{5FC64602-F4B8-9344-A85F-D4C2A1D30DB9}"/>
              </a:ext>
            </a:extLst>
          </p:cNvPr>
          <p:cNvPicPr>
            <a:picLocks noChangeAspect="1"/>
          </p:cNvPicPr>
          <p:nvPr/>
        </p:nvPicPr>
        <p:blipFill rotWithShape="1">
          <a:blip r:embed="rId4"/>
          <a:srcRect t="5248" r="-3" b="9281"/>
          <a:stretch/>
        </p:blipFill>
        <p:spPr>
          <a:xfrm>
            <a:off x="6220205" y="857251"/>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2" name="Diagram 2">
            <a:extLst>
              <a:ext uri="{FF2B5EF4-FFF2-40B4-BE49-F238E27FC236}">
                <a16:creationId xmlns:a16="http://schemas.microsoft.com/office/drawing/2014/main" id="{9747BA35-9585-4031-A71C-174000BA6542}"/>
              </a:ext>
            </a:extLst>
          </p:cNvPr>
          <p:cNvGraphicFramePr/>
          <p:nvPr/>
        </p:nvGraphicFramePr>
        <p:xfrm>
          <a:off x="1949329" y="2259441"/>
          <a:ext cx="4319208" cy="3867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87345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28600"/>
            <a:ext cx="8229600" cy="563562"/>
          </a:xfrm>
        </p:spPr>
        <p:txBody>
          <a:bodyPr>
            <a:normAutofit fontScale="90000"/>
          </a:bodyPr>
          <a:lstStyle/>
          <a:p>
            <a:r>
              <a:rPr lang="en-US" b="1" dirty="0">
                <a:latin typeface="Garamond" panose="02020404030301010803" pitchFamily="18" charset="0"/>
                <a:ea typeface="Open Sans" panose="020B0606030504020204" pitchFamily="34" charset="0"/>
                <a:cs typeface="Open Sans" panose="020B0606030504020204" pitchFamily="34" charset="0"/>
              </a:rPr>
              <a:t>50% AND A </a:t>
            </a:r>
            <a:br>
              <a:rPr lang="en-US" b="1" dirty="0">
                <a:latin typeface="Garamond" panose="02020404030301010803" pitchFamily="18" charset="0"/>
                <a:ea typeface="Open Sans" panose="020B0606030504020204" pitchFamily="34" charset="0"/>
                <a:cs typeface="Open Sans" panose="020B0606030504020204" pitchFamily="34" charset="0"/>
              </a:rPr>
            </a:br>
            <a:endParaRPr lang="en-US" b="1" dirty="0">
              <a:latin typeface="Garamond" panose="02020404030301010803" pitchFamily="18" charset="0"/>
              <a:ea typeface="Open Sans" panose="020B0606030504020204" pitchFamily="34" charset="0"/>
              <a:cs typeface="Open Sans" panose="020B06060305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47801"/>
            <a:ext cx="6096000" cy="370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3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0B42-CD5C-8142-B4DD-C6BCF3A76834}"/>
              </a:ext>
            </a:extLst>
          </p:cNvPr>
          <p:cNvSpPr>
            <a:spLocks noGrp="1"/>
          </p:cNvSpPr>
          <p:nvPr>
            <p:ph type="title"/>
          </p:nvPr>
        </p:nvSpPr>
        <p:spPr>
          <a:xfrm>
            <a:off x="0" y="239843"/>
            <a:ext cx="12191999" cy="1613913"/>
          </a:xfrm>
        </p:spPr>
        <p:txBody>
          <a:bodyPr/>
          <a:lstStyle/>
          <a:p>
            <a:r>
              <a:rPr lang="en-US" dirty="0">
                <a:latin typeface="Garamond" panose="02020404030301010803" pitchFamily="18" charset="0"/>
              </a:rPr>
              <a:t>Appellate call is scheduled when….</a:t>
            </a:r>
          </a:p>
        </p:txBody>
      </p:sp>
      <p:sp>
        <p:nvSpPr>
          <p:cNvPr id="3" name="Content Placeholder 2">
            <a:extLst>
              <a:ext uri="{FF2B5EF4-FFF2-40B4-BE49-F238E27FC236}">
                <a16:creationId xmlns:a16="http://schemas.microsoft.com/office/drawing/2014/main" id="{B78A704E-4EE4-E548-ADAF-E69FEE99DE13}"/>
              </a:ext>
            </a:extLst>
          </p:cNvPr>
          <p:cNvSpPr>
            <a:spLocks noGrp="1"/>
          </p:cNvSpPr>
          <p:nvPr>
            <p:ph idx="1"/>
          </p:nvPr>
        </p:nvSpPr>
        <p:spPr>
          <a:xfrm>
            <a:off x="1924655" y="1062681"/>
            <a:ext cx="8761791" cy="4831491"/>
          </a:xfrm>
        </p:spPr>
        <p:txBody>
          <a:bodyPr>
            <a:normAutofit fontScale="92500" lnSpcReduction="10000"/>
          </a:bodyPr>
          <a:lstStyle/>
          <a:p>
            <a:r>
              <a:rPr lang="en-US" dirty="0">
                <a:latin typeface="Garamond" panose="02020404030301010803" pitchFamily="18" charset="0"/>
              </a:rPr>
              <a:t>There has been a Hearing to determine whether there is enough evidence to find the respondent student responsible for violating the GBM Policy</a:t>
            </a:r>
          </a:p>
          <a:p>
            <a:r>
              <a:rPr lang="en-US" dirty="0">
                <a:latin typeface="Garamond" panose="02020404030301010803" pitchFamily="18" charset="0"/>
              </a:rPr>
              <a:t>There is an Appeal from decision by the Hearing Panel is filed by one or both parties</a:t>
            </a:r>
          </a:p>
          <a:p>
            <a:r>
              <a:rPr lang="en-US" dirty="0">
                <a:latin typeface="Garamond" panose="02020404030301010803" pitchFamily="18" charset="0"/>
              </a:rPr>
              <a:t>Appellate call is scheduled by Title IX Coordinator with three Deans chosen based upon Complainant’s school, Respondent’s School and a neutral Dean (or two).</a:t>
            </a:r>
          </a:p>
          <a:p>
            <a:pPr lvl="1"/>
            <a:r>
              <a:rPr lang="en-US" dirty="0">
                <a:latin typeface="Garamond" panose="02020404030301010803" pitchFamily="18" charset="0"/>
              </a:rPr>
              <a:t>The Appellate Panel consists of three Deans of schools: the Dean of the Respondent’s school, the Dean of the Complainant’s school, and a Dean from another school. </a:t>
            </a:r>
          </a:p>
          <a:p>
            <a:pPr lvl="1"/>
            <a:r>
              <a:rPr lang="en-US" dirty="0">
                <a:latin typeface="Garamond" panose="02020404030301010803" pitchFamily="18" charset="0"/>
              </a:rPr>
              <a:t>Should the Complainant and the Respondent attend the same school or should the Dean from a Party’s school have a conflict of interest, two Deans will be added from other schools from same level as Respondent.. </a:t>
            </a:r>
          </a:p>
          <a:p>
            <a:pPr lvl="1"/>
            <a:r>
              <a:rPr lang="en-US" dirty="0">
                <a:latin typeface="Garamond" panose="02020404030301010803" pitchFamily="18" charset="0"/>
              </a:rPr>
              <a:t>Should the Parties both be students of a graduate or professional school, Deans from graduate or professional schools will comprise the panel. Should one Party be an undergraduate student and another Party a graduate or professional student, the Appellate Panel will consist of the Dean of the Respondent’s school, the Dean of the Complainant’s school, and a Dean of School from the academic level of the Respondent.</a:t>
            </a:r>
          </a:p>
        </p:txBody>
      </p:sp>
    </p:spTree>
    <p:extLst>
      <p:ext uri="{BB962C8B-B14F-4D97-AF65-F5344CB8AC3E}">
        <p14:creationId xmlns:p14="http://schemas.microsoft.com/office/powerpoint/2010/main" val="91717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C3C97-9DE1-CE4D-8DCC-706EC2CD478A}"/>
              </a:ext>
            </a:extLst>
          </p:cNvPr>
          <p:cNvSpPr>
            <a:spLocks noGrp="1"/>
          </p:cNvSpPr>
          <p:nvPr>
            <p:ph type="title"/>
          </p:nvPr>
        </p:nvSpPr>
        <p:spPr>
          <a:xfrm>
            <a:off x="2811284" y="-513033"/>
            <a:ext cx="12421438" cy="2030163"/>
          </a:xfrm>
        </p:spPr>
        <p:txBody>
          <a:bodyPr anchor="ctr">
            <a:normAutofit/>
          </a:bodyPr>
          <a:lstStyle/>
          <a:p>
            <a:r>
              <a:rPr lang="en-US" sz="2400" b="1" dirty="0">
                <a:latin typeface="Garamond" panose="02020404030301010803" pitchFamily="18" charset="0"/>
              </a:rPr>
              <a:t>Witnesses and Cross Examination:  </a:t>
            </a:r>
            <a:br>
              <a:rPr lang="en-US" sz="2400" b="1" dirty="0">
                <a:latin typeface="Garamond" panose="02020404030301010803" pitchFamily="18" charset="0"/>
              </a:rPr>
            </a:br>
            <a:r>
              <a:rPr lang="en-US" sz="2400" b="1" dirty="0">
                <a:latin typeface="Garamond" panose="02020404030301010803" pitchFamily="18" charset="0"/>
              </a:rPr>
              <a:t>Only in Interim Title IX Hearings</a:t>
            </a:r>
          </a:p>
        </p:txBody>
      </p:sp>
      <p:sp>
        <p:nvSpPr>
          <p:cNvPr id="5" name="Text Placeholder 4">
            <a:extLst>
              <a:ext uri="{FF2B5EF4-FFF2-40B4-BE49-F238E27FC236}">
                <a16:creationId xmlns:a16="http://schemas.microsoft.com/office/drawing/2014/main" id="{0A82C3AF-6F5A-8A45-8A83-5F24FEA9DD3B}"/>
              </a:ext>
            </a:extLst>
          </p:cNvPr>
          <p:cNvSpPr>
            <a:spLocks noGrp="1"/>
          </p:cNvSpPr>
          <p:nvPr>
            <p:ph idx="1"/>
          </p:nvPr>
        </p:nvSpPr>
        <p:spPr>
          <a:xfrm>
            <a:off x="1279886" y="1265457"/>
            <a:ext cx="8761791" cy="3450613"/>
          </a:xfrm>
        </p:spPr>
        <p:txBody>
          <a:bodyPr anchor="ctr">
            <a:normAutofit/>
          </a:bodyPr>
          <a:lstStyle/>
          <a:p>
            <a:pPr marL="428625" indent="-342900">
              <a:lnSpc>
                <a:spcPct val="100000"/>
              </a:lnSpc>
              <a:spcBef>
                <a:spcPts val="0"/>
              </a:spcBef>
            </a:pPr>
            <a:r>
              <a:rPr lang="en-US" sz="2400" dirty="0">
                <a:latin typeface="Garamond" panose="02020404030301010803" pitchFamily="18" charset="0"/>
                <a:ea typeface="Open Sans"/>
                <a:cs typeface="Open Sans"/>
              </a:rPr>
              <a:t>The parties’ advisors must be given the opportunity to ask relevant questions of the opposing party and all witnesses, and to ask relevant follow up questions.</a:t>
            </a:r>
          </a:p>
          <a:p>
            <a:pPr marL="428625" indent="-342900"/>
            <a:r>
              <a:rPr lang="en-US" sz="2400" b="1" dirty="0">
                <a:latin typeface="Garamond" panose="02020404030301010803" pitchFamily="18" charset="0"/>
                <a:ea typeface="Open Sans"/>
                <a:cs typeface="Open Sans"/>
              </a:rPr>
              <a:t>Only in an interim Title IX case</a:t>
            </a:r>
          </a:p>
          <a:p>
            <a:pPr marL="428625" indent="-342900">
              <a:lnSpc>
                <a:spcPct val="100000"/>
              </a:lnSpc>
            </a:pPr>
            <a:r>
              <a:rPr lang="en-US" sz="2400" b="1" dirty="0">
                <a:latin typeface="Garamond" panose="02020404030301010803" pitchFamily="18" charset="0"/>
                <a:ea typeface="Open Sans"/>
                <a:cs typeface="Open Sans"/>
              </a:rPr>
              <a:t>Likely to change under new regulations issued by Biden administration.</a:t>
            </a:r>
          </a:p>
        </p:txBody>
      </p:sp>
      <p:pic>
        <p:nvPicPr>
          <p:cNvPr id="3" name="Picture 2" descr="Icon&#10;&#10;Description automatically generated">
            <a:extLst>
              <a:ext uri="{FF2B5EF4-FFF2-40B4-BE49-F238E27FC236}">
                <a16:creationId xmlns:a16="http://schemas.microsoft.com/office/drawing/2014/main" id="{382A90C5-1C9E-8045-BE83-86B63B5BF5EC}"/>
              </a:ext>
            </a:extLst>
          </p:cNvPr>
          <p:cNvPicPr>
            <a:picLocks noChangeAspect="1"/>
          </p:cNvPicPr>
          <p:nvPr/>
        </p:nvPicPr>
        <p:blipFill rotWithShape="1">
          <a:blip r:embed="rId2"/>
          <a:srcRect t="3062" r="4" b="4"/>
          <a:stretch/>
        </p:blipFill>
        <p:spPr>
          <a:xfrm>
            <a:off x="9022003" y="1768804"/>
            <a:ext cx="4069058" cy="3944472"/>
          </a:xfrm>
          <a:prstGeom prst="rect">
            <a:avLst/>
          </a:prstGeom>
        </p:spPr>
      </p:pic>
    </p:spTree>
    <p:extLst>
      <p:ext uri="{BB962C8B-B14F-4D97-AF65-F5344CB8AC3E}">
        <p14:creationId xmlns:p14="http://schemas.microsoft.com/office/powerpoint/2010/main" val="3137484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finite question marks in 3D rendering">
            <a:extLst>
              <a:ext uri="{FF2B5EF4-FFF2-40B4-BE49-F238E27FC236}">
                <a16:creationId xmlns:a16="http://schemas.microsoft.com/office/drawing/2014/main" id="{B36C8A5B-04EF-DC47-A8BC-B92C641F8BF4}"/>
              </a:ext>
            </a:extLst>
          </p:cNvPr>
          <p:cNvPicPr>
            <a:picLocks noChangeAspect="1"/>
          </p:cNvPicPr>
          <p:nvPr/>
        </p:nvPicPr>
        <p:blipFill rotWithShape="1">
          <a:blip r:embed="rId3"/>
          <a:srcRect t="20113" b="4981"/>
          <a:stretch/>
        </p:blipFill>
        <p:spPr>
          <a:xfrm>
            <a:off x="1524016" y="857258"/>
            <a:ext cx="9143985" cy="4571993"/>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le 1">
            <a:extLst>
              <a:ext uri="{FF2B5EF4-FFF2-40B4-BE49-F238E27FC236}">
                <a16:creationId xmlns:a16="http://schemas.microsoft.com/office/drawing/2014/main" id="{77EC4AC4-7EF1-E442-9EAC-4434DA31A9A3}"/>
              </a:ext>
            </a:extLst>
          </p:cNvPr>
          <p:cNvSpPr>
            <a:spLocks noGrp="1"/>
          </p:cNvSpPr>
          <p:nvPr>
            <p:ph type="title"/>
          </p:nvPr>
        </p:nvSpPr>
        <p:spPr>
          <a:xfrm>
            <a:off x="2152651" y="1697758"/>
            <a:ext cx="6921012" cy="1731243"/>
          </a:xfrm>
        </p:spPr>
        <p:txBody>
          <a:bodyPr spcFirstLastPara="1" vert="horz" wrap="square" lIns="68580" tIns="34290" rIns="68580" bIns="34290" rtlCol="0" anchor="b" anchorCtr="0">
            <a:normAutofit fontScale="90000"/>
          </a:bodyPr>
          <a:lstStyle/>
          <a:p>
            <a:pPr>
              <a:spcBef>
                <a:spcPct val="0"/>
              </a:spcBef>
            </a:pPr>
            <a:r>
              <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rPr>
              <a:t>Questioning of the Parties and Witnesses by advisors only</a:t>
            </a:r>
            <a:br>
              <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rPr>
            </a:br>
            <a:endPar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621700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7FF-45AB-6740-ABD9-37B9FDD1DC88}"/>
              </a:ext>
            </a:extLst>
          </p:cNvPr>
          <p:cNvSpPr>
            <a:spLocks noGrp="1"/>
          </p:cNvSpPr>
          <p:nvPr>
            <p:ph type="title" idx="4294967295"/>
          </p:nvPr>
        </p:nvSpPr>
        <p:spPr>
          <a:xfrm>
            <a:off x="2077145" y="1442943"/>
            <a:ext cx="3468137" cy="642896"/>
          </a:xfrm>
        </p:spPr>
        <p:txBody>
          <a:bodyPr vert="horz" lIns="68580" tIns="34290" rIns="68580" bIns="34290" rtlCol="0" anchor="ctr">
            <a:noAutofit/>
          </a:bodyPr>
          <a:lstStyle/>
          <a:p>
            <a:r>
              <a:rPr lang="en-US" sz="4050" dirty="0">
                <a:latin typeface="Garamond" panose="02020404030301010803" pitchFamily="18" charset="0"/>
                <a:ea typeface="Open Sans Semibold" panose="020B0706030804020204" pitchFamily="34" charset="0"/>
                <a:cs typeface="Open Sans Semibold" panose="020B0706030804020204" pitchFamily="34" charset="0"/>
              </a:rPr>
              <a:t>Questions? </a:t>
            </a:r>
          </a:p>
        </p:txBody>
      </p:sp>
    </p:spTree>
    <p:extLst>
      <p:ext uri="{BB962C8B-B14F-4D97-AF65-F5344CB8AC3E}">
        <p14:creationId xmlns:p14="http://schemas.microsoft.com/office/powerpoint/2010/main" val="2469754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Gadugi" panose="020B0502040204020203" pitchFamily="34" charset="0"/>
                <a:cs typeface="+mn-cs"/>
              </a:rPr>
              <a:t>The Practical Process of the Appeal</a:t>
            </a:r>
          </a:p>
        </p:txBody>
      </p:sp>
      <p:sp>
        <p:nvSpPr>
          <p:cNvPr id="2" name="Rectangle 1"/>
          <p:cNvSpPr/>
          <p:nvPr/>
        </p:nvSpPr>
        <p:spPr>
          <a:xfrm>
            <a:off x="1895476" y="1066800"/>
            <a:ext cx="8467725" cy="3884140"/>
          </a:xfrm>
          <a:prstGeom prst="rect">
            <a:avLst/>
          </a:prstGeom>
        </p:spPr>
        <p:txBody>
          <a:bodyPr wrap="square">
            <a:spAutoFit/>
          </a:bodyPr>
          <a:lstStyle/>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Panel of Appellate Deans is coordinated when a case is being set up for hearing – since there is always the possibility of an appeal being filed after a hearing.</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If an appeal is filed, case materials are delivered asap to Appellate Panel</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Conference call or zoom conducted by the Title IX Coordinator (with administrative assistance)</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A discussion regarding the bases of the appeal ensues.</a:t>
            </a:r>
          </a:p>
        </p:txBody>
      </p:sp>
    </p:spTree>
    <p:extLst>
      <p:ext uri="{BB962C8B-B14F-4D97-AF65-F5344CB8AC3E}">
        <p14:creationId xmlns:p14="http://schemas.microsoft.com/office/powerpoint/2010/main" val="260493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3662" y="152401"/>
            <a:ext cx="90524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Case Materials Provided to the Appellate Panel for Review</a:t>
            </a:r>
          </a:p>
        </p:txBody>
      </p:sp>
      <p:sp>
        <p:nvSpPr>
          <p:cNvPr id="2" name="Rectangle 1"/>
          <p:cNvSpPr/>
          <p:nvPr/>
        </p:nvSpPr>
        <p:spPr>
          <a:xfrm>
            <a:off x="1895476" y="1066800"/>
            <a:ext cx="8467725" cy="48013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Investigative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Written statement by either party submitted to the hearing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Recording of Hearing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Finding of the Hearing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Impact statement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Sanctioning Notice (if applicable)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Appeal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Response to appeal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Information will be sent electronically, unless you request a hard copy</a:t>
            </a: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p:txBody>
      </p:sp>
    </p:spTree>
    <p:extLst>
      <p:ext uri="{BB962C8B-B14F-4D97-AF65-F5344CB8AC3E}">
        <p14:creationId xmlns:p14="http://schemas.microsoft.com/office/powerpoint/2010/main" val="321078125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4500</TotalTime>
  <Words>6016</Words>
  <Application>Microsoft Macintosh PowerPoint</Application>
  <PresentationFormat>Widescreen</PresentationFormat>
  <Paragraphs>613</Paragraphs>
  <Slides>72</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Calisto MT</vt:lpstr>
      <vt:lpstr>Constantia</vt:lpstr>
      <vt:lpstr>Garamond</vt:lpstr>
      <vt:lpstr>Gill Sans MT</vt:lpstr>
      <vt:lpstr>Noto Sans Symbols</vt:lpstr>
      <vt:lpstr>Open Sans</vt:lpstr>
      <vt:lpstr>Times New Roman</vt:lpstr>
      <vt:lpstr>Wingdings</vt:lpstr>
      <vt:lpstr>Gallery</vt:lpstr>
      <vt:lpstr> </vt:lpstr>
      <vt:lpstr>PowerPoint Presentation</vt:lpstr>
      <vt:lpstr>My Role</vt:lpstr>
      <vt:lpstr>Why are we here?</vt:lpstr>
      <vt:lpstr>Why are YOU here?</vt:lpstr>
      <vt:lpstr>The appellate process</vt:lpstr>
      <vt:lpstr>Appellate call is scheduled when….</vt:lpstr>
      <vt:lpstr>PowerPoint Presentation</vt:lpstr>
      <vt:lpstr>PowerPoint Presentation</vt:lpstr>
      <vt:lpstr>PowerPoint Presentation</vt:lpstr>
      <vt:lpstr>First things first…Bias and conflict of interest</vt:lpstr>
      <vt:lpstr>PowerPoint Presentation</vt:lpstr>
      <vt:lpstr>Challenge for Bias?</vt:lpstr>
      <vt:lpstr>Read the Full Report and Record</vt:lpstr>
      <vt:lpstr>AT THE APPEAL:</vt:lpstr>
      <vt:lpstr>PowerPoint Presentation</vt:lpstr>
      <vt:lpstr>Grounds for appeal</vt:lpstr>
      <vt:lpstr>PowerPoint Presentation</vt:lpstr>
      <vt:lpstr>PowerPoint Presentation</vt:lpstr>
      <vt:lpstr>Your Decision</vt:lpstr>
      <vt:lpstr>All appeal decisions are final</vt:lpstr>
      <vt:lpstr>PowerPoint Presentation</vt:lpstr>
      <vt:lpstr>How did we get here?</vt:lpstr>
      <vt:lpstr>PowerPoint Presentation</vt:lpstr>
      <vt:lpstr>What’s Next? She’s GONE, But her rules are still  here!! </vt:lpstr>
      <vt:lpstr>PowerPoint Presentation</vt:lpstr>
      <vt:lpstr>October, 2023</vt:lpstr>
      <vt:lpstr>PowerPoint Presentation</vt:lpstr>
      <vt:lpstr>DeVos: 2020 Definition and scope of Sexual Harassment under Title IX</vt:lpstr>
      <vt:lpstr>May a school respond to alleged sexual misconduct that does not meet the definition of sexual harassment in the 2020 amendments?  </vt:lpstr>
      <vt:lpstr>Presumption:  Respondents Not responsible</vt:lpstr>
      <vt:lpstr>Title IX Cases vs Gender Based misconduct policy cases</vt:lpstr>
      <vt:lpstr>Two Policies now…</vt:lpstr>
      <vt:lpstr>Tech?</vt:lpstr>
      <vt:lpstr>And, New York’s Enough is Enough Law…</vt:lpstr>
      <vt:lpstr>Scope of the policy </vt:lpstr>
      <vt:lpstr>PowerPoint Presentation</vt:lpstr>
      <vt:lpstr>Policy Definitions of Gender-Based Misconduct</vt:lpstr>
      <vt:lpstr>Affirmative Consent:  The Bedrock of Columbia’s Policy </vt:lpstr>
      <vt:lpstr>PowerPoint Presentation</vt:lpstr>
      <vt:lpstr>How might someone respond to the immediate threat of assault?</vt:lpstr>
      <vt:lpstr>What might the complainant be feeling or thinking immediately after the assault? </vt:lpstr>
      <vt:lpstr>Rape Trauma Syndrome</vt:lpstr>
      <vt:lpstr>Signs of Trauma</vt:lpstr>
      <vt:lpstr>How might these reactions affect students when they make a report,  in the interview, or during an investigation? </vt:lpstr>
      <vt:lpstr>How might someone feel if they are accused of a sexual assault?  </vt:lpstr>
      <vt:lpstr>However….</vt:lpstr>
      <vt:lpstr>From Title IX Regulation Preamble: </vt:lpstr>
      <vt:lpstr>PowerPoint Presentation</vt:lpstr>
      <vt:lpstr>PowerPoint Presentation</vt:lpstr>
      <vt:lpstr>PowerPoint Presentation</vt:lpstr>
      <vt:lpstr>Procedural Requirements for Investigations:  Title IX and GBM</vt:lpstr>
      <vt:lpstr>PowerPoint Presentation</vt:lpstr>
      <vt:lpstr>Common Types of Evidence considered by the investigator and the panel</vt:lpstr>
      <vt:lpstr>PowerPoint Presentation</vt:lpstr>
      <vt:lpstr>PowerPoint Presentation</vt:lpstr>
      <vt:lpstr>PowerPoint Presentation</vt:lpstr>
      <vt:lpstr>                                                                                                                                                                                                   </vt:lpstr>
      <vt:lpstr>PowerPoint Presentation</vt:lpstr>
      <vt:lpstr>PowerPoint Presentation</vt:lpstr>
      <vt:lpstr>Prior Sexual history. GBM</vt:lpstr>
      <vt:lpstr>Prior sexual History:  Title IX</vt:lpstr>
      <vt:lpstr>Medical/mental health History under interim Title IX policy</vt:lpstr>
      <vt:lpstr>PowerPoint Presentation</vt:lpstr>
      <vt:lpstr>The panel will Identify and rely only upon the Relevant Evidence</vt:lpstr>
      <vt:lpstr>Relevant Questions</vt:lpstr>
      <vt:lpstr>PowerPoint Presentation</vt:lpstr>
      <vt:lpstr>Preponderance of the Evidence </vt:lpstr>
      <vt:lpstr>50% AND A  </vt:lpstr>
      <vt:lpstr>Witnesses and Cross Examination:   Only in Interim Title IX Hearings</vt:lpstr>
      <vt:lpstr>Questioning of the Parties and Witnesses by advisors only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Marjory D. Fisher</cp:lastModifiedBy>
  <cp:revision>13</cp:revision>
  <dcterms:created xsi:type="dcterms:W3CDTF">2022-09-21T14:10:35Z</dcterms:created>
  <dcterms:modified xsi:type="dcterms:W3CDTF">2023-12-08T13:48:02Z</dcterms:modified>
</cp:coreProperties>
</file>